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97" r:id="rId2"/>
    <p:sldId id="604" r:id="rId3"/>
    <p:sldId id="607" r:id="rId4"/>
    <p:sldId id="605" r:id="rId5"/>
    <p:sldId id="606" r:id="rId6"/>
    <p:sldId id="589" r:id="rId7"/>
    <p:sldId id="590" r:id="rId8"/>
    <p:sldId id="265" r:id="rId9"/>
    <p:sldId id="588" r:id="rId10"/>
    <p:sldId id="591" r:id="rId11"/>
    <p:sldId id="592" r:id="rId12"/>
    <p:sldId id="598" r:id="rId13"/>
    <p:sldId id="599" r:id="rId14"/>
    <p:sldId id="601" r:id="rId15"/>
    <p:sldId id="594" r:id="rId16"/>
    <p:sldId id="593" r:id="rId17"/>
    <p:sldId id="595" r:id="rId18"/>
    <p:sldId id="596" r:id="rId19"/>
    <p:sldId id="600" r:id="rId20"/>
    <p:sldId id="602" r:id="rId21"/>
    <p:sldId id="603" r:id="rId22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8F8F8"/>
    <a:srgbClr val="BFBFBF"/>
    <a:srgbClr val="FF3300"/>
    <a:srgbClr val="FFCCCC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2" autoAdjust="0"/>
    <p:restoredTop sz="94661" autoAdjust="0"/>
  </p:normalViewPr>
  <p:slideViewPr>
    <p:cSldViewPr>
      <p:cViewPr varScale="1">
        <p:scale>
          <a:sx n="110" d="100"/>
          <a:sy n="110" d="100"/>
        </p:scale>
        <p:origin x="1884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82CAD-8D10-44B5-B2E0-8C0B18C2A909}" type="datetimeFigureOut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C26E8-0BCF-4D05-BCAC-6D623A17A0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276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F3B5D-D9CD-4B8E-B875-3D9F55226B52}" type="datetimeFigureOut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F3E98-626A-44C0-8AC8-0F62C4E45C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59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F3E98-626A-44C0-8AC8-0F62C4E45C1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927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F3E98-626A-44C0-8AC8-0F62C4E45C1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01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F3E98-626A-44C0-8AC8-0F62C4E45C1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96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F3E98-626A-44C0-8AC8-0F62C4E45C17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94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F3E98-626A-44C0-8AC8-0F62C4E45C17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79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806D-43E4-4E62-8962-BEA917EE44A2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63408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8FFF4-676B-4727-AE88-6B18D1C1AA53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7EA5460-1730-4F2D-95B8-B9A78E1F2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F7A6-A8D5-46BA-B1A0-10877452B595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7EA5460-1730-4F2D-95B8-B9A78E1F2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AE9D7-50EE-4F93-8160-EA8CEBABF076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942416" y="6525344"/>
            <a:ext cx="936104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10" name="제목 개체 틀 1"/>
          <p:cNvSpPr>
            <a:spLocks noGrp="1"/>
          </p:cNvSpPr>
          <p:nvPr>
            <p:ph type="title"/>
          </p:nvPr>
        </p:nvSpPr>
        <p:spPr>
          <a:xfrm>
            <a:off x="495300" y="84358"/>
            <a:ext cx="89154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11" name="Line 24"/>
          <p:cNvSpPr>
            <a:spLocks noChangeShapeType="1"/>
          </p:cNvSpPr>
          <p:nvPr userDrawn="1"/>
        </p:nvSpPr>
        <p:spPr bwMode="auto">
          <a:xfrm>
            <a:off x="255588" y="762220"/>
            <a:ext cx="9442450" cy="0"/>
          </a:xfrm>
          <a:prstGeom prst="line">
            <a:avLst/>
          </a:prstGeom>
          <a:noFill/>
          <a:ln w="19050">
            <a:solidFill>
              <a:srgbClr val="1C1C1C"/>
            </a:solidFill>
            <a:round/>
            <a:headEnd/>
            <a:tailEnd/>
          </a:ln>
          <a:effectLst/>
        </p:spPr>
        <p:txBody>
          <a:bodyPr lIns="63500" tIns="0" rIns="0" bIns="0"/>
          <a:lstStyle/>
          <a:p>
            <a:pPr algn="ctr" eaLnBrk="0" latinLnBrk="0" hangingPunct="0">
              <a:defRPr/>
            </a:pPr>
            <a:endParaRPr lang="ko-KR" altLang="en-US" dirty="0">
              <a:ea typeface="맑은 고딕" pitchFamily="50" charset="-127"/>
            </a:endParaRPr>
          </a:p>
        </p:txBody>
      </p:sp>
      <p:sp>
        <p:nvSpPr>
          <p:cNvPr id="12" name="Rectangle 25"/>
          <p:cNvSpPr>
            <a:spLocks noChangeArrowheads="1"/>
          </p:cNvSpPr>
          <p:nvPr userDrawn="1"/>
        </p:nvSpPr>
        <p:spPr bwMode="auto">
          <a:xfrm>
            <a:off x="0" y="184370"/>
            <a:ext cx="128588" cy="590550"/>
          </a:xfrm>
          <a:prstGeom prst="rect">
            <a:avLst/>
          </a:prstGeom>
          <a:solidFill>
            <a:srgbClr val="1B111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63500" tIns="0" rIns="0" bIns="0" anchor="ctr"/>
          <a:lstStyle/>
          <a:p>
            <a:pPr algn="ctr" eaLnBrk="0" latinLnBrk="0" hangingPunct="0">
              <a:defRPr/>
            </a:pPr>
            <a:endParaRPr lang="ko-KR" altLang="en-US" dirty="0">
              <a:ea typeface="맑은 고딕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34B6-E925-4861-AB7B-7EEDC1C2A850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7EA5460-1730-4F2D-95B8-B9A78E1F2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63408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EED6-3827-4946-84F9-E7B7E6F49AA5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7EA5460-1730-4F2D-95B8-B9A78E1F2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6340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2274-543E-4185-8C7E-E9231FA5234E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7EA5460-1730-4F2D-95B8-B9A78E1F2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63408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988A-EFC7-4C8A-9E8A-0B1C6868B905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1983-945D-485A-A1E6-B47ECD118E48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7EA5460-1730-4F2D-95B8-B9A78E1F2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D66C-6A94-4BD1-B35E-89F874B9A687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7EA5460-1730-4F2D-95B8-B9A78E1F2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04A5-BB0D-406B-B78A-F3542A257BAB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/>
          <a:lstStyle/>
          <a:p>
            <a:fld id="{E7EA5460-1730-4F2D-95B8-B9A78E1F2C8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124745"/>
            <a:ext cx="8915400" cy="5001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606E9-E326-4EEA-AC04-82D3AFC00F64}" type="datetime1">
              <a:rPr lang="ko-KR" altLang="en-US" smtClean="0"/>
              <a:pPr/>
              <a:t>2018-08-28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052736"/>
            <a:ext cx="8915400" cy="3386941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132785" y="2852936"/>
            <a:ext cx="18841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39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41" y="888217"/>
            <a:ext cx="81438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804862"/>
            <a:ext cx="80676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2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1"/>
          <p:cNvSpPr>
            <a:spLocks noChangeShapeType="1"/>
          </p:cNvSpPr>
          <p:nvPr/>
        </p:nvSpPr>
        <p:spPr bwMode="auto">
          <a:xfrm flipV="1">
            <a:off x="488421" y="2735263"/>
            <a:ext cx="907309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3500" tIns="0" rIns="0" bIns="0"/>
          <a:lstStyle/>
          <a:p>
            <a:endParaRPr lang="ko-KR" altLang="en-US" dirty="0">
              <a:ea typeface="맑은 고딕" pitchFamily="50" charset="-127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3440" y="1881188"/>
            <a:ext cx="328481" cy="844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63500" tIns="0" rIns="0" bIns="0" anchor="ctr"/>
          <a:lstStyle/>
          <a:p>
            <a:endParaRPr lang="ko-KR" altLang="en-US">
              <a:ea typeface="맑은 고딕" pitchFamily="50" charset="-127"/>
            </a:endParaRPr>
          </a:p>
        </p:txBody>
      </p:sp>
      <p:sp>
        <p:nvSpPr>
          <p:cNvPr id="5" name="Rectangle 47"/>
          <p:cNvSpPr txBox="1">
            <a:spLocks noChangeArrowheads="1"/>
          </p:cNvSpPr>
          <p:nvPr/>
        </p:nvSpPr>
        <p:spPr>
          <a:xfrm>
            <a:off x="522817" y="1845320"/>
            <a:ext cx="8678655" cy="863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기술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09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977011"/>
            <a:ext cx="4793330" cy="554538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711" y="977011"/>
            <a:ext cx="4846890" cy="554538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95300" y="6021288"/>
            <a:ext cx="427449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-807640" y="60212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rgbClr val="FF0000"/>
                </a:solidFill>
              </a:rPr>
              <a:t>리스크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4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14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 API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952984"/>
            <a:ext cx="4856585" cy="52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9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1"/>
          <p:cNvSpPr>
            <a:spLocks noChangeShapeType="1"/>
          </p:cNvSpPr>
          <p:nvPr/>
        </p:nvSpPr>
        <p:spPr bwMode="auto">
          <a:xfrm flipV="1">
            <a:off x="488421" y="2735263"/>
            <a:ext cx="907309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3500" tIns="0" rIns="0" bIns="0"/>
          <a:lstStyle/>
          <a:p>
            <a:endParaRPr lang="ko-KR" altLang="en-US" dirty="0">
              <a:ea typeface="맑은 고딕" pitchFamily="50" charset="-127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3440" y="1881188"/>
            <a:ext cx="328481" cy="844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63500" tIns="0" rIns="0" bIns="0" anchor="ctr"/>
          <a:lstStyle/>
          <a:p>
            <a:endParaRPr lang="ko-KR" altLang="en-US">
              <a:ea typeface="맑은 고딕" pitchFamily="50" charset="-127"/>
            </a:endParaRPr>
          </a:p>
        </p:txBody>
      </p:sp>
      <p:sp>
        <p:nvSpPr>
          <p:cNvPr id="5" name="Rectangle 47"/>
          <p:cNvSpPr txBox="1">
            <a:spLocks noChangeArrowheads="1"/>
          </p:cNvSpPr>
          <p:nvPr/>
        </p:nvSpPr>
        <p:spPr>
          <a:xfrm>
            <a:off x="522817" y="1845320"/>
            <a:ext cx="8678655" cy="863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서비스 모델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41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16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18" y="1052736"/>
            <a:ext cx="89725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0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17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196752"/>
            <a:ext cx="7762875" cy="33718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48" y="4941168"/>
            <a:ext cx="86963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8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18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908720"/>
            <a:ext cx="8734425" cy="42005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32" y="5285511"/>
            <a:ext cx="8718280" cy="11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19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PSD2 </a:t>
            </a:r>
            <a:r>
              <a:rPr lang="ko-KR" altLang="en-US" dirty="0"/>
              <a:t>시행 대비</a:t>
            </a:r>
            <a:r>
              <a:rPr lang="en-US" altLang="ko-KR" dirty="0"/>
              <a:t>...</a:t>
            </a:r>
            <a:r>
              <a:rPr lang="ko-KR" altLang="en-US" dirty="0"/>
              <a:t>개인 금융데이터 공개</a:t>
            </a:r>
            <a:r>
              <a:rPr lang="en-US" altLang="ko-KR" dirty="0"/>
              <a:t>, </a:t>
            </a:r>
            <a:r>
              <a:rPr lang="ko-KR" altLang="en-US" dirty="0"/>
              <a:t>범위와 책임 논의 시급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" y="908720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900" dirty="0"/>
          </a:p>
          <a:p>
            <a:r>
              <a:rPr lang="en-US" altLang="ko-KR" sz="900" dirty="0"/>
              <a:t>2017.08.27 10:02:45 / </a:t>
            </a:r>
            <a:r>
              <a:rPr lang="ko-KR" altLang="en-US" sz="900" dirty="0"/>
              <a:t>이상일  </a:t>
            </a:r>
            <a:r>
              <a:rPr lang="en-US" altLang="ko-KR" sz="900" dirty="0"/>
              <a:t>2401@ddaily.co.kr  </a:t>
            </a:r>
          </a:p>
          <a:p>
            <a:r>
              <a:rPr lang="en-US" altLang="ko-KR" sz="900" dirty="0"/>
              <a:t> </a:t>
            </a:r>
            <a:r>
              <a:rPr lang="ko-KR" altLang="en-US" sz="900" dirty="0"/>
              <a:t>관련기사카카오뱅크</a:t>
            </a:r>
            <a:r>
              <a:rPr lang="en-US" altLang="ko-KR" sz="900" dirty="0"/>
              <a:t>-</a:t>
            </a:r>
            <a:r>
              <a:rPr lang="ko-KR" altLang="en-US" sz="900" dirty="0" err="1"/>
              <a:t>롯데</a:t>
            </a:r>
            <a:r>
              <a:rPr lang="en-US" altLang="ko-KR" sz="900" dirty="0"/>
              <a:t>, </a:t>
            </a:r>
            <a:r>
              <a:rPr lang="ko-KR" altLang="en-US" sz="900" dirty="0"/>
              <a:t>유통</a:t>
            </a:r>
            <a:r>
              <a:rPr lang="en-US" altLang="ko-KR" sz="900" dirty="0"/>
              <a:t>·</a:t>
            </a:r>
            <a:r>
              <a:rPr lang="ko-KR" altLang="en-US" sz="900" dirty="0"/>
              <a:t>금융 융합 부문 협력을 위한 업무협약 체결금융권 </a:t>
            </a:r>
            <a:r>
              <a:rPr lang="ko-KR" altLang="en-US" sz="900" dirty="0" err="1"/>
              <a:t>빅데이터</a:t>
            </a:r>
            <a:r>
              <a:rPr lang="ko-KR" altLang="en-US" sz="900" dirty="0"/>
              <a:t> 시장</a:t>
            </a:r>
            <a:r>
              <a:rPr lang="en-US" altLang="ko-KR" sz="900" dirty="0"/>
              <a:t>, </a:t>
            </a:r>
            <a:r>
              <a:rPr lang="ko-KR" altLang="en-US" sz="900" dirty="0"/>
              <a:t>춘풍 불까</a:t>
            </a:r>
            <a:r>
              <a:rPr lang="en-US" altLang="ko-KR" sz="900" dirty="0"/>
              <a:t>?…</a:t>
            </a:r>
            <a:r>
              <a:rPr lang="ko-KR" altLang="en-US" sz="900" dirty="0"/>
              <a:t>금융권 적용 해법 모색 </a:t>
            </a:r>
          </a:p>
          <a:p>
            <a:r>
              <a:rPr lang="ko-KR" altLang="en-US" sz="900" dirty="0"/>
              <a:t>      </a:t>
            </a:r>
            <a:r>
              <a:rPr lang="ko-KR" altLang="en-US" sz="900" dirty="0" smtClean="0"/>
              <a:t> </a:t>
            </a:r>
            <a:endParaRPr lang="ko-KR" altLang="en-US" sz="900" dirty="0"/>
          </a:p>
          <a:p>
            <a:r>
              <a:rPr lang="ko-KR" altLang="en-US" sz="900" dirty="0"/>
              <a:t> </a:t>
            </a:r>
            <a:r>
              <a:rPr lang="en-US" altLang="ko-KR" sz="900" dirty="0" smtClean="0"/>
              <a:t>[</a:t>
            </a:r>
            <a:r>
              <a:rPr lang="ko-KR" altLang="en-US" sz="900" dirty="0" err="1"/>
              <a:t>디지털데일리</a:t>
            </a:r>
            <a:r>
              <a:rPr lang="ko-KR" altLang="en-US" sz="900" dirty="0"/>
              <a:t> 이상일기자</a:t>
            </a:r>
            <a:r>
              <a:rPr lang="en-US" altLang="ko-KR" sz="900" dirty="0"/>
              <a:t>] </a:t>
            </a:r>
            <a:r>
              <a:rPr lang="ko-KR" altLang="en-US" sz="900" dirty="0"/>
              <a:t>유럽연합</a:t>
            </a:r>
            <a:r>
              <a:rPr lang="en-US" altLang="ko-KR" sz="900" dirty="0"/>
              <a:t>(EU)</a:t>
            </a:r>
            <a:r>
              <a:rPr lang="ko-KR" altLang="en-US" sz="900" dirty="0"/>
              <a:t>가 은행이 보유한 개인의 금융데이터를 고객이 지정한 제</a:t>
            </a:r>
            <a:r>
              <a:rPr lang="en-US" altLang="ko-KR" sz="900" dirty="0"/>
              <a:t>3</a:t>
            </a:r>
            <a:r>
              <a:rPr lang="ko-KR" altLang="en-US" sz="900" dirty="0"/>
              <a:t>자가 활용할 수 있는 것을 내용으로 하는 ‘</a:t>
            </a:r>
            <a:r>
              <a:rPr lang="en-US" altLang="ko-KR" sz="900" dirty="0"/>
              <a:t>PSD2 API’ </a:t>
            </a:r>
            <a:r>
              <a:rPr lang="ko-KR" altLang="en-US" sz="900" dirty="0"/>
              <a:t>시행을 앞두고 있는 가운데 국내에서도 개인 데이터 활용을 위한 법적</a:t>
            </a:r>
            <a:r>
              <a:rPr lang="en-US" altLang="ko-KR" sz="900" dirty="0"/>
              <a:t>, </a:t>
            </a:r>
            <a:r>
              <a:rPr lang="ko-KR" altLang="en-US" sz="900" dirty="0"/>
              <a:t>제도적 뒷받침에 대한 연구가 진행되어야 할 것으로 보인다</a:t>
            </a:r>
            <a:r>
              <a:rPr lang="en-US" altLang="ko-KR" sz="900" dirty="0"/>
              <a:t>. </a:t>
            </a:r>
          </a:p>
          <a:p>
            <a:endParaRPr lang="en-US" altLang="ko-KR" sz="900" dirty="0"/>
          </a:p>
          <a:p>
            <a:r>
              <a:rPr lang="ko-KR" altLang="en-US" sz="900" dirty="0" smtClean="0"/>
              <a:t>유럽연합</a:t>
            </a:r>
            <a:r>
              <a:rPr lang="en-US" altLang="ko-KR" sz="900" dirty="0"/>
              <a:t>(EU) </a:t>
            </a:r>
            <a:r>
              <a:rPr lang="ko-KR" altLang="en-US" sz="900" dirty="0"/>
              <a:t>은행들은 </a:t>
            </a:r>
            <a:r>
              <a:rPr lang="en-US" altLang="ko-KR" sz="900" dirty="0"/>
              <a:t>2018</a:t>
            </a:r>
            <a:r>
              <a:rPr lang="ko-KR" altLang="en-US" sz="900" dirty="0"/>
              <a:t>년 </a:t>
            </a:r>
            <a:r>
              <a:rPr lang="en-US" altLang="ko-KR" sz="900" dirty="0"/>
              <a:t>1</a:t>
            </a:r>
            <a:r>
              <a:rPr lang="ko-KR" altLang="en-US" sz="900" dirty="0"/>
              <a:t>월 유럽은행감독청</a:t>
            </a:r>
            <a:r>
              <a:rPr lang="en-US" altLang="ko-KR" sz="900" dirty="0"/>
              <a:t>(EBA)</a:t>
            </a:r>
            <a:r>
              <a:rPr lang="ko-KR" altLang="en-US" sz="900" dirty="0"/>
              <a:t>이 규정한 결제서비스 지침 개정안 ‘</a:t>
            </a:r>
            <a:r>
              <a:rPr lang="en-US" altLang="ko-KR" sz="900" dirty="0"/>
              <a:t>PSD2 API’ </a:t>
            </a:r>
            <a:r>
              <a:rPr lang="ko-KR" altLang="en-US" sz="900" dirty="0"/>
              <a:t>시행을 앞두고 있다</a:t>
            </a:r>
            <a:r>
              <a:rPr lang="en-US" altLang="ko-KR" sz="900" dirty="0"/>
              <a:t>. </a:t>
            </a:r>
            <a:r>
              <a:rPr lang="ko-KR" altLang="en-US" sz="900" dirty="0"/>
              <a:t>이에 따라 유럽의 은행들은 </a:t>
            </a:r>
            <a:r>
              <a:rPr lang="en-US" altLang="ko-KR" sz="900" dirty="0"/>
              <a:t>PSD2 </a:t>
            </a:r>
            <a:r>
              <a:rPr lang="ko-KR" altLang="en-US" sz="900" dirty="0"/>
              <a:t>준수와 이를 통해 완전히 새로워지는 은행 시장 대응을 위해 준비하고 있다</a:t>
            </a:r>
            <a:r>
              <a:rPr lang="en-US" altLang="ko-KR" sz="900" dirty="0"/>
              <a:t>. </a:t>
            </a:r>
          </a:p>
          <a:p>
            <a:endParaRPr lang="en-US" altLang="ko-KR" sz="900" dirty="0"/>
          </a:p>
          <a:p>
            <a:r>
              <a:rPr lang="en-US" altLang="ko-KR" sz="900" dirty="0" smtClean="0"/>
              <a:t>PSD2</a:t>
            </a:r>
            <a:r>
              <a:rPr lang="ko-KR" altLang="en-US" sz="900" dirty="0"/>
              <a:t>는 공개 </a:t>
            </a:r>
            <a:r>
              <a:rPr lang="en-US" altLang="ko-KR" sz="900" dirty="0"/>
              <a:t>API(Open API) </a:t>
            </a:r>
            <a:r>
              <a:rPr lang="ko-KR" altLang="en-US" sz="900" dirty="0" err="1"/>
              <a:t>뱅킹</a:t>
            </a:r>
            <a:r>
              <a:rPr lang="ko-KR" altLang="en-US" sz="900" dirty="0"/>
              <a:t> 구현을 주요 내용으로 한다</a:t>
            </a:r>
            <a:r>
              <a:rPr lang="en-US" altLang="ko-KR" sz="900" dirty="0"/>
              <a:t>. </a:t>
            </a:r>
            <a:r>
              <a:rPr lang="ko-KR" altLang="en-US" sz="900" dirty="0"/>
              <a:t>이를 통해 결제시장의 경쟁과 투명성을 강화하고 계정에 대한 접근을 개선하며 인터넷 </a:t>
            </a:r>
            <a:r>
              <a:rPr lang="ko-KR" altLang="en-US" sz="900" dirty="0" err="1"/>
              <a:t>뱅킹</a:t>
            </a:r>
            <a:r>
              <a:rPr lang="ko-KR" altLang="en-US" sz="900" dirty="0"/>
              <a:t> 보안을 강화하는 데 목표를 두고 있다</a:t>
            </a:r>
            <a:r>
              <a:rPr lang="en-US" altLang="ko-KR" sz="900" dirty="0"/>
              <a:t>.</a:t>
            </a:r>
          </a:p>
          <a:p>
            <a:endParaRPr lang="en-US" altLang="ko-KR" sz="900" dirty="0"/>
          </a:p>
          <a:p>
            <a:r>
              <a:rPr lang="ko-KR" altLang="en-US" sz="900" dirty="0" smtClean="0"/>
              <a:t>특히 </a:t>
            </a:r>
            <a:r>
              <a:rPr lang="ko-KR" altLang="en-US" sz="900" dirty="0"/>
              <a:t>유럽이 이번 </a:t>
            </a:r>
            <a:r>
              <a:rPr lang="en-US" altLang="ko-KR" sz="900" dirty="0"/>
              <a:t>PSD2</a:t>
            </a:r>
            <a:r>
              <a:rPr lang="ko-KR" altLang="en-US" sz="900" dirty="0"/>
              <a:t>를 시행하는 목적은 금융독점을 없애고 </a:t>
            </a:r>
            <a:r>
              <a:rPr lang="ko-KR" altLang="en-US" sz="900" dirty="0" err="1"/>
              <a:t>핀테크</a:t>
            </a:r>
            <a:r>
              <a:rPr lang="ko-KR" altLang="en-US" sz="900" dirty="0"/>
              <a:t> 업체들의 활성화를 도모하기 위한 것이다</a:t>
            </a:r>
            <a:r>
              <a:rPr lang="en-US" altLang="ko-KR" sz="900" dirty="0"/>
              <a:t>. </a:t>
            </a:r>
          </a:p>
          <a:p>
            <a:endParaRPr lang="en-US" altLang="ko-KR" sz="900" dirty="0"/>
          </a:p>
          <a:p>
            <a:r>
              <a:rPr lang="ko-KR" altLang="en-US" sz="900" dirty="0" err="1" smtClean="0"/>
              <a:t>투이컨설팅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김인현 대표는 “제도권 금융회사들이 오랫동안 규제의 틀 안에서 안주해옴으로써 금융소비자를 위한 서비스 혁신을 소홀히 했고</a:t>
            </a:r>
            <a:r>
              <a:rPr lang="en-US" altLang="ko-KR" sz="900" dirty="0"/>
              <a:t>, </a:t>
            </a:r>
            <a:r>
              <a:rPr lang="ko-KR" altLang="en-US" sz="900" dirty="0"/>
              <a:t>금융 독점이 장기화되면서 금융 산업의 시스템 </a:t>
            </a:r>
            <a:r>
              <a:rPr lang="ko-KR" altLang="en-US" sz="900" dirty="0" err="1"/>
              <a:t>리스크가</a:t>
            </a:r>
            <a:r>
              <a:rPr lang="ko-KR" altLang="en-US" sz="900" dirty="0"/>
              <a:t> 커졌기 때문에 다수의 </a:t>
            </a:r>
            <a:r>
              <a:rPr lang="ko-KR" altLang="en-US" sz="900" dirty="0" err="1"/>
              <a:t>핀테크</a:t>
            </a:r>
            <a:r>
              <a:rPr lang="ko-KR" altLang="en-US" sz="900" dirty="0"/>
              <a:t> 회사들의 등장이 필요하다고 본 것”이라고 설명했다</a:t>
            </a:r>
            <a:r>
              <a:rPr lang="en-US" altLang="ko-KR" sz="900" dirty="0"/>
              <a:t>. </a:t>
            </a:r>
            <a:r>
              <a:rPr lang="ko-KR" altLang="en-US" sz="900" dirty="0"/>
              <a:t>그는 “</a:t>
            </a:r>
            <a:r>
              <a:rPr lang="ko-KR" altLang="en-US" sz="900" dirty="0" err="1"/>
              <a:t>자의반</a:t>
            </a:r>
            <a:r>
              <a:rPr lang="ko-KR" altLang="en-US" sz="900" dirty="0"/>
              <a:t> </a:t>
            </a:r>
            <a:r>
              <a:rPr lang="ko-KR" altLang="en-US" sz="900" dirty="0" err="1"/>
              <a:t>타의반으로</a:t>
            </a:r>
            <a:r>
              <a:rPr lang="ko-KR" altLang="en-US" sz="900" dirty="0"/>
              <a:t> 오픈 </a:t>
            </a:r>
            <a:r>
              <a:rPr lang="ko-KR" altLang="en-US" sz="900" dirty="0" err="1"/>
              <a:t>뱅킹</a:t>
            </a:r>
            <a:r>
              <a:rPr lang="ko-KR" altLang="en-US" sz="900" dirty="0"/>
              <a:t> 체제로 가는 전환점이 될 것”이라고 덧붙였다</a:t>
            </a:r>
            <a:r>
              <a:rPr lang="en-US" altLang="ko-KR" sz="900" dirty="0"/>
              <a:t>.</a:t>
            </a:r>
          </a:p>
          <a:p>
            <a:endParaRPr lang="en-US" altLang="ko-KR" sz="900" dirty="0"/>
          </a:p>
          <a:p>
            <a:endParaRPr lang="en-US" altLang="ko-KR" sz="900" dirty="0"/>
          </a:p>
          <a:p>
            <a:endParaRPr lang="en-US" altLang="ko-KR" sz="900" dirty="0"/>
          </a:p>
          <a:p>
            <a:r>
              <a:rPr lang="ko-KR" altLang="en-US" sz="900" dirty="0" err="1" smtClean="0"/>
              <a:t>오픈뱅킹이</a:t>
            </a:r>
            <a:r>
              <a:rPr lang="ko-KR" altLang="en-US" sz="900" dirty="0" smtClean="0"/>
              <a:t> </a:t>
            </a:r>
            <a:r>
              <a:rPr lang="ko-KR" altLang="en-US" sz="900" dirty="0"/>
              <a:t>구현되면 더 이상 금융고객들은 자신들의 지급결제와 관련한 서비스를 은행에 의존하지 않아도 된다</a:t>
            </a:r>
            <a:r>
              <a:rPr lang="en-US" altLang="ko-KR" sz="900" dirty="0"/>
              <a:t>. </a:t>
            </a:r>
            <a:r>
              <a:rPr lang="ko-KR" altLang="en-US" sz="900" dirty="0"/>
              <a:t>언제 어디서나 ‘</a:t>
            </a:r>
            <a:r>
              <a:rPr lang="ko-KR" altLang="en-US" sz="900" dirty="0" err="1"/>
              <a:t>뱅킹</a:t>
            </a:r>
            <a:r>
              <a:rPr lang="ko-KR" altLang="en-US" sz="900" dirty="0"/>
              <a:t>’이 구현되기 때문에 은행 ‘</a:t>
            </a:r>
            <a:r>
              <a:rPr lang="ko-KR" altLang="en-US" sz="900" dirty="0" err="1"/>
              <a:t>앱</a:t>
            </a:r>
            <a:r>
              <a:rPr lang="ko-KR" altLang="en-US" sz="900" dirty="0"/>
              <a:t>’을 구동할 필요도 없다</a:t>
            </a:r>
            <a:r>
              <a:rPr lang="en-US" altLang="ko-KR" sz="900" dirty="0"/>
              <a:t>. </a:t>
            </a:r>
            <a:r>
              <a:rPr lang="ko-KR" altLang="en-US" sz="900" dirty="0"/>
              <a:t>고객이 지정한 </a:t>
            </a:r>
            <a:r>
              <a:rPr lang="ko-KR" altLang="en-US" sz="900" dirty="0" err="1"/>
              <a:t>유통사나</a:t>
            </a:r>
            <a:r>
              <a:rPr lang="ko-KR" altLang="en-US" sz="900" dirty="0"/>
              <a:t> 제조사가 제공하는 </a:t>
            </a:r>
            <a:r>
              <a:rPr lang="ko-KR" altLang="en-US" sz="900" dirty="0" err="1"/>
              <a:t>앱에서</a:t>
            </a:r>
            <a:r>
              <a:rPr lang="ko-KR" altLang="en-US" sz="900" dirty="0"/>
              <a:t> 바로 결제와 송금이 이뤄질 수 있다</a:t>
            </a:r>
            <a:r>
              <a:rPr lang="en-US" altLang="ko-KR" sz="900" dirty="0"/>
              <a:t>. </a:t>
            </a:r>
            <a:r>
              <a:rPr lang="ko-KR" altLang="en-US" sz="900" dirty="0"/>
              <a:t>이는 은행이 자신들이 보유한 고객의 결제와 개인정보를 업체와 공유할 수 있기 때문이다</a:t>
            </a:r>
            <a:r>
              <a:rPr lang="en-US" altLang="ko-KR" sz="900" dirty="0"/>
              <a:t>. </a:t>
            </a:r>
          </a:p>
          <a:p>
            <a:endParaRPr lang="en-US" altLang="ko-KR" sz="900" dirty="0"/>
          </a:p>
          <a:p>
            <a:r>
              <a:rPr lang="ko-KR" altLang="en-US" sz="900" dirty="0"/>
              <a:t>은행들이 오픈 시장에서 성공하기 위해서는 제</a:t>
            </a:r>
            <a:r>
              <a:rPr lang="en-US" altLang="ko-KR" sz="900" dirty="0"/>
              <a:t>3</a:t>
            </a:r>
            <a:r>
              <a:rPr lang="ko-KR" altLang="en-US" sz="900" dirty="0"/>
              <a:t>자 업체가 고객 정보에 안전하게 접근하게 해주는 공개 </a:t>
            </a:r>
            <a:r>
              <a:rPr lang="en-US" altLang="ko-KR" sz="900" dirty="0"/>
              <a:t>API</a:t>
            </a:r>
            <a:r>
              <a:rPr lang="ko-KR" altLang="en-US" sz="900" dirty="0"/>
              <a:t>를 구현하는 것이 필수적이다</a:t>
            </a:r>
            <a:r>
              <a:rPr lang="en-US" altLang="ko-KR" sz="900" dirty="0"/>
              <a:t>.</a:t>
            </a:r>
          </a:p>
          <a:p>
            <a:endParaRPr lang="en-US" altLang="ko-KR" sz="900" dirty="0"/>
          </a:p>
          <a:p>
            <a:r>
              <a:rPr lang="ko-KR" altLang="en-US" sz="900" dirty="0" smtClean="0"/>
              <a:t>다만 </a:t>
            </a:r>
            <a:r>
              <a:rPr lang="ko-KR" altLang="en-US" sz="900" dirty="0"/>
              <a:t>우리나라는 관련 제도가 준비되어 있지 않아서 </a:t>
            </a:r>
            <a:r>
              <a:rPr lang="en-US" altLang="ko-KR" sz="900" dirty="0"/>
              <a:t>PSD2 </a:t>
            </a:r>
            <a:r>
              <a:rPr lang="ko-KR" altLang="en-US" sz="900" dirty="0"/>
              <a:t>형태의 </a:t>
            </a:r>
            <a:r>
              <a:rPr lang="ko-KR" altLang="en-US" sz="900" dirty="0" err="1"/>
              <a:t>오픈뱅킹을</a:t>
            </a:r>
            <a:r>
              <a:rPr lang="ko-KR" altLang="en-US" sz="900" dirty="0"/>
              <a:t> 구현하는 것이 불가능하다</a:t>
            </a:r>
            <a:r>
              <a:rPr lang="en-US" altLang="ko-KR" sz="900" dirty="0"/>
              <a:t>. </a:t>
            </a:r>
            <a:r>
              <a:rPr lang="ko-KR" altLang="en-US" sz="900" dirty="0"/>
              <a:t>고객정보에 민감한 국내 정서도 문제다</a:t>
            </a:r>
            <a:r>
              <a:rPr lang="en-US" altLang="ko-KR" sz="900" dirty="0"/>
              <a:t>. </a:t>
            </a:r>
            <a:r>
              <a:rPr lang="ko-KR" altLang="en-US" sz="900" dirty="0"/>
              <a:t>연이은 고객정보 유출로 인해 고객이 자신의 개인정보 활용에 대해 소극적이 될 수 밖에 없다는 지적도 나온다</a:t>
            </a:r>
            <a:r>
              <a:rPr lang="en-US" altLang="ko-KR" sz="900" dirty="0"/>
              <a:t>. </a:t>
            </a:r>
          </a:p>
          <a:p>
            <a:endParaRPr lang="en-US" altLang="ko-KR" sz="900" dirty="0"/>
          </a:p>
          <a:p>
            <a:r>
              <a:rPr lang="ko-KR" altLang="en-US" sz="900" dirty="0" smtClean="0"/>
              <a:t>다만 </a:t>
            </a:r>
            <a:r>
              <a:rPr lang="ko-KR" altLang="en-US" sz="900" dirty="0"/>
              <a:t>데이터 주권을 고객이 다시 가져가는 것이란 의미에선 개인정보 유출과 </a:t>
            </a:r>
            <a:r>
              <a:rPr lang="ko-KR" altLang="en-US" sz="900" dirty="0" err="1"/>
              <a:t>연관지을</a:t>
            </a:r>
            <a:r>
              <a:rPr lang="ko-KR" altLang="en-US" sz="900" dirty="0"/>
              <a:t> 필요는 없다는 지적도 나온다</a:t>
            </a:r>
            <a:r>
              <a:rPr lang="en-US" altLang="ko-KR" sz="900" dirty="0"/>
              <a:t>. </a:t>
            </a:r>
            <a:r>
              <a:rPr lang="ko-KR" altLang="en-US" sz="900" dirty="0"/>
              <a:t>은행이 가지고 있던 금융고객 데이터에 대한 사용권을 고객에게 돌려주는 것으로 이를 통해 다양한 서비스 활용이 가능해지기 때문이다</a:t>
            </a:r>
            <a:r>
              <a:rPr lang="en-US" altLang="ko-KR" sz="900" dirty="0"/>
              <a:t>. </a:t>
            </a:r>
            <a:r>
              <a:rPr lang="ko-KR" altLang="en-US" sz="900" dirty="0"/>
              <a:t>사용자들은 보다 편리한 서비스를 보다 저렴하게 누릴 수 있는 계기가 될 것이라는 주장이다</a:t>
            </a:r>
            <a:r>
              <a:rPr lang="en-US" altLang="ko-KR" sz="900" dirty="0"/>
              <a:t>.</a:t>
            </a:r>
          </a:p>
          <a:p>
            <a:endParaRPr lang="en-US" altLang="ko-KR" sz="900" dirty="0"/>
          </a:p>
          <a:p>
            <a:r>
              <a:rPr lang="ko-KR" altLang="en-US" sz="900" dirty="0"/>
              <a:t>김 대표는 “</a:t>
            </a:r>
            <a:r>
              <a:rPr lang="en-US" altLang="ko-KR" sz="900" dirty="0"/>
              <a:t>PSD2</a:t>
            </a:r>
            <a:r>
              <a:rPr lang="ko-KR" altLang="en-US" sz="900" dirty="0"/>
              <a:t>는 </a:t>
            </a:r>
            <a:r>
              <a:rPr lang="ko-KR" altLang="en-US" sz="900" dirty="0" err="1"/>
              <a:t>핀테크</a:t>
            </a:r>
            <a:r>
              <a:rPr lang="ko-KR" altLang="en-US" sz="900" dirty="0"/>
              <a:t> 회사를 비롯한 금융산업 </a:t>
            </a:r>
            <a:r>
              <a:rPr lang="ko-KR" altLang="en-US" sz="900" dirty="0" err="1"/>
              <a:t>스타트업</a:t>
            </a:r>
            <a:r>
              <a:rPr lang="ko-KR" altLang="en-US" sz="900" dirty="0"/>
              <a:t> 발굴을 위해 반드시 필요한 조치”라며 “아직까지 준비가 전혀 되어 있지 않은 점은 큰 문제라고 할 수 있다</a:t>
            </a:r>
            <a:r>
              <a:rPr lang="en-US" altLang="ko-KR" sz="900" dirty="0"/>
              <a:t>. </a:t>
            </a:r>
            <a:r>
              <a:rPr lang="ko-KR" altLang="en-US" sz="900" dirty="0"/>
              <a:t>늦어도 </a:t>
            </a:r>
            <a:r>
              <a:rPr lang="en-US" altLang="ko-KR" sz="900" dirty="0"/>
              <a:t>2019</a:t>
            </a:r>
            <a:r>
              <a:rPr lang="ko-KR" altLang="en-US" sz="900" dirty="0"/>
              <a:t>년에는 도입되어야 한다</a:t>
            </a:r>
            <a:r>
              <a:rPr lang="en-US" altLang="ko-KR" sz="900" dirty="0"/>
              <a:t>. </a:t>
            </a:r>
            <a:r>
              <a:rPr lang="ko-KR" altLang="en-US" sz="900" dirty="0"/>
              <a:t>개인의 금융데이터 공개를 위해 준수해야 하는 표준과 규칙을 만들고</a:t>
            </a:r>
            <a:r>
              <a:rPr lang="en-US" altLang="ko-KR" sz="900" dirty="0"/>
              <a:t>, </a:t>
            </a:r>
            <a:r>
              <a:rPr lang="ko-KR" altLang="en-US" sz="900" dirty="0"/>
              <a:t>단계적으로 적용해야 할 것”이라고 밝혔다</a:t>
            </a:r>
            <a:r>
              <a:rPr lang="en-US" altLang="ko-KR" sz="900" dirty="0"/>
              <a:t>. </a:t>
            </a:r>
            <a:endParaRPr lang="ko-KR" altLang="en-US" sz="900" dirty="0"/>
          </a:p>
        </p:txBody>
      </p:sp>
      <p:sp>
        <p:nvSpPr>
          <p:cNvPr id="9" name="직사각형 8"/>
          <p:cNvSpPr/>
          <p:nvPr/>
        </p:nvSpPr>
        <p:spPr>
          <a:xfrm>
            <a:off x="3656856" y="6325095"/>
            <a:ext cx="59611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1400" dirty="0"/>
              <a:t>http://www.ddaily.co.kr/news/article.html?no=159536</a:t>
            </a:r>
          </a:p>
        </p:txBody>
      </p:sp>
    </p:spTree>
    <p:extLst>
      <p:ext uri="{BB962C8B-B14F-4D97-AF65-F5344CB8AC3E}">
        <p14:creationId xmlns:p14="http://schemas.microsoft.com/office/powerpoint/2010/main" val="25179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952984"/>
            <a:ext cx="4727038" cy="3593579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712640" y="952983"/>
            <a:ext cx="3312368" cy="315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44488" y="4781107"/>
            <a:ext cx="489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https://sungmooncho.com/2009/11/24/mint/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40" y="952983"/>
            <a:ext cx="4324350" cy="353377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286840" y="4781107"/>
            <a:ext cx="4350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http://www.betanews.net/article/533358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169024" y="5229200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solidFill>
                  <a:srgbClr val="333333"/>
                </a:solidFill>
                <a:latin typeface="nanumgothic"/>
              </a:rPr>
              <a:t>개인의 금융 거래정보는 </a:t>
            </a:r>
            <a:r>
              <a:rPr lang="ko-KR" altLang="en-US" dirty="0" err="1">
                <a:solidFill>
                  <a:srgbClr val="333333"/>
                </a:solidFill>
                <a:latin typeface="nanumgothic"/>
              </a:rPr>
              <a:t>민트닷컴과</a:t>
            </a:r>
            <a:r>
              <a:rPr lang="ko-KR" altLang="en-US" dirty="0">
                <a:solidFill>
                  <a:srgbClr val="333333"/>
                </a:solidFill>
                <a:latin typeface="nanumgothic"/>
              </a:rPr>
              <a:t> 데이터 자동 업데이트를 승인한 곳에서만 기록</a:t>
            </a:r>
            <a:r>
              <a:rPr lang="en-US" altLang="ko-KR" dirty="0">
                <a:solidFill>
                  <a:srgbClr val="333333"/>
                </a:solidFill>
                <a:latin typeface="nanumgothic"/>
              </a:rPr>
              <a:t>/</a:t>
            </a:r>
            <a:r>
              <a:rPr lang="ko-KR" altLang="en-US" dirty="0">
                <a:solidFill>
                  <a:srgbClr val="333333"/>
                </a:solidFill>
                <a:latin typeface="nanumgothic"/>
              </a:rPr>
              <a:t>저장된다</a:t>
            </a:r>
            <a:r>
              <a:rPr lang="en-US" altLang="ko-KR" dirty="0">
                <a:solidFill>
                  <a:srgbClr val="333333"/>
                </a:solidFill>
                <a:latin typeface="nanumgothic"/>
              </a:rPr>
              <a:t>. </a:t>
            </a:r>
            <a:r>
              <a:rPr lang="ko-KR" altLang="en-US" dirty="0">
                <a:solidFill>
                  <a:srgbClr val="333333"/>
                </a:solidFill>
                <a:latin typeface="nanumgothic"/>
              </a:rPr>
              <a:t>따라서 </a:t>
            </a:r>
            <a:r>
              <a:rPr lang="ko-KR" altLang="en-US" dirty="0" err="1">
                <a:solidFill>
                  <a:srgbClr val="333333"/>
                </a:solidFill>
                <a:latin typeface="nanumgothic"/>
              </a:rPr>
              <a:t>민트닷컴이</a:t>
            </a:r>
            <a:r>
              <a:rPr lang="ko-KR" altLang="en-US" dirty="0">
                <a:solidFill>
                  <a:srgbClr val="333333"/>
                </a:solidFill>
                <a:latin typeface="nanumgothic"/>
              </a:rPr>
              <a:t> 직접 취하는 데이터는 없고</a:t>
            </a:r>
            <a:r>
              <a:rPr lang="en-US" altLang="ko-KR" dirty="0">
                <a:solidFill>
                  <a:srgbClr val="333333"/>
                </a:solidFill>
                <a:latin typeface="nanumgothic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nanumgothic"/>
              </a:rPr>
              <a:t>사용자는 </a:t>
            </a:r>
            <a:r>
              <a:rPr lang="ko-KR" altLang="en-US" dirty="0" err="1">
                <a:solidFill>
                  <a:srgbClr val="333333"/>
                </a:solidFill>
                <a:latin typeface="nanumgothic"/>
              </a:rPr>
              <a:t>민트닷컴이라는</a:t>
            </a:r>
            <a:r>
              <a:rPr lang="ko-KR" altLang="en-US" dirty="0">
                <a:solidFill>
                  <a:srgbClr val="333333"/>
                </a:solidFill>
                <a:latin typeface="nanumgothic"/>
              </a:rPr>
              <a:t> 통합 플랫폼을 이용하여 이를 승인한 금융기관의 거래를 총괄적으로 관리할 수 있게 된 것이다</a:t>
            </a:r>
            <a:r>
              <a:rPr lang="en-US" altLang="ko-KR" dirty="0">
                <a:solidFill>
                  <a:srgbClr val="333333"/>
                </a:solidFill>
                <a:latin typeface="nanumgothic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4954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1"/>
          <p:cNvSpPr>
            <a:spLocks noChangeShapeType="1"/>
          </p:cNvSpPr>
          <p:nvPr/>
        </p:nvSpPr>
        <p:spPr bwMode="auto">
          <a:xfrm flipV="1">
            <a:off x="488421" y="2735263"/>
            <a:ext cx="907309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3500" tIns="0" rIns="0" bIns="0"/>
          <a:lstStyle/>
          <a:p>
            <a:endParaRPr lang="ko-KR" altLang="en-US" dirty="0">
              <a:ea typeface="맑은 고딕" pitchFamily="50" charset="-127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3440" y="1881188"/>
            <a:ext cx="328481" cy="844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63500" tIns="0" rIns="0" bIns="0" anchor="ctr"/>
          <a:lstStyle/>
          <a:p>
            <a:endParaRPr lang="ko-KR" altLang="en-US">
              <a:ea typeface="맑은 고딕" pitchFamily="50" charset="-127"/>
            </a:endParaRPr>
          </a:p>
        </p:txBody>
      </p:sp>
      <p:sp>
        <p:nvSpPr>
          <p:cNvPr id="5" name="Rectangle 47"/>
          <p:cNvSpPr txBox="1">
            <a:spLocks noChangeArrowheads="1"/>
          </p:cNvSpPr>
          <p:nvPr/>
        </p:nvSpPr>
        <p:spPr>
          <a:xfrm>
            <a:off x="522817" y="1845320"/>
            <a:ext cx="8678655" cy="863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기타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65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21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68" y="908720"/>
            <a:ext cx="7698060" cy="520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908720"/>
            <a:ext cx="4286250" cy="6096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95300" y="151832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http://www.zdnet.co.kr/news/news_view.asp?artice_id=20151109095640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80" y="2184850"/>
            <a:ext cx="3409950" cy="2667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22" y="2461856"/>
            <a:ext cx="6556410" cy="10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9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1196752"/>
            <a:ext cx="4522661" cy="319609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629740" y="1196752"/>
            <a:ext cx="2820215" cy="185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95300" y="980728"/>
            <a:ext cx="88501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시사점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지능적으로 사용자의 금융</a:t>
            </a:r>
            <a:r>
              <a:rPr lang="en-US" altLang="ko-KR" dirty="0"/>
              <a:t>(</a:t>
            </a:r>
            <a:r>
              <a:rPr lang="ko-KR" altLang="en-US" dirty="0"/>
              <a:t>및 다양한 생활 내용</a:t>
            </a:r>
            <a:r>
              <a:rPr lang="en-US" altLang="ko-KR" dirty="0"/>
              <a:t>) </a:t>
            </a:r>
            <a:r>
              <a:rPr lang="ko-KR" altLang="en-US" dirty="0"/>
              <a:t>패턴을 컴퓨터 알고리즘을 이용하여 분석하게 됨으로 인해</a:t>
            </a:r>
          </a:p>
          <a:p>
            <a:endParaRPr lang="ko-KR" altLang="en-US" dirty="0"/>
          </a:p>
          <a:p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인간이 스스로의 행동에 대해서 하나하나 돌아보며 되짚어 보는 기회가 점차 사라지고 있다는 것이다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b="1" dirty="0"/>
              <a:t>둘째</a:t>
            </a:r>
            <a:r>
              <a:rPr lang="en-US" altLang="ko-KR" b="1" dirty="0"/>
              <a:t>,</a:t>
            </a:r>
            <a:r>
              <a:rPr lang="ko-KR" altLang="en-US" dirty="0"/>
              <a:t> 결과적으로 우리의 생활 내역이 데이터화 된다는 것이다</a:t>
            </a:r>
            <a:r>
              <a:rPr lang="en-US" altLang="ko-KR" dirty="0"/>
              <a:t>. </a:t>
            </a:r>
            <a:r>
              <a:rPr lang="ko-KR" altLang="en-US" dirty="0"/>
              <a:t>신용카드가 현금보다 쓰기 편하다는 것은 누구나 알고 </a:t>
            </a:r>
            <a:r>
              <a:rPr lang="ko-KR" altLang="en-US" dirty="0" smtClean="0"/>
              <a:t>있다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b="1" dirty="0"/>
              <a:t>셋째</a:t>
            </a:r>
            <a:r>
              <a:rPr lang="en-US" altLang="ko-KR" b="1" dirty="0"/>
              <a:t>,</a:t>
            </a:r>
            <a:r>
              <a:rPr lang="ko-KR" altLang="en-US" dirty="0"/>
              <a:t> </a:t>
            </a:r>
            <a:r>
              <a:rPr lang="ko-KR" altLang="en-US" dirty="0" smtClean="0"/>
              <a:t>사용자의 </a:t>
            </a:r>
            <a:r>
              <a:rPr lang="ko-KR" altLang="en-US" dirty="0"/>
              <a:t>모든 금융내역이 데이터화되어 분석되는데 편리함의 이면에 감추어진 위험성에 대해 우리는 도덕적</a:t>
            </a:r>
            <a:r>
              <a:rPr lang="en-US" altLang="ko-KR" dirty="0"/>
              <a:t>, </a:t>
            </a:r>
            <a:r>
              <a:rPr lang="ko-KR" altLang="en-US" dirty="0"/>
              <a:t>사회적</a:t>
            </a:r>
            <a:r>
              <a:rPr lang="en-US" altLang="ko-KR" dirty="0"/>
              <a:t>, </a:t>
            </a:r>
            <a:r>
              <a:rPr lang="ko-KR" altLang="en-US" dirty="0"/>
              <a:t>법적으로 준비가 되어있는지 또한 의문이다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434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1"/>
          <p:cNvSpPr>
            <a:spLocks noChangeShapeType="1"/>
          </p:cNvSpPr>
          <p:nvPr/>
        </p:nvSpPr>
        <p:spPr bwMode="auto">
          <a:xfrm flipV="1">
            <a:off x="488421" y="2735263"/>
            <a:ext cx="907309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3500" tIns="0" rIns="0" bIns="0"/>
          <a:lstStyle/>
          <a:p>
            <a:endParaRPr lang="ko-KR" altLang="en-US" dirty="0">
              <a:ea typeface="맑은 고딕" pitchFamily="50" charset="-127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3440" y="1881188"/>
            <a:ext cx="328481" cy="844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63500" tIns="0" rIns="0" bIns="0" anchor="ctr"/>
          <a:lstStyle/>
          <a:p>
            <a:endParaRPr lang="ko-KR" altLang="en-US">
              <a:ea typeface="맑은 고딕" pitchFamily="50" charset="-127"/>
            </a:endParaRPr>
          </a:p>
        </p:txBody>
      </p:sp>
      <p:sp>
        <p:nvSpPr>
          <p:cNvPr id="5" name="Rectangle 47"/>
          <p:cNvSpPr txBox="1">
            <a:spLocks noChangeArrowheads="1"/>
          </p:cNvSpPr>
          <p:nvPr/>
        </p:nvSpPr>
        <p:spPr>
          <a:xfrm>
            <a:off x="522817" y="1845320"/>
            <a:ext cx="8678655" cy="863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국내</a:t>
            </a:r>
            <a:r>
              <a:rPr lang="ko-KR" alt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ko-KR" altLang="en-US" sz="3200" b="1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핀테크</a:t>
            </a:r>
            <a:r>
              <a:rPr lang="ko-KR" alt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사례 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46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72" y="787786"/>
            <a:ext cx="56388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3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1"/>
          <p:cNvSpPr>
            <a:spLocks noChangeShapeType="1"/>
          </p:cNvSpPr>
          <p:nvPr/>
        </p:nvSpPr>
        <p:spPr bwMode="auto">
          <a:xfrm flipV="1">
            <a:off x="488421" y="2735263"/>
            <a:ext cx="907309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63500" tIns="0" rIns="0" bIns="0"/>
          <a:lstStyle/>
          <a:p>
            <a:endParaRPr lang="ko-KR" altLang="en-US" dirty="0">
              <a:ea typeface="맑은 고딕" pitchFamily="50" charset="-127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3440" y="1881188"/>
            <a:ext cx="328481" cy="8445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lIns="63500" tIns="0" rIns="0" bIns="0" anchor="ctr"/>
          <a:lstStyle/>
          <a:p>
            <a:endParaRPr lang="ko-KR" altLang="en-US">
              <a:ea typeface="맑은 고딕" pitchFamily="50" charset="-127"/>
            </a:endParaRPr>
          </a:p>
        </p:txBody>
      </p:sp>
      <p:sp>
        <p:nvSpPr>
          <p:cNvPr id="5" name="Rectangle 47"/>
          <p:cNvSpPr txBox="1">
            <a:spLocks noChangeArrowheads="1"/>
          </p:cNvSpPr>
          <p:nvPr/>
        </p:nvSpPr>
        <p:spPr>
          <a:xfrm>
            <a:off x="522817" y="1845320"/>
            <a:ext cx="8678655" cy="863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해외 </a:t>
            </a:r>
            <a:r>
              <a:rPr lang="ko-KR" altLang="en-US" sz="3200" b="1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핀테크</a:t>
            </a:r>
            <a:r>
              <a:rPr lang="ko-KR" alt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사례 </a:t>
            </a:r>
            <a:endParaRPr kumimoji="0" lang="ko-KR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7EA5460-1730-4F2D-95B8-B9A78E1F2C82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990351"/>
            <a:ext cx="80867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4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6856</TotalTime>
  <Words>599</Words>
  <Application>Microsoft Office PowerPoint</Application>
  <PresentationFormat>A4 용지(210x297mm)</PresentationFormat>
  <Paragraphs>67</Paragraphs>
  <Slides>21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nanumgothic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OPEN API</vt:lpstr>
      <vt:lpstr>PowerPoint 프레젠테이션</vt:lpstr>
      <vt:lpstr>PowerPoint 프레젠테이션</vt:lpstr>
      <vt:lpstr>PowerPoint 프레젠테이션</vt:lpstr>
      <vt:lpstr>PowerPoint 프레젠테이션</vt:lpstr>
      <vt:lpstr>PSD2 시행 대비...개인 금융데이터 공개, 범위와 책임 논의 시급</vt:lpstr>
      <vt:lpstr>PowerPoint 프레젠테이션</vt:lpstr>
      <vt:lpstr>PowerPoint 프레젠테이션</vt:lpstr>
    </vt:vector>
  </TitlesOfParts>
  <Company>samsung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Administrator</cp:lastModifiedBy>
  <cp:revision>612</cp:revision>
  <dcterms:created xsi:type="dcterms:W3CDTF">2012-01-07T08:21:24Z</dcterms:created>
  <dcterms:modified xsi:type="dcterms:W3CDTF">2018-08-28T07:42:17Z</dcterms:modified>
</cp:coreProperties>
</file>