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37" r:id="rId3"/>
    <p:sldId id="332" r:id="rId4"/>
    <p:sldId id="333" r:id="rId5"/>
    <p:sldId id="334" r:id="rId6"/>
    <p:sldId id="336" r:id="rId7"/>
    <p:sldId id="335" r:id="rId8"/>
    <p:sldId id="331" r:id="rId9"/>
    <p:sldId id="301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" y="3196"/>
            <a:ext cx="3390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1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4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2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42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9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1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1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2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82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3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2179-9FDF-47FD-B7D5-2C1D5E2FE2A6}" type="datetimeFigureOut">
              <a:rPr lang="ko-KR" altLang="en-US" smtClean="0"/>
              <a:t>2018-08-30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B470-1B8A-43EF-9877-B69FA5040C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3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3" y="1412776"/>
            <a:ext cx="8671928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6000" dirty="0" smtClean="0">
                <a:latin typeface="+mj-ea"/>
              </a:rPr>
              <a:t>“</a:t>
            </a:r>
            <a:r>
              <a:rPr lang="ko-KR" altLang="en-US" sz="60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통계</a:t>
            </a:r>
            <a:r>
              <a:rPr lang="en-US" altLang="ko-KR" sz="6000" dirty="0" smtClean="0">
                <a:latin typeface="+mj-ea"/>
              </a:rPr>
              <a:t>”</a:t>
            </a:r>
            <a:endParaRPr lang="en-US" altLang="ko-KR" sz="6000" dirty="0" smtClean="0">
              <a:latin typeface="+mj-ea"/>
            </a:endParaRPr>
          </a:p>
          <a:p>
            <a:r>
              <a:rPr lang="en-US" altLang="ko-KR" sz="3600" dirty="0" smtClean="0">
                <a:latin typeface="+mj-ea"/>
              </a:rPr>
              <a:t> </a:t>
            </a:r>
            <a:r>
              <a:rPr lang="en-US" altLang="ko-KR" sz="2000" dirty="0" smtClean="0">
                <a:latin typeface="+mj-ea"/>
              </a:rPr>
              <a:t>- </a:t>
            </a:r>
            <a:r>
              <a:rPr lang="en-US" altLang="ko-KR" sz="2000" dirty="0" smtClean="0">
                <a:latin typeface="+mj-ea"/>
              </a:rPr>
              <a:t>2018 </a:t>
            </a:r>
            <a:r>
              <a:rPr lang="ko-KR" altLang="en-US" sz="2000" dirty="0" smtClean="0">
                <a:latin typeface="+mj-ea"/>
              </a:rPr>
              <a:t>통계</a:t>
            </a:r>
            <a:r>
              <a:rPr lang="ko-KR" altLang="en-US" sz="2000" dirty="0" smtClean="0">
                <a:latin typeface="+mj-ea"/>
              </a:rPr>
              <a:t>논란 </a:t>
            </a:r>
            <a:r>
              <a:rPr lang="ko-KR" altLang="en-US" sz="2000" dirty="0" smtClean="0">
                <a:latin typeface="+mj-ea"/>
              </a:rPr>
              <a:t>검토 </a:t>
            </a:r>
            <a:r>
              <a:rPr lang="en-US" altLang="ko-KR" sz="2000" dirty="0" smtClean="0">
                <a:latin typeface="+mj-ea"/>
              </a:rPr>
              <a:t>V1.0 </a:t>
            </a:r>
            <a:r>
              <a:rPr lang="en-US" altLang="ko-KR" sz="2000" dirty="0" smtClean="0">
                <a:latin typeface="+mj-ea"/>
              </a:rPr>
              <a:t>-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1004" y="4077072"/>
            <a:ext cx="8099425" cy="12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latin typeface="+mj-ea"/>
              </a:rPr>
              <a:t>2018.8.30</a:t>
            </a:r>
            <a:endParaRPr lang="en-US" altLang="ko-KR" sz="3200" dirty="0" smtClean="0">
              <a:latin typeface="+mj-ea"/>
            </a:endParaRPr>
          </a:p>
          <a:p>
            <a:endParaRPr lang="en-US" altLang="ko-KR" sz="1400" dirty="0">
              <a:latin typeface="+mj-ea"/>
            </a:endParaRPr>
          </a:p>
          <a:p>
            <a:r>
              <a:rPr lang="en-US" altLang="ko-KR" sz="3200" dirty="0" smtClean="0">
                <a:latin typeface="+mj-ea"/>
              </a:rPr>
              <a:t>Jason, Min </a:t>
            </a:r>
          </a:p>
        </p:txBody>
      </p:sp>
    </p:spTree>
    <p:extLst>
      <p:ext uri="{BB962C8B-B14F-4D97-AF65-F5344CB8AC3E}">
        <p14:creationId xmlns:p14="http://schemas.microsoft.com/office/powerpoint/2010/main" val="5639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4448175" cy="39243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5841132"/>
            <a:ext cx="4448175" cy="695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5370" y="4875264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dirty="0" smtClean="0"/>
              <a:t>추정</a:t>
            </a:r>
            <a:endParaRPr lang="ko-KR" alt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8608" y="4708161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dirty="0" smtClean="0"/>
              <a:t>추정</a:t>
            </a:r>
            <a:endParaRPr lang="ko-KR" alt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846" y="4558705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dirty="0" smtClean="0"/>
              <a:t>추정</a:t>
            </a:r>
            <a:endParaRPr lang="ko-KR" altLang="en-US" sz="700" dirty="0"/>
          </a:p>
        </p:txBody>
      </p:sp>
      <p:sp>
        <p:nvSpPr>
          <p:cNvPr id="14" name="TextBox 13"/>
          <p:cNvSpPr txBox="1"/>
          <p:nvPr/>
        </p:nvSpPr>
        <p:spPr>
          <a:xfrm>
            <a:off x="4386794" y="3509246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dirty="0" smtClean="0"/>
              <a:t>추정</a:t>
            </a:r>
            <a:endParaRPr lang="ko-KR" altLang="en-US" sz="700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1835696" y="4558705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3267772" y="4332152"/>
            <a:ext cx="7364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4196514" y="3972112"/>
            <a:ext cx="3034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1508607" y="3509246"/>
            <a:ext cx="2343313" cy="2728066"/>
          </a:xfrm>
          <a:prstGeom prst="roundRect">
            <a:avLst>
              <a:gd name="adj" fmla="val 4845"/>
            </a:avLst>
          </a:prstGeom>
          <a:solidFill>
            <a:srgbClr val="FFFF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rgbClr val="FF0000"/>
                </a:solidFill>
              </a:rPr>
              <a:t>정보왜곡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pPr algn="ctr"/>
            <a:endParaRPr lang="en-US" altLang="ko-KR" sz="1100" dirty="0">
              <a:solidFill>
                <a:srgbClr val="FF0000"/>
              </a:solidFill>
            </a:endParaRPr>
          </a:p>
          <a:p>
            <a:pPr algn="ctr"/>
            <a:endParaRPr lang="en-US" altLang="ko-KR" sz="1100" dirty="0" smtClean="0">
              <a:solidFill>
                <a:srgbClr val="FF0000"/>
              </a:solidFill>
            </a:endParaRPr>
          </a:p>
          <a:p>
            <a:pPr algn="ctr"/>
            <a:endParaRPr lang="en-US" altLang="ko-KR" sz="1100" dirty="0">
              <a:solidFill>
                <a:srgbClr val="FF0000"/>
              </a:solidFill>
            </a:endParaRPr>
          </a:p>
          <a:p>
            <a:pPr algn="ctr"/>
            <a:endParaRPr lang="en-US" altLang="ko-KR" sz="1100" dirty="0" smtClean="0">
              <a:solidFill>
                <a:srgbClr val="FF0000"/>
              </a:solidFill>
            </a:endParaRPr>
          </a:p>
          <a:p>
            <a:pPr algn="ctr"/>
            <a:endParaRPr lang="en-US" altLang="ko-KR" sz="1100" dirty="0">
              <a:solidFill>
                <a:srgbClr val="FF0000"/>
              </a:solidFill>
            </a:endParaRPr>
          </a:p>
          <a:p>
            <a:pPr algn="ctr"/>
            <a:endParaRPr lang="en-US" altLang="ko-KR" sz="1100" dirty="0" smtClean="0">
              <a:solidFill>
                <a:srgbClr val="FF0000"/>
              </a:solidFill>
            </a:endParaRPr>
          </a:p>
          <a:p>
            <a:pPr algn="ctr"/>
            <a:endParaRPr lang="en-US" altLang="ko-KR" sz="1100" dirty="0">
              <a:solidFill>
                <a:srgbClr val="FF0000"/>
              </a:solidFill>
            </a:endParaRPr>
          </a:p>
          <a:p>
            <a:pPr algn="ctr"/>
            <a:endParaRPr lang="en-US" altLang="ko-KR" sz="1100" dirty="0" smtClean="0">
              <a:solidFill>
                <a:srgbClr val="FF0000"/>
              </a:solidFill>
            </a:endParaRPr>
          </a:p>
          <a:p>
            <a:pPr algn="ctr"/>
            <a:endParaRPr lang="en-US" altLang="ko-KR" sz="1100" dirty="0">
              <a:solidFill>
                <a:srgbClr val="FF0000"/>
              </a:solidFill>
            </a:endParaRPr>
          </a:p>
          <a:p>
            <a:pPr algn="ctr"/>
            <a:endParaRPr lang="en-US" altLang="ko-KR" sz="1100" dirty="0" smtClean="0">
              <a:solidFill>
                <a:srgbClr val="FF0000"/>
              </a:solidFill>
            </a:endParaRPr>
          </a:p>
          <a:p>
            <a:pPr algn="ctr"/>
            <a:endParaRPr lang="en-US" altLang="ko-KR" sz="1100" dirty="0">
              <a:solidFill>
                <a:srgbClr val="FF0000"/>
              </a:solidFill>
            </a:endParaRPr>
          </a:p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67543" y="980728"/>
                <a:ext cx="83529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dirty="0" smtClean="0"/>
                  <a:t>통계청 통계표본 오류 증명  </a:t>
                </a:r>
                <a:r>
                  <a:rPr lang="en-US" altLang="ko-KR" sz="1400" b="1" dirty="0" smtClean="0"/>
                  <a:t>: </a:t>
                </a:r>
                <a:r>
                  <a:rPr lang="ko-KR" altLang="en-US" sz="1400" b="1" dirty="0" smtClean="0"/>
                  <a:t>실제 </a:t>
                </a:r>
                <a:r>
                  <a:rPr lang="ko-KR" altLang="en-US" sz="1400" b="1" dirty="0" err="1" smtClean="0"/>
                  <a:t>통계치와</a:t>
                </a:r>
                <a:r>
                  <a:rPr lang="ko-KR" altLang="en-US" sz="1400" b="1" dirty="0" smtClean="0"/>
                  <a:t> 다른 수치를 가진 표본이용 </a:t>
                </a:r>
                <a:r>
                  <a:rPr lang="en-US" altLang="ko-KR" sz="1100" b="1" dirty="0" smtClean="0"/>
                  <a:t>(</a:t>
                </a:r>
                <a:r>
                  <a:rPr lang="ko-KR" altLang="en-US" sz="1100" b="1" dirty="0" smtClean="0"/>
                  <a:t>대표성 부족</a:t>
                </a:r>
                <a:r>
                  <a:rPr lang="en-US" altLang="ko-KR" sz="1100" b="1" dirty="0" smtClean="0"/>
                  <a:t>)</a:t>
                </a:r>
                <a:endParaRPr lang="en-US" altLang="ko-KR" sz="1400" b="1" dirty="0" smtClean="0"/>
              </a:p>
              <a:p>
                <a:r>
                  <a:rPr lang="en-US" altLang="ko-KR" sz="1400" dirty="0"/>
                  <a:t> </a:t>
                </a:r>
                <a:r>
                  <a:rPr lang="en-US" altLang="ko-KR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1400" i="1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sz="1400" dirty="0" smtClean="0"/>
                  <a:t>는 </a:t>
                </a:r>
                <a:r>
                  <a:rPr lang="en-US" altLang="ko-KR" sz="1400" dirty="0" smtClean="0"/>
                  <a:t>2016</a:t>
                </a:r>
                <a:r>
                  <a:rPr lang="ko-KR" altLang="en-US" sz="1400" dirty="0" smtClean="0"/>
                  <a:t>년까지는 양호한 수치를 보여주었을 것임 </a:t>
                </a:r>
                <a:r>
                  <a:rPr lang="en-US" altLang="ko-KR" sz="1100" dirty="0" smtClean="0"/>
                  <a:t>(</a:t>
                </a:r>
                <a:r>
                  <a:rPr lang="ko-KR" altLang="en-US" sz="1100" dirty="0" smtClean="0"/>
                  <a:t>통계 왜곡</a:t>
                </a:r>
                <a:r>
                  <a:rPr lang="en-US" altLang="ko-KR" sz="1100" dirty="0" smtClean="0"/>
                  <a:t>)</a:t>
                </a:r>
                <a:endParaRPr lang="en-US" altLang="ko-KR" sz="1400" dirty="0" smtClean="0"/>
              </a:p>
              <a:p>
                <a:r>
                  <a:rPr lang="en-US" altLang="ko-KR" sz="1400" dirty="0" smtClean="0"/>
                  <a:t>      ※ (</a:t>
                </a:r>
                <a:r>
                  <a:rPr lang="ko-KR" altLang="en-US" sz="1400" dirty="0" smtClean="0"/>
                  <a:t>추가연구 필요</a:t>
                </a:r>
                <a:r>
                  <a:rPr lang="en-US" altLang="ko-KR" sz="1400" dirty="0" smtClean="0"/>
                  <a:t>) 2012</a:t>
                </a:r>
                <a:r>
                  <a:rPr lang="ko-KR" altLang="en-US" sz="1400" dirty="0" smtClean="0"/>
                  <a:t>년 이후</a:t>
                </a:r>
                <a:r>
                  <a:rPr lang="en-US" altLang="ko-KR" sz="1400" dirty="0" smtClean="0"/>
                  <a:t>, 1</a:t>
                </a:r>
                <a:r>
                  <a:rPr lang="ko-KR" altLang="en-US" sz="1400" dirty="0" smtClean="0"/>
                  <a:t>인 가구 자체비율을 축소</a:t>
                </a:r>
                <a:r>
                  <a:rPr lang="en-US" altLang="ko-KR" sz="1400" dirty="0" smtClean="0"/>
                  <a:t>, 1</a:t>
                </a:r>
                <a:r>
                  <a:rPr lang="ko-KR" altLang="en-US" sz="1400" dirty="0" smtClean="0"/>
                  <a:t>인 가구 부채금액 축소한 바 있음</a:t>
                </a:r>
                <a:endParaRPr lang="ko-KR" altLang="en-US" sz="1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980728"/>
                <a:ext cx="8352929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219" t="-1653" b="-7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연결선 22"/>
          <p:cNvCxnSpPr/>
          <p:nvPr/>
        </p:nvCxnSpPr>
        <p:spPr>
          <a:xfrm flipV="1">
            <a:off x="908114" y="4789975"/>
            <a:ext cx="2736304" cy="36715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3693717" y="4158945"/>
            <a:ext cx="1022299" cy="612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86" y="1889834"/>
            <a:ext cx="2840814" cy="399066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889834"/>
            <a:ext cx="3171346" cy="49306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3" y="1920056"/>
            <a:ext cx="3098477" cy="490369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186205" y="3140968"/>
            <a:ext cx="3116981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365934" y="2675012"/>
            <a:ext cx="271213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357551" y="1920056"/>
            <a:ext cx="2773749" cy="3093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6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8" y="2132856"/>
            <a:ext cx="2822862" cy="229601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44" y="1182042"/>
            <a:ext cx="4077956" cy="19939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78" y="4581128"/>
            <a:ext cx="4474588" cy="214088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033" y="2132855"/>
            <a:ext cx="2432111" cy="229601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44" y="982017"/>
            <a:ext cx="438150" cy="2000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895" y="4581128"/>
            <a:ext cx="4102699" cy="210786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097" y="4581128"/>
            <a:ext cx="438150" cy="2000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6098" y="836712"/>
            <a:ext cx="3156219" cy="35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427984" y="4046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/>
              <a:t>http://www.hani.co.kr/arti/PRINT/784278.html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95" y="764704"/>
            <a:ext cx="6841778" cy="8491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6" y="1829860"/>
            <a:ext cx="4329576" cy="47674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271" y="1803634"/>
            <a:ext cx="4501713" cy="388843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87624" y="4581128"/>
            <a:ext cx="244827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498270" y="4005064"/>
            <a:ext cx="4501713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529588" y="1823097"/>
            <a:ext cx="4501713" cy="741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3879679" cy="235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22" y="869187"/>
            <a:ext cx="4381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59377" y="4046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o-KR" altLang="en-US" sz="1000" dirty="0"/>
              <a:t>http://www.hani.co.kr/arti/PRINT/784278.html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7504" y="3360335"/>
            <a:ext cx="180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solidFill>
                  <a:srgbClr val="545454"/>
                </a:solidFill>
                <a:latin typeface="+mn-ea"/>
              </a:rPr>
              <a:t> </a:t>
            </a:r>
            <a:r>
              <a:rPr lang="en-US" altLang="ko-KR" sz="1100" dirty="0">
                <a:solidFill>
                  <a:srgbClr val="545454"/>
                </a:solidFill>
                <a:latin typeface="+mn-ea"/>
              </a:rPr>
              <a:t>2013</a:t>
            </a:r>
            <a:r>
              <a:rPr lang="ko-KR" altLang="en-US" sz="1100" dirty="0">
                <a:solidFill>
                  <a:srgbClr val="545454"/>
                </a:solidFill>
                <a:latin typeface="+mn-ea"/>
              </a:rPr>
              <a:t>년 </a:t>
            </a:r>
            <a:r>
              <a:rPr lang="en-US" altLang="ko-KR" sz="1100" dirty="0">
                <a:solidFill>
                  <a:srgbClr val="545454"/>
                </a:solidFill>
                <a:latin typeface="+mn-ea"/>
              </a:rPr>
              <a:t>2</a:t>
            </a:r>
            <a:r>
              <a:rPr lang="ko-KR" altLang="en-US" sz="1100" dirty="0">
                <a:solidFill>
                  <a:srgbClr val="545454"/>
                </a:solidFill>
                <a:latin typeface="+mn-ea"/>
              </a:rPr>
              <a:t>월 </a:t>
            </a:r>
            <a:r>
              <a:rPr lang="en-US" altLang="ko-KR" sz="1100" dirty="0">
                <a:solidFill>
                  <a:srgbClr val="545454"/>
                </a:solidFill>
                <a:latin typeface="+mn-ea"/>
              </a:rPr>
              <a:t>25</a:t>
            </a:r>
            <a:r>
              <a:rPr lang="ko-KR" altLang="en-US" sz="1100" dirty="0">
                <a:solidFill>
                  <a:srgbClr val="545454"/>
                </a:solidFill>
                <a:latin typeface="+mn-ea"/>
              </a:rPr>
              <a:t>일 </a:t>
            </a:r>
            <a:endParaRPr lang="en-US" altLang="ko-KR" sz="1100" dirty="0" smtClean="0">
              <a:solidFill>
                <a:srgbClr val="545454"/>
              </a:solidFill>
              <a:latin typeface="+mn-ea"/>
            </a:endParaRPr>
          </a:p>
          <a:p>
            <a:pPr algn="ctr"/>
            <a:r>
              <a:rPr lang="ko-KR" altLang="en-US" sz="1100" dirty="0" smtClean="0">
                <a:solidFill>
                  <a:srgbClr val="545454"/>
                </a:solidFill>
                <a:latin typeface="+mn-ea"/>
              </a:rPr>
              <a:t>박근혜 </a:t>
            </a:r>
            <a:endParaRPr lang="en-US" altLang="ko-KR" sz="1100" dirty="0" smtClean="0">
              <a:solidFill>
                <a:srgbClr val="545454"/>
              </a:solidFill>
              <a:latin typeface="+mn-ea"/>
            </a:endParaRPr>
          </a:p>
          <a:p>
            <a:pPr algn="ctr"/>
            <a:r>
              <a:rPr lang="ko-KR" altLang="en-US" sz="1100" dirty="0" smtClean="0">
                <a:solidFill>
                  <a:srgbClr val="545454"/>
                </a:solidFill>
                <a:latin typeface="+mn-ea"/>
              </a:rPr>
              <a:t>제</a:t>
            </a:r>
            <a:r>
              <a:rPr lang="en-US" altLang="ko-KR" sz="1100" dirty="0">
                <a:solidFill>
                  <a:srgbClr val="545454"/>
                </a:solidFill>
                <a:latin typeface="+mn-ea"/>
              </a:rPr>
              <a:t>18</a:t>
            </a:r>
            <a:r>
              <a:rPr lang="ko-KR" altLang="en-US" sz="1100" dirty="0">
                <a:solidFill>
                  <a:srgbClr val="545454"/>
                </a:solidFill>
                <a:latin typeface="+mn-ea"/>
              </a:rPr>
              <a:t>대 </a:t>
            </a:r>
            <a:r>
              <a:rPr lang="ko-KR" altLang="en-US" sz="1100" dirty="0" smtClean="0">
                <a:solidFill>
                  <a:srgbClr val="545454"/>
                </a:solidFill>
                <a:latin typeface="+mn-ea"/>
              </a:rPr>
              <a:t>대통령 취임</a:t>
            </a:r>
            <a:endParaRPr lang="en-US" altLang="ko-KR" sz="1100" dirty="0" smtClean="0">
              <a:solidFill>
                <a:srgbClr val="545454"/>
              </a:solidFill>
              <a:latin typeface="+mn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 flipH="1">
            <a:off x="2244054" y="908720"/>
            <a:ext cx="14346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123728" y="6257738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123728" y="5753682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123728" y="5249626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123728" y="4744989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131966" y="4242095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2131966" y="3738039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2131966" y="3233983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131966" y="2729346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2131966" y="2241766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2303559" y="6142724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latin typeface="+mn-ea"/>
              </a:rPr>
              <a:t>2008</a:t>
            </a:r>
            <a:endParaRPr lang="ko-KR" altLang="en-US" sz="1100" dirty="0"/>
          </a:p>
        </p:txBody>
      </p:sp>
      <p:sp>
        <p:nvSpPr>
          <p:cNvPr id="33" name="직사각형 32"/>
          <p:cNvSpPr/>
          <p:nvPr/>
        </p:nvSpPr>
        <p:spPr>
          <a:xfrm>
            <a:off x="2299800" y="5615662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2009</a:t>
            </a:r>
            <a:endParaRPr lang="ko-KR" altLang="en-US" sz="1100" dirty="0"/>
          </a:p>
        </p:txBody>
      </p:sp>
      <p:sp>
        <p:nvSpPr>
          <p:cNvPr id="34" name="직사각형 33"/>
          <p:cNvSpPr/>
          <p:nvPr/>
        </p:nvSpPr>
        <p:spPr>
          <a:xfrm>
            <a:off x="2299800" y="5118136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2010</a:t>
            </a:r>
            <a:endParaRPr lang="ko-KR" altLang="en-US" sz="1100" dirty="0"/>
          </a:p>
        </p:txBody>
      </p:sp>
      <p:sp>
        <p:nvSpPr>
          <p:cNvPr id="35" name="직사각형 34"/>
          <p:cNvSpPr/>
          <p:nvPr/>
        </p:nvSpPr>
        <p:spPr>
          <a:xfrm>
            <a:off x="2299800" y="4618956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2011</a:t>
            </a:r>
            <a:endParaRPr lang="ko-KR" altLang="en-US" sz="1100" dirty="0"/>
          </a:p>
        </p:txBody>
      </p:sp>
      <p:sp>
        <p:nvSpPr>
          <p:cNvPr id="36" name="직사각형 35"/>
          <p:cNvSpPr/>
          <p:nvPr/>
        </p:nvSpPr>
        <p:spPr>
          <a:xfrm>
            <a:off x="2299800" y="4115119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2012</a:t>
            </a:r>
            <a:endParaRPr lang="ko-KR" altLang="en-US" sz="1100" dirty="0"/>
          </a:p>
        </p:txBody>
      </p:sp>
      <p:sp>
        <p:nvSpPr>
          <p:cNvPr id="37" name="직사각형 36"/>
          <p:cNvSpPr/>
          <p:nvPr/>
        </p:nvSpPr>
        <p:spPr>
          <a:xfrm>
            <a:off x="2299800" y="3611055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2013</a:t>
            </a:r>
            <a:endParaRPr lang="ko-KR" altLang="en-US" sz="1100" dirty="0"/>
          </a:p>
        </p:txBody>
      </p:sp>
      <p:sp>
        <p:nvSpPr>
          <p:cNvPr id="38" name="직사각형 37"/>
          <p:cNvSpPr/>
          <p:nvPr/>
        </p:nvSpPr>
        <p:spPr>
          <a:xfrm>
            <a:off x="2312306" y="3105488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2014</a:t>
            </a:r>
            <a:endParaRPr lang="ko-KR" altLang="en-US" sz="1100" dirty="0"/>
          </a:p>
        </p:txBody>
      </p:sp>
      <p:sp>
        <p:nvSpPr>
          <p:cNvPr id="39" name="직사각형 38"/>
          <p:cNvSpPr/>
          <p:nvPr/>
        </p:nvSpPr>
        <p:spPr>
          <a:xfrm>
            <a:off x="2312306" y="2618127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2015</a:t>
            </a:r>
            <a:endParaRPr lang="ko-KR" altLang="en-US" sz="1100" dirty="0"/>
          </a:p>
        </p:txBody>
      </p:sp>
      <p:sp>
        <p:nvSpPr>
          <p:cNvPr id="40" name="직사각형 39"/>
          <p:cNvSpPr/>
          <p:nvPr/>
        </p:nvSpPr>
        <p:spPr>
          <a:xfrm>
            <a:off x="2312306" y="2114063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2016</a:t>
            </a:r>
            <a:endParaRPr lang="ko-KR" altLang="en-US" sz="1100" dirty="0"/>
          </a:p>
        </p:txBody>
      </p:sp>
      <p:cxnSp>
        <p:nvCxnSpPr>
          <p:cNvPr id="42" name="직선 연결선 41"/>
          <p:cNvCxnSpPr/>
          <p:nvPr/>
        </p:nvCxnSpPr>
        <p:spPr>
          <a:xfrm>
            <a:off x="2138073" y="1731789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2138073" y="1244209"/>
            <a:ext cx="240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2318413" y="1620570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2017</a:t>
            </a:r>
            <a:endParaRPr lang="ko-KR" altLang="en-US" sz="1100" dirty="0"/>
          </a:p>
        </p:txBody>
      </p:sp>
      <p:sp>
        <p:nvSpPr>
          <p:cNvPr id="45" name="직사각형 44"/>
          <p:cNvSpPr/>
          <p:nvPr/>
        </p:nvSpPr>
        <p:spPr>
          <a:xfrm>
            <a:off x="2318413" y="1116506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2018</a:t>
            </a:r>
            <a:endParaRPr lang="ko-KR" altLang="en-US" sz="1100" dirty="0"/>
          </a:p>
        </p:txBody>
      </p:sp>
      <p:sp>
        <p:nvSpPr>
          <p:cNvPr id="48" name="직사각형 47"/>
          <p:cNvSpPr/>
          <p:nvPr/>
        </p:nvSpPr>
        <p:spPr>
          <a:xfrm>
            <a:off x="71500" y="5842642"/>
            <a:ext cx="18722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latin typeface="+mn-ea"/>
              </a:rPr>
              <a:t> 2008</a:t>
            </a:r>
            <a:r>
              <a:rPr lang="ko-KR" altLang="en-US" sz="1100" dirty="0">
                <a:latin typeface="+mn-ea"/>
              </a:rPr>
              <a:t>년 </a:t>
            </a:r>
            <a:r>
              <a:rPr lang="en-US" altLang="ko-KR" sz="1100" dirty="0">
                <a:latin typeface="+mn-ea"/>
              </a:rPr>
              <a:t>2</a:t>
            </a:r>
            <a:r>
              <a:rPr lang="ko-KR" altLang="en-US" sz="1100" dirty="0">
                <a:latin typeface="+mn-ea"/>
              </a:rPr>
              <a:t>월 </a:t>
            </a:r>
            <a:r>
              <a:rPr lang="en-US" altLang="ko-KR" sz="1100" dirty="0">
                <a:latin typeface="+mn-ea"/>
              </a:rPr>
              <a:t>25</a:t>
            </a:r>
            <a:r>
              <a:rPr lang="ko-KR" altLang="en-US" sz="1100" dirty="0">
                <a:latin typeface="+mn-ea"/>
              </a:rPr>
              <a:t>일 </a:t>
            </a:r>
            <a:endParaRPr lang="en-US" altLang="ko-KR" sz="1100" dirty="0" smtClean="0">
              <a:latin typeface="+mn-ea"/>
            </a:endParaRPr>
          </a:p>
          <a:p>
            <a:pPr algn="ctr"/>
            <a:r>
              <a:rPr lang="ko-KR" altLang="en-US" sz="1100" dirty="0" err="1" smtClean="0">
                <a:latin typeface="+mn-ea"/>
              </a:rPr>
              <a:t>이명박</a:t>
            </a:r>
            <a:r>
              <a:rPr lang="ko-KR" altLang="en-US" sz="1100" dirty="0" smtClean="0">
                <a:latin typeface="+mn-ea"/>
              </a:rPr>
              <a:t> </a:t>
            </a:r>
            <a:endParaRPr lang="en-US" altLang="ko-KR" sz="1100" dirty="0" smtClean="0">
              <a:latin typeface="+mn-ea"/>
            </a:endParaRPr>
          </a:p>
          <a:p>
            <a:pPr algn="ctr"/>
            <a:r>
              <a:rPr lang="ko-KR" altLang="en-US" sz="1100" dirty="0" smtClean="0">
                <a:latin typeface="+mn-ea"/>
              </a:rPr>
              <a:t>제</a:t>
            </a:r>
            <a:r>
              <a:rPr lang="en-US" altLang="ko-KR" sz="1100" dirty="0">
                <a:latin typeface="+mn-ea"/>
              </a:rPr>
              <a:t>17</a:t>
            </a:r>
            <a:r>
              <a:rPr lang="ko-KR" altLang="en-US" sz="1100" dirty="0">
                <a:latin typeface="+mn-ea"/>
              </a:rPr>
              <a:t>대 대통령 취임</a:t>
            </a:r>
            <a:endParaRPr lang="ko-KR" altLang="en-US" sz="1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89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8611" y="4941167"/>
            <a:ext cx="7272808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 smtClean="0">
                <a:latin typeface="+mj-ea"/>
              </a:rPr>
              <a:t>“</a:t>
            </a:r>
            <a:r>
              <a:rPr lang="ko-KR" altLang="en-US" sz="1800" b="1" dirty="0" smtClean="0">
                <a:latin typeface="+mj-ea"/>
              </a:rPr>
              <a:t>만약 당신이 미래를 꿈꾸지 않거나 지금 기술개선을 위해 노력하지</a:t>
            </a:r>
            <a:endParaRPr lang="en-US" altLang="ko-KR" sz="1800" b="1" dirty="0" smtClean="0">
              <a:latin typeface="+mj-ea"/>
            </a:endParaRPr>
          </a:p>
          <a:p>
            <a:pPr algn="l"/>
            <a:r>
              <a:rPr lang="ko-KR" altLang="en-US" sz="1800" b="1" dirty="0" smtClean="0">
                <a:latin typeface="+mj-ea"/>
              </a:rPr>
              <a:t>  않는다면 그건 </a:t>
            </a:r>
            <a:r>
              <a:rPr lang="ko-KR" altLang="en-US" sz="1800" b="1" dirty="0">
                <a:latin typeface="+mj-ea"/>
              </a:rPr>
              <a:t>곧</a:t>
            </a:r>
            <a:r>
              <a:rPr lang="ko-KR" altLang="en-US" sz="1800" b="1" dirty="0" smtClean="0">
                <a:latin typeface="+mj-ea"/>
              </a:rPr>
              <a:t> 낙오되고 있는 것이나 마찬가지 입니다</a:t>
            </a:r>
            <a:r>
              <a:rPr lang="en-US" altLang="ko-KR" sz="1800" b="1" dirty="0" smtClean="0">
                <a:latin typeface="+mj-ea"/>
              </a:rPr>
              <a:t>.”</a:t>
            </a:r>
          </a:p>
          <a:p>
            <a:pPr algn="l"/>
            <a:endParaRPr lang="en-US" altLang="ko-KR" sz="1800" dirty="0" smtClean="0">
              <a:latin typeface="+mj-ea"/>
            </a:endParaRPr>
          </a:p>
          <a:p>
            <a:pPr algn="r"/>
            <a:r>
              <a:rPr lang="en-US" altLang="ko-KR" sz="1800" dirty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그윈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 err="1" smtClean="0">
                <a:latin typeface="+mj-ea"/>
              </a:rPr>
              <a:t>쇼트웰</a:t>
            </a:r>
            <a:r>
              <a:rPr lang="en-US" altLang="ko-KR" sz="1800" dirty="0" smtClean="0">
                <a:latin typeface="+mj-ea"/>
              </a:rPr>
              <a:t>(Gwynne </a:t>
            </a:r>
            <a:r>
              <a:rPr lang="en-US" altLang="ko-KR" sz="1800" dirty="0" err="1" smtClean="0">
                <a:latin typeface="+mj-ea"/>
              </a:rPr>
              <a:t>Shtwell</a:t>
            </a:r>
            <a:r>
              <a:rPr lang="en-US" altLang="ko-KR" sz="1800" dirty="0" smtClean="0">
                <a:latin typeface="+mj-ea"/>
              </a:rPr>
              <a:t>, </a:t>
            </a:r>
            <a:r>
              <a:rPr lang="en-US" altLang="ko-KR" sz="1800" dirty="0" err="1" smtClean="0">
                <a:latin typeface="+mj-ea"/>
              </a:rPr>
              <a:t>SpaceX</a:t>
            </a:r>
            <a:r>
              <a:rPr lang="en-US" altLang="ko-KR" sz="1800" dirty="0" smtClean="0">
                <a:latin typeface="+mj-ea"/>
              </a:rPr>
              <a:t> CEO, COO)</a:t>
            </a:r>
            <a:endParaRPr lang="en-US" altLang="ko-KR" sz="1800" dirty="0">
              <a:latin typeface="+mj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690527" cy="34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116632"/>
            <a:ext cx="8099425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chemeClr val="bg2"/>
                </a:solidFill>
                <a:latin typeface="+mj-ea"/>
              </a:rPr>
              <a:t>감사합니다</a:t>
            </a:r>
            <a:endParaRPr lang="en-US" altLang="ko-KR" dirty="0" smtClean="0">
              <a:solidFill>
                <a:schemeClr val="bg2"/>
              </a:solidFill>
              <a:latin typeface="+mj-ea"/>
            </a:endParaRPr>
          </a:p>
          <a:p>
            <a:endParaRPr lang="en-US" altLang="ko-KR" sz="1600" dirty="0">
              <a:solidFill>
                <a:schemeClr val="bg2"/>
              </a:solidFill>
              <a:latin typeface="+mj-ea"/>
            </a:endParaRPr>
          </a:p>
          <a:p>
            <a:r>
              <a:rPr lang="en-US" altLang="ko-KR" sz="1800" dirty="0">
                <a:solidFill>
                  <a:schemeClr val="bg2"/>
                </a:solidFill>
                <a:latin typeface="+mj-ea"/>
              </a:rPr>
              <a:t>(facebook.com/</a:t>
            </a:r>
            <a:r>
              <a:rPr lang="en-US" altLang="ko-KR" sz="1800" dirty="0" err="1">
                <a:solidFill>
                  <a:schemeClr val="bg2"/>
                </a:solidFill>
                <a:latin typeface="+mj-ea"/>
              </a:rPr>
              <a:t>sangshik</a:t>
            </a:r>
            <a:r>
              <a:rPr lang="en-US" altLang="ko-KR" sz="1800" dirty="0">
                <a:solidFill>
                  <a:schemeClr val="bg2"/>
                </a:solidFill>
                <a:latin typeface="+mj-ea"/>
              </a:rPr>
              <a:t>, mikado22001@yahoo.co.kr</a:t>
            </a:r>
            <a:r>
              <a:rPr lang="en-US" altLang="ko-KR" sz="1800" dirty="0" smtClean="0">
                <a:solidFill>
                  <a:schemeClr val="bg2"/>
                </a:solidFill>
                <a:latin typeface="+mj-ea"/>
              </a:rPr>
              <a:t>)</a:t>
            </a:r>
            <a:endParaRPr lang="ko-KR" altLang="en-US" sz="2000" dirty="0">
              <a:solidFill>
                <a:schemeClr val="bg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97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7891</TotalTime>
  <Words>138</Words>
  <Application>Microsoft Office PowerPoint</Application>
  <PresentationFormat>화면 슬라이드 쇼(4:3)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Segoe UI Black</vt:lpstr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SangShik Min</dc:creator>
  <cp:lastModifiedBy>Administrator</cp:lastModifiedBy>
  <cp:revision>1074</cp:revision>
  <dcterms:created xsi:type="dcterms:W3CDTF">2015-05-16T01:47:45Z</dcterms:created>
  <dcterms:modified xsi:type="dcterms:W3CDTF">2018-08-30T07:55:55Z</dcterms:modified>
</cp:coreProperties>
</file>