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42" r:id="rId3"/>
    <p:sldId id="341" r:id="rId4"/>
    <p:sldId id="339" r:id="rId5"/>
    <p:sldId id="343" r:id="rId6"/>
    <p:sldId id="340" r:id="rId7"/>
    <p:sldId id="345" r:id="rId8"/>
    <p:sldId id="346" r:id="rId9"/>
    <p:sldId id="347" r:id="rId10"/>
    <p:sldId id="331" r:id="rId11"/>
    <p:sldId id="301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" y="3196"/>
            <a:ext cx="33909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21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49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53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2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042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90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01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13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629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82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37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2179-9FDF-47FD-B7D5-2C1D5E2FE2A6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539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3" y="1412776"/>
            <a:ext cx="8671928" cy="1298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8800" dirty="0" smtClean="0">
                <a:latin typeface="+mj-ea"/>
              </a:rPr>
              <a:t>“</a:t>
            </a:r>
            <a:r>
              <a:rPr lang="en-US" altLang="ko-KR" sz="8800" dirty="0" smtClean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PASSWORD</a:t>
            </a:r>
            <a:r>
              <a:rPr lang="en-US" altLang="ko-KR" sz="8800" dirty="0" smtClean="0">
                <a:latin typeface="+mj-ea"/>
              </a:rPr>
              <a:t>”</a:t>
            </a:r>
          </a:p>
          <a:p>
            <a:r>
              <a:rPr lang="en-US" altLang="ko-KR" sz="3600" dirty="0" smtClean="0">
                <a:latin typeface="+mj-ea"/>
              </a:rPr>
              <a:t> </a:t>
            </a:r>
            <a:r>
              <a:rPr lang="en-US" altLang="ko-KR" sz="2800" dirty="0" smtClean="0">
                <a:latin typeface="+mj-ea"/>
              </a:rPr>
              <a:t>- </a:t>
            </a:r>
            <a:r>
              <a:rPr lang="ko-KR" altLang="en-US" sz="2400" dirty="0">
                <a:latin typeface="+mj-ea"/>
              </a:rPr>
              <a:t>비밀번호 보안 정책에 대한 미신과 </a:t>
            </a:r>
            <a:r>
              <a:rPr lang="ko-KR" altLang="en-US" sz="2400" dirty="0" smtClean="0">
                <a:latin typeface="+mj-ea"/>
              </a:rPr>
              <a:t>진</a:t>
            </a:r>
            <a:r>
              <a:rPr lang="ko-KR" altLang="en-US" sz="2400" dirty="0">
                <a:latin typeface="+mj-ea"/>
              </a:rPr>
              <a:t>실</a:t>
            </a:r>
            <a:r>
              <a:rPr lang="en-US" altLang="ko-KR" sz="2400" dirty="0" smtClean="0">
                <a:latin typeface="+mj-ea"/>
              </a:rPr>
              <a:t>_II V1.0 </a:t>
            </a:r>
            <a:r>
              <a:rPr lang="en-US" altLang="ko-KR" sz="2400" dirty="0" smtClean="0">
                <a:latin typeface="+mj-ea"/>
              </a:rPr>
              <a:t>-</a:t>
            </a:r>
            <a:endParaRPr lang="en-US" altLang="ko-KR" sz="2800" dirty="0" smtClean="0">
              <a:latin typeface="+mj-ea"/>
            </a:endParaRPr>
          </a:p>
          <a:p>
            <a:r>
              <a:rPr lang="en-US" altLang="ko-KR" sz="2000" dirty="0" smtClean="0">
                <a:latin typeface="+mj-ea"/>
              </a:rPr>
              <a:t>(The Myth and Truth about Password Security </a:t>
            </a:r>
            <a:r>
              <a:rPr lang="en-US" altLang="ko-KR" sz="2000" dirty="0" smtClean="0">
                <a:latin typeface="+mj-ea"/>
              </a:rPr>
              <a:t>Policy II)</a:t>
            </a:r>
            <a:endParaRPr lang="ko-KR" altLang="en-US" sz="2000" dirty="0">
              <a:latin typeface="+mj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1004" y="4077072"/>
            <a:ext cx="8099425" cy="1298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 smtClean="0">
                <a:latin typeface="+mj-ea"/>
              </a:rPr>
              <a:t>2018.04.10</a:t>
            </a:r>
            <a:endParaRPr lang="en-US" altLang="ko-KR" sz="3200" dirty="0" smtClean="0">
              <a:latin typeface="+mj-ea"/>
            </a:endParaRPr>
          </a:p>
          <a:p>
            <a:endParaRPr lang="en-US" altLang="ko-KR" sz="1400" dirty="0">
              <a:latin typeface="+mj-ea"/>
            </a:endParaRPr>
          </a:p>
          <a:p>
            <a:r>
              <a:rPr lang="en-US" altLang="ko-KR" sz="3200" dirty="0" smtClean="0">
                <a:latin typeface="+mj-ea"/>
              </a:rPr>
              <a:t>Jason, Min </a:t>
            </a:r>
          </a:p>
        </p:txBody>
      </p:sp>
    </p:spTree>
    <p:extLst>
      <p:ext uri="{BB962C8B-B14F-4D97-AF65-F5344CB8AC3E}">
        <p14:creationId xmlns:p14="http://schemas.microsoft.com/office/powerpoint/2010/main" val="5639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48611" y="4941167"/>
            <a:ext cx="7272808" cy="158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b="1" dirty="0" smtClean="0">
                <a:latin typeface="+mj-ea"/>
              </a:rPr>
              <a:t>“</a:t>
            </a:r>
            <a:r>
              <a:rPr lang="ko-KR" altLang="en-US" sz="1800" b="1" dirty="0" smtClean="0">
                <a:latin typeface="+mj-ea"/>
              </a:rPr>
              <a:t>만약 당신이 미래를 꿈꾸지 않거나 지금 기술개선을 위해 노력하지</a:t>
            </a:r>
            <a:endParaRPr lang="en-US" altLang="ko-KR" sz="1800" b="1" dirty="0" smtClean="0">
              <a:latin typeface="+mj-ea"/>
            </a:endParaRPr>
          </a:p>
          <a:p>
            <a:pPr algn="l"/>
            <a:r>
              <a:rPr lang="ko-KR" altLang="en-US" sz="1800" b="1" dirty="0" smtClean="0">
                <a:latin typeface="+mj-ea"/>
              </a:rPr>
              <a:t>  않는다면 그건 </a:t>
            </a:r>
            <a:r>
              <a:rPr lang="ko-KR" altLang="en-US" sz="1800" b="1" dirty="0">
                <a:latin typeface="+mj-ea"/>
              </a:rPr>
              <a:t>곧</a:t>
            </a:r>
            <a:r>
              <a:rPr lang="ko-KR" altLang="en-US" sz="1800" b="1" dirty="0" smtClean="0">
                <a:latin typeface="+mj-ea"/>
              </a:rPr>
              <a:t> 낙오되고 있는 것이나 마찬가지 입니다</a:t>
            </a:r>
            <a:r>
              <a:rPr lang="en-US" altLang="ko-KR" sz="1800" b="1" dirty="0" smtClean="0">
                <a:latin typeface="+mj-ea"/>
              </a:rPr>
              <a:t>.”</a:t>
            </a:r>
          </a:p>
          <a:p>
            <a:pPr algn="l"/>
            <a:endParaRPr lang="en-US" altLang="ko-KR" sz="1800" dirty="0" smtClean="0">
              <a:latin typeface="+mj-ea"/>
            </a:endParaRPr>
          </a:p>
          <a:p>
            <a:pPr algn="r"/>
            <a:r>
              <a:rPr lang="en-US" altLang="ko-KR" sz="1800" dirty="0">
                <a:latin typeface="+mj-ea"/>
              </a:rPr>
              <a:t> </a:t>
            </a:r>
            <a:r>
              <a:rPr lang="ko-KR" altLang="en-US" sz="1800" dirty="0" err="1" smtClean="0">
                <a:latin typeface="+mj-ea"/>
              </a:rPr>
              <a:t>그윈</a:t>
            </a:r>
            <a:r>
              <a:rPr lang="ko-KR" altLang="en-US" sz="1800" dirty="0" smtClean="0">
                <a:latin typeface="+mj-ea"/>
              </a:rPr>
              <a:t> </a:t>
            </a:r>
            <a:r>
              <a:rPr lang="ko-KR" altLang="en-US" sz="1800" dirty="0" err="1" smtClean="0">
                <a:latin typeface="+mj-ea"/>
              </a:rPr>
              <a:t>쇼트웰</a:t>
            </a:r>
            <a:r>
              <a:rPr lang="en-US" altLang="ko-KR" sz="1800" dirty="0" smtClean="0">
                <a:latin typeface="+mj-ea"/>
              </a:rPr>
              <a:t>(Gwynne </a:t>
            </a:r>
            <a:r>
              <a:rPr lang="en-US" altLang="ko-KR" sz="1800" dirty="0" err="1" smtClean="0">
                <a:latin typeface="+mj-ea"/>
              </a:rPr>
              <a:t>Shtwell</a:t>
            </a:r>
            <a:r>
              <a:rPr lang="en-US" altLang="ko-KR" sz="1800" dirty="0" smtClean="0">
                <a:latin typeface="+mj-ea"/>
              </a:rPr>
              <a:t>, </a:t>
            </a:r>
            <a:r>
              <a:rPr lang="en-US" altLang="ko-KR" sz="1800" dirty="0" err="1" smtClean="0">
                <a:latin typeface="+mj-ea"/>
              </a:rPr>
              <a:t>SpaceX</a:t>
            </a:r>
            <a:r>
              <a:rPr lang="en-US" altLang="ko-KR" sz="1800" dirty="0" smtClean="0">
                <a:latin typeface="+mj-ea"/>
              </a:rPr>
              <a:t> CEO, COO)</a:t>
            </a:r>
            <a:endParaRPr lang="en-US" altLang="ko-KR" sz="1800" dirty="0">
              <a:latin typeface="+mj-ea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690527" cy="348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7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116632"/>
            <a:ext cx="8099425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>
                <a:solidFill>
                  <a:schemeClr val="bg2"/>
                </a:solidFill>
                <a:latin typeface="+mj-ea"/>
              </a:rPr>
              <a:t>감사합니다</a:t>
            </a:r>
            <a:endParaRPr lang="en-US" altLang="ko-KR" dirty="0" smtClean="0">
              <a:solidFill>
                <a:schemeClr val="bg2"/>
              </a:solidFill>
              <a:latin typeface="+mj-ea"/>
            </a:endParaRPr>
          </a:p>
          <a:p>
            <a:endParaRPr lang="en-US" altLang="ko-KR" sz="1600" dirty="0">
              <a:solidFill>
                <a:schemeClr val="bg2"/>
              </a:solidFill>
              <a:latin typeface="+mj-ea"/>
            </a:endParaRPr>
          </a:p>
          <a:p>
            <a:r>
              <a:rPr lang="en-US" altLang="ko-KR" sz="1800" dirty="0">
                <a:solidFill>
                  <a:schemeClr val="bg2"/>
                </a:solidFill>
                <a:latin typeface="+mj-ea"/>
              </a:rPr>
              <a:t>(facebook.com/</a:t>
            </a:r>
            <a:r>
              <a:rPr lang="en-US" altLang="ko-KR" sz="1800" dirty="0" err="1">
                <a:solidFill>
                  <a:schemeClr val="bg2"/>
                </a:solidFill>
                <a:latin typeface="+mj-ea"/>
              </a:rPr>
              <a:t>sangshik</a:t>
            </a:r>
            <a:r>
              <a:rPr lang="en-US" altLang="ko-KR" sz="1800" dirty="0">
                <a:solidFill>
                  <a:schemeClr val="bg2"/>
                </a:solidFill>
                <a:latin typeface="+mj-ea"/>
              </a:rPr>
              <a:t>, mikado22001@yahoo.co.kr</a:t>
            </a:r>
            <a:r>
              <a:rPr lang="en-US" altLang="ko-KR" sz="1800" dirty="0" smtClean="0">
                <a:solidFill>
                  <a:schemeClr val="bg2"/>
                </a:solidFill>
                <a:latin typeface="+mj-ea"/>
              </a:rPr>
              <a:t>)</a:t>
            </a:r>
            <a:endParaRPr lang="ko-KR" altLang="en-US" sz="2000" dirty="0">
              <a:solidFill>
                <a:schemeClr val="bg2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997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08720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고찰</a:t>
            </a:r>
            <a:r>
              <a:rPr lang="en-US" altLang="ko-KR" dirty="0" smtClean="0"/>
              <a:t>]  </a:t>
            </a:r>
            <a:r>
              <a:rPr lang="ko-KR" altLang="en-US" dirty="0" smtClean="0"/>
              <a:t>비밀번호의 보호조치의 의미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□ </a:t>
            </a:r>
            <a:r>
              <a:rPr lang="ko-KR" altLang="en-US" dirty="0" smtClean="0"/>
              <a:t>비밀번호의 실질적 보호는 어느 단계가 중요한가</a:t>
            </a:r>
            <a:r>
              <a:rPr lang="en-US" altLang="ko-KR" dirty="0" smtClean="0"/>
              <a:t>?</a:t>
            </a:r>
            <a:endParaRPr lang="en-US" altLang="ko-KR" dirty="0" smtClean="0"/>
          </a:p>
          <a:p>
            <a:r>
              <a:rPr lang="ko-KR" altLang="en-US" dirty="0" smtClean="0"/>
              <a:t>  ☞ 입력 </a:t>
            </a:r>
            <a:r>
              <a:rPr lang="ko-KR" altLang="en-US" dirty="0" smtClean="0"/>
              <a:t>시 </a:t>
            </a:r>
            <a:r>
              <a:rPr lang="en-US" altLang="ko-KR" dirty="0" smtClean="0"/>
              <a:t>: </a:t>
            </a:r>
            <a:r>
              <a:rPr lang="ko-KR" altLang="en-US" dirty="0" smtClean="0">
                <a:solidFill>
                  <a:srgbClr val="FF0000"/>
                </a:solidFill>
              </a:rPr>
              <a:t>단말</a:t>
            </a:r>
            <a:r>
              <a:rPr lang="en-US" altLang="ko-KR" dirty="0" smtClean="0">
                <a:solidFill>
                  <a:srgbClr val="FF0000"/>
                </a:solidFill>
              </a:rPr>
              <a:t>(PC/</a:t>
            </a:r>
            <a:r>
              <a:rPr lang="ko-KR" altLang="en-US" dirty="0" err="1" smtClean="0">
                <a:solidFill>
                  <a:srgbClr val="FF0000"/>
                </a:solidFill>
              </a:rPr>
              <a:t>모바일기기</a:t>
            </a:r>
            <a:r>
              <a:rPr lang="ko-KR" altLang="en-US" dirty="0" smtClean="0">
                <a:solidFill>
                  <a:srgbClr val="FF0000"/>
                </a:solidFill>
              </a:rPr>
              <a:t> 등</a:t>
            </a:r>
            <a:r>
              <a:rPr lang="en-US" altLang="ko-KR" dirty="0" smtClean="0">
                <a:solidFill>
                  <a:srgbClr val="FF0000"/>
                </a:solidFill>
              </a:rPr>
              <a:t>) </a:t>
            </a:r>
            <a:r>
              <a:rPr lang="ko-KR" altLang="en-US" dirty="0" smtClean="0">
                <a:solidFill>
                  <a:srgbClr val="FF0000"/>
                </a:solidFill>
              </a:rPr>
              <a:t>해킹 시 비밀번호규칙은 </a:t>
            </a:r>
            <a:r>
              <a:rPr lang="ko-KR" altLang="en-US" dirty="0" err="1" smtClean="0">
                <a:solidFill>
                  <a:srgbClr val="FF0000"/>
                </a:solidFill>
              </a:rPr>
              <a:t>의미없음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ko-KR" altLang="en-US" dirty="0" smtClean="0"/>
              <a:t>  ☞ </a:t>
            </a:r>
            <a:r>
              <a:rPr lang="ko-KR" altLang="en-US" dirty="0" smtClean="0"/>
              <a:t>전송 시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암호화 전송 </a:t>
            </a:r>
            <a:r>
              <a:rPr lang="en-US" altLang="ko-KR" sz="1000" dirty="0" smtClean="0">
                <a:solidFill>
                  <a:srgbClr val="0000FF"/>
                </a:solidFill>
              </a:rPr>
              <a:t>*</a:t>
            </a:r>
            <a:r>
              <a:rPr lang="ko-KR" altLang="en-US" sz="1000" dirty="0" smtClean="0">
                <a:solidFill>
                  <a:srgbClr val="0000FF"/>
                </a:solidFill>
              </a:rPr>
              <a:t>개인정보의 안전성 확보조치 기준 제</a:t>
            </a:r>
            <a:r>
              <a:rPr lang="en-US" altLang="ko-KR" sz="1000" dirty="0" smtClean="0">
                <a:solidFill>
                  <a:srgbClr val="0000FF"/>
                </a:solidFill>
              </a:rPr>
              <a:t>7</a:t>
            </a:r>
            <a:r>
              <a:rPr lang="ko-KR" altLang="en-US" sz="1000" dirty="0" smtClean="0">
                <a:solidFill>
                  <a:srgbClr val="0000FF"/>
                </a:solidFill>
              </a:rPr>
              <a:t>조</a:t>
            </a:r>
            <a:r>
              <a:rPr lang="en-US" altLang="ko-KR" sz="1000" dirty="0" smtClean="0">
                <a:solidFill>
                  <a:srgbClr val="0000FF"/>
                </a:solidFill>
              </a:rPr>
              <a:t> 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r>
              <a:rPr lang="en-US" altLang="ko-KR" dirty="0" smtClean="0"/>
              <a:t>  </a:t>
            </a:r>
            <a:r>
              <a:rPr lang="ko-KR" altLang="en-US" dirty="0"/>
              <a:t>☞ </a:t>
            </a:r>
            <a:r>
              <a:rPr lang="ko-KR" altLang="en-US" dirty="0" smtClean="0"/>
              <a:t>저장 </a:t>
            </a:r>
            <a:r>
              <a:rPr lang="ko-KR" altLang="en-US" dirty="0" smtClean="0"/>
              <a:t>시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정보유출에 대비한 해시충돌에 대비한 충분한 강도필요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인정</a:t>
            </a:r>
            <a:r>
              <a:rPr lang="en-US" altLang="ko-KR" sz="1400" dirty="0" smtClean="0"/>
              <a:t>)</a:t>
            </a:r>
            <a:endParaRPr lang="en-US" altLang="ko-KR" dirty="0" smtClean="0"/>
          </a:p>
          <a:p>
            <a:r>
              <a:rPr lang="en-US" altLang="ko-KR" dirty="0" smtClean="0"/>
              <a:t>     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□ 법제도 고찰</a:t>
            </a:r>
            <a:endParaRPr lang="en-US" altLang="ko-KR" dirty="0" smtClean="0"/>
          </a:p>
          <a:p>
            <a:r>
              <a:rPr lang="ko-KR" altLang="en-US" dirty="0" smtClean="0">
                <a:solidFill>
                  <a:srgbClr val="FF0000"/>
                </a:solidFill>
              </a:rPr>
              <a:t>  </a:t>
            </a:r>
            <a:r>
              <a:rPr lang="ko-KR" altLang="en-US" dirty="0">
                <a:solidFill>
                  <a:srgbClr val="FF0000"/>
                </a:solidFill>
              </a:rPr>
              <a:t>☞ </a:t>
            </a:r>
            <a:r>
              <a:rPr lang="ko-KR" altLang="en-US" dirty="0" smtClean="0">
                <a:solidFill>
                  <a:srgbClr val="FF0000"/>
                </a:solidFill>
              </a:rPr>
              <a:t>개인정보보호법</a:t>
            </a:r>
            <a:r>
              <a:rPr lang="en-US" altLang="ko-KR" dirty="0" smtClean="0">
                <a:solidFill>
                  <a:srgbClr val="FF0000"/>
                </a:solidFill>
              </a:rPr>
              <a:t>-</a:t>
            </a:r>
            <a:r>
              <a:rPr lang="ko-KR" altLang="en-US" dirty="0" smtClean="0">
                <a:solidFill>
                  <a:srgbClr val="FF0000"/>
                </a:solidFill>
              </a:rPr>
              <a:t>시행령</a:t>
            </a:r>
            <a:r>
              <a:rPr lang="en-US" altLang="ko-KR" dirty="0" smtClean="0">
                <a:solidFill>
                  <a:srgbClr val="FF0000"/>
                </a:solidFill>
              </a:rPr>
              <a:t>-</a:t>
            </a:r>
            <a:r>
              <a:rPr lang="ko-KR" altLang="en-US" dirty="0" smtClean="0">
                <a:solidFill>
                  <a:srgbClr val="FF0000"/>
                </a:solidFill>
              </a:rPr>
              <a:t>시행규칙</a:t>
            </a:r>
            <a:r>
              <a:rPr lang="en-US" altLang="ko-KR" dirty="0" smtClean="0">
                <a:solidFill>
                  <a:srgbClr val="FF0000"/>
                </a:solidFill>
              </a:rPr>
              <a:t>-</a:t>
            </a:r>
            <a:r>
              <a:rPr lang="ko-KR" altLang="en-US" dirty="0" smtClean="0">
                <a:solidFill>
                  <a:srgbClr val="FF0000"/>
                </a:solidFill>
              </a:rPr>
              <a:t>개인정보의 안전성확보조치기준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endParaRPr lang="en-US" altLang="ko-KR" dirty="0" smtClean="0">
              <a:solidFill>
                <a:srgbClr val="0000FF"/>
              </a:solidFill>
            </a:endParaRPr>
          </a:p>
          <a:p>
            <a:endParaRPr lang="en-US" altLang="ko-KR" dirty="0" smtClean="0">
              <a:solidFill>
                <a:srgbClr val="0000FF"/>
              </a:solidFill>
            </a:endParaRPr>
          </a:p>
          <a:p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☞ </a:t>
            </a:r>
            <a:r>
              <a:rPr lang="ko-KR" altLang="en-US" dirty="0" smtClean="0">
                <a:solidFill>
                  <a:srgbClr val="FF0000"/>
                </a:solidFill>
              </a:rPr>
              <a:t>전자금융거래법</a:t>
            </a:r>
            <a:r>
              <a:rPr lang="en-US" altLang="ko-KR" dirty="0" smtClean="0">
                <a:solidFill>
                  <a:srgbClr val="FF0000"/>
                </a:solidFill>
              </a:rPr>
              <a:t>-</a:t>
            </a:r>
            <a:r>
              <a:rPr lang="ko-KR" altLang="en-US" dirty="0">
                <a:solidFill>
                  <a:srgbClr val="FF0000"/>
                </a:solidFill>
              </a:rPr>
              <a:t>시행령</a:t>
            </a:r>
            <a:r>
              <a:rPr lang="en-US" altLang="ko-KR" dirty="0">
                <a:solidFill>
                  <a:srgbClr val="FF0000"/>
                </a:solidFill>
              </a:rPr>
              <a:t>-</a:t>
            </a:r>
            <a:r>
              <a:rPr lang="ko-KR" altLang="en-US" dirty="0" smtClean="0">
                <a:solidFill>
                  <a:srgbClr val="FF0000"/>
                </a:solidFill>
              </a:rPr>
              <a:t>시행세칙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051720" y="2533626"/>
            <a:ext cx="6673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solidFill>
                  <a:srgbClr val="0000FF"/>
                </a:solidFill>
              </a:rPr>
              <a:t>* </a:t>
            </a:r>
            <a:r>
              <a:rPr lang="ko-KR" altLang="en-US" sz="1000" dirty="0" smtClean="0">
                <a:solidFill>
                  <a:srgbClr val="0000FF"/>
                </a:solidFill>
              </a:rPr>
              <a:t>이용자</a:t>
            </a:r>
            <a:r>
              <a:rPr lang="en-US" altLang="ko-KR" sz="1000" dirty="0" smtClean="0">
                <a:solidFill>
                  <a:srgbClr val="0000FF"/>
                </a:solidFill>
              </a:rPr>
              <a:t>/</a:t>
            </a:r>
            <a:r>
              <a:rPr lang="ko-KR" altLang="en-US" sz="1000" dirty="0" smtClean="0">
                <a:solidFill>
                  <a:srgbClr val="0000FF"/>
                </a:solidFill>
              </a:rPr>
              <a:t>사용자 비밀번호를 길게 하여 해시충돌에 대비할게 아니라</a:t>
            </a:r>
            <a:r>
              <a:rPr lang="en-US" altLang="ko-KR" sz="1000" dirty="0" smtClean="0">
                <a:solidFill>
                  <a:srgbClr val="0000FF"/>
                </a:solidFill>
              </a:rPr>
              <a:t>, </a:t>
            </a:r>
            <a:r>
              <a:rPr lang="ko-KR" altLang="en-US" sz="1000" dirty="0" smtClean="0">
                <a:solidFill>
                  <a:srgbClr val="0000FF"/>
                </a:solidFill>
              </a:rPr>
              <a:t>저장 시 자체적으로 엔트로피를 증가시키는 </a:t>
            </a:r>
            <a:endParaRPr lang="en-US" altLang="ko-KR" sz="1000" dirty="0" smtClean="0">
              <a:solidFill>
                <a:srgbClr val="0000FF"/>
              </a:solidFill>
            </a:endParaRPr>
          </a:p>
          <a:p>
            <a:r>
              <a:rPr lang="ko-KR" altLang="en-US" sz="1000" dirty="0" smtClean="0">
                <a:solidFill>
                  <a:srgbClr val="0000FF"/>
                </a:solidFill>
              </a:rPr>
              <a:t>  방법을 적용해야 함</a:t>
            </a:r>
            <a:r>
              <a:rPr lang="en-US" altLang="ko-KR" sz="1000" dirty="0" smtClean="0">
                <a:solidFill>
                  <a:srgbClr val="0000FF"/>
                </a:solidFill>
              </a:rPr>
              <a:t>, </a:t>
            </a:r>
            <a:r>
              <a:rPr lang="ko-KR" altLang="en-US" sz="1000" b="1" u="sng" dirty="0" smtClean="0">
                <a:solidFill>
                  <a:srgbClr val="0000FF"/>
                </a:solidFill>
              </a:rPr>
              <a:t>즉 비밀번호 강도의 기준은 입력 시 기준이 아니라 저장시의 기준이어야 함</a:t>
            </a:r>
            <a:endParaRPr lang="ko-KR" altLang="en-US" sz="1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4077072"/>
            <a:ext cx="727280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주요내용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비밀번호의 작성규칙 수립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적용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전송 시 암호화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저장 시 </a:t>
            </a:r>
            <a:r>
              <a:rPr lang="ko-KR" altLang="en-US" sz="1200" dirty="0" err="1" smtClean="0"/>
              <a:t>일방향</a:t>
            </a:r>
            <a:r>
              <a:rPr lang="ko-KR" altLang="en-US" sz="1200" dirty="0" smtClean="0"/>
              <a:t> 암호화</a:t>
            </a:r>
            <a:endParaRPr lang="en-US" altLang="ko-KR" sz="1200" dirty="0" smtClean="0"/>
          </a:p>
          <a:p>
            <a:r>
              <a:rPr lang="ko-KR" altLang="en-US" sz="1200" dirty="0" smtClean="0"/>
              <a:t>검토결과 </a:t>
            </a:r>
            <a:r>
              <a:rPr lang="en-US" altLang="ko-KR" sz="1200" dirty="0" smtClean="0"/>
              <a:t>: </a:t>
            </a:r>
            <a:r>
              <a:rPr lang="en-US" altLang="ko-KR" sz="1200" dirty="0" smtClean="0">
                <a:solidFill>
                  <a:srgbClr val="0000FF"/>
                </a:solidFill>
              </a:rPr>
              <a:t>FIDO, </a:t>
            </a:r>
            <a:r>
              <a:rPr lang="ko-KR" altLang="en-US" sz="1200" dirty="0" smtClean="0">
                <a:solidFill>
                  <a:srgbClr val="0000FF"/>
                </a:solidFill>
              </a:rPr>
              <a:t>사설인증서</a:t>
            </a:r>
            <a:r>
              <a:rPr lang="en-US" altLang="ko-KR" sz="1200" dirty="0" smtClean="0">
                <a:solidFill>
                  <a:srgbClr val="0000FF"/>
                </a:solidFill>
              </a:rPr>
              <a:t>, </a:t>
            </a:r>
            <a:r>
              <a:rPr lang="en-US" altLang="ko-KR" sz="1200" dirty="0" err="1" smtClean="0">
                <a:solidFill>
                  <a:srgbClr val="0000FF"/>
                </a:solidFill>
              </a:rPr>
              <a:t>FingerPrint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r>
              <a:rPr lang="ko-KR" altLang="en-US" sz="1200" dirty="0" smtClean="0">
                <a:solidFill>
                  <a:srgbClr val="0000FF"/>
                </a:solidFill>
              </a:rPr>
              <a:t>등 최신 인증기술에 대해 현 방침대로 적용 가능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6239" y="5167070"/>
            <a:ext cx="727280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주요내용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비밀번호의 작성규칙 세부사항이 규제되고 있음</a:t>
            </a:r>
            <a:endParaRPr lang="en-US" altLang="ko-KR" sz="1200" dirty="0" smtClean="0"/>
          </a:p>
          <a:p>
            <a:r>
              <a:rPr lang="ko-KR" altLang="en-US" sz="1200" dirty="0" smtClean="0"/>
              <a:t>검토결과 </a:t>
            </a:r>
            <a:r>
              <a:rPr lang="en-US" altLang="ko-KR" sz="1200" dirty="0" smtClean="0"/>
              <a:t>: </a:t>
            </a:r>
            <a:r>
              <a:rPr lang="en-US" altLang="ko-KR" sz="1200" b="1" u="sng" dirty="0" smtClean="0">
                <a:solidFill>
                  <a:srgbClr val="FF0000"/>
                </a:solidFill>
              </a:rPr>
              <a:t>FIDO, </a:t>
            </a:r>
            <a:r>
              <a:rPr lang="ko-KR" altLang="en-US" sz="1200" b="1" u="sng" dirty="0" smtClean="0">
                <a:solidFill>
                  <a:srgbClr val="FF0000"/>
                </a:solidFill>
              </a:rPr>
              <a:t>사설인증서</a:t>
            </a:r>
            <a:r>
              <a:rPr lang="en-US" altLang="ko-KR" sz="1200" b="1" u="sng" dirty="0" smtClean="0">
                <a:solidFill>
                  <a:srgbClr val="FF0000"/>
                </a:solidFill>
              </a:rPr>
              <a:t>, </a:t>
            </a:r>
            <a:r>
              <a:rPr lang="ko-KR" altLang="en-US" sz="1200" b="1" u="sng" dirty="0" smtClean="0">
                <a:solidFill>
                  <a:srgbClr val="FF0000"/>
                </a:solidFill>
              </a:rPr>
              <a:t>바이오 인증 등 최신기술의 적용에 장애요소로 작동하고 있음</a:t>
            </a:r>
            <a:endParaRPr lang="ko-KR" altLang="en-US" sz="1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00" y="908720"/>
            <a:ext cx="7543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6173"/>
            <a:ext cx="73723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00" y="2606094"/>
            <a:ext cx="7410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직선 연결선 12"/>
          <p:cNvCxnSpPr/>
          <p:nvPr/>
        </p:nvCxnSpPr>
        <p:spPr>
          <a:xfrm>
            <a:off x="4139952" y="3309698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1691680" y="1877776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4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090" y="1124744"/>
            <a:ext cx="4124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78" y="2819650"/>
            <a:ext cx="3552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7" y="3106291"/>
            <a:ext cx="82772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0" y="1844824"/>
            <a:ext cx="835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8361065" y="1844824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7496969" y="1124744"/>
            <a:ext cx="1224136" cy="533400"/>
          </a:xfrm>
          <a:prstGeom prst="wedgeRoundRectCallout">
            <a:avLst>
              <a:gd name="adj1" fmla="val 32554"/>
              <a:gd name="adj2" fmla="val 7394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smtClean="0">
                <a:solidFill>
                  <a:srgbClr val="FF0000"/>
                </a:solidFill>
              </a:rPr>
              <a:t>고유식별정보 안전성확보조치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851920" y="3554628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24486"/>
            <a:ext cx="51244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971600" y="4024486"/>
            <a:ext cx="2016224" cy="6286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rgbClr val="FF0000"/>
                </a:solidFill>
              </a:rPr>
              <a:t>해설서 </a:t>
            </a:r>
            <a:r>
              <a:rPr lang="en-US" altLang="ko-KR" sz="1100" dirty="0" smtClean="0">
                <a:solidFill>
                  <a:srgbClr val="FF0000"/>
                </a:solidFill>
              </a:rPr>
              <a:t>: </a:t>
            </a:r>
            <a:r>
              <a:rPr lang="ko-KR" altLang="en-US" sz="1100" dirty="0" smtClean="0">
                <a:solidFill>
                  <a:srgbClr val="FF0000"/>
                </a:solidFill>
              </a:rPr>
              <a:t>개인정보처리시스템에서의 개인정보 </a:t>
            </a:r>
            <a:r>
              <a:rPr lang="ko-KR" altLang="en-US" sz="1100" dirty="0" err="1" smtClean="0">
                <a:solidFill>
                  <a:srgbClr val="FF0000"/>
                </a:solidFill>
              </a:rPr>
              <a:t>유출시</a:t>
            </a:r>
            <a:r>
              <a:rPr lang="ko-KR" altLang="en-US" sz="1100" dirty="0" smtClean="0">
                <a:solidFill>
                  <a:srgbClr val="FF0000"/>
                </a:solidFill>
              </a:rPr>
              <a:t> 우려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65" y="908720"/>
            <a:ext cx="84391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273150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u="sng" dirty="0" smtClean="0">
                <a:solidFill>
                  <a:srgbClr val="FF0000"/>
                </a:solidFill>
              </a:rPr>
              <a:t>※ </a:t>
            </a:r>
            <a:r>
              <a:rPr lang="ko-KR" altLang="en-US" sz="900" b="1" u="sng" dirty="0" smtClean="0">
                <a:solidFill>
                  <a:srgbClr val="FF0000"/>
                </a:solidFill>
              </a:rPr>
              <a:t>시스템에 전달되어 확인되는 경우의 비밀번호임</a:t>
            </a:r>
            <a:r>
              <a:rPr lang="en-US" altLang="ko-KR" sz="900" b="1" u="sng" dirty="0" smtClean="0">
                <a:solidFill>
                  <a:srgbClr val="FF0000"/>
                </a:solidFill>
              </a:rPr>
              <a:t>, </a:t>
            </a:r>
            <a:r>
              <a:rPr lang="ko-KR" altLang="en-US" sz="900" b="1" u="sng" dirty="0" smtClean="0">
                <a:solidFill>
                  <a:srgbClr val="FF0000"/>
                </a:solidFill>
              </a:rPr>
              <a:t>안전함의 의미는 ①입력 ②전송 ③저장 중 </a:t>
            </a:r>
            <a:r>
              <a:rPr lang="ko-KR" altLang="en-US" sz="900" b="1" u="sng" dirty="0" err="1" smtClean="0">
                <a:solidFill>
                  <a:srgbClr val="FF0000"/>
                </a:solidFill>
              </a:rPr>
              <a:t>어느부분일까</a:t>
            </a:r>
            <a:r>
              <a:rPr lang="en-US" altLang="ko-KR" sz="900" b="1" u="sng" dirty="0" smtClean="0">
                <a:solidFill>
                  <a:srgbClr val="FF0000"/>
                </a:solidFill>
              </a:rPr>
              <a:t>?</a:t>
            </a:r>
            <a:endParaRPr lang="ko-KR" altLang="en-US" sz="900" b="1" u="sng" dirty="0">
              <a:solidFill>
                <a:srgbClr val="FF0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4" y="4042878"/>
            <a:ext cx="4177212" cy="106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58430"/>
            <a:ext cx="453421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직선 연결선 12"/>
          <p:cNvCxnSpPr/>
          <p:nvPr/>
        </p:nvCxnSpPr>
        <p:spPr>
          <a:xfrm>
            <a:off x="541686" y="5075298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3242904" y="4885636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165" y="5191156"/>
            <a:ext cx="421957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rgbClr val="0000FF"/>
                </a:solidFill>
              </a:rPr>
              <a:t>※ 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전통적인 개념에서의 비밀번호 추측</a:t>
            </a:r>
            <a:r>
              <a:rPr lang="en-US" altLang="ko-KR" sz="900" b="1" u="sng" dirty="0" smtClean="0">
                <a:solidFill>
                  <a:srgbClr val="0000FF"/>
                </a:solidFill>
              </a:rPr>
              <a:t>, 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크래킹 방지임</a:t>
            </a:r>
            <a:endParaRPr lang="en-US" altLang="ko-KR" sz="900" b="1" u="sng" dirty="0" smtClean="0">
              <a:solidFill>
                <a:srgbClr val="0000FF"/>
              </a:solidFill>
            </a:endParaRPr>
          </a:p>
          <a:p>
            <a:r>
              <a:rPr lang="en-US" altLang="ko-KR" sz="900" b="1" dirty="0">
                <a:solidFill>
                  <a:srgbClr val="0000FF"/>
                </a:solidFill>
              </a:rPr>
              <a:t> 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즉 시스템에 접속할 수 있는 </a:t>
            </a:r>
            <a:r>
              <a:rPr lang="en-US" altLang="ko-KR" sz="900" b="1" u="sng" dirty="0" smtClean="0">
                <a:solidFill>
                  <a:srgbClr val="0000FF"/>
                </a:solidFill>
              </a:rPr>
              <a:t>PC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외 다른 기기에서 접근이 가능하다는 것을</a:t>
            </a:r>
            <a:endParaRPr lang="en-US" altLang="ko-KR" sz="900" b="1" u="sng" dirty="0" smtClean="0">
              <a:solidFill>
                <a:srgbClr val="0000FF"/>
              </a:solidFill>
            </a:endParaRPr>
          </a:p>
          <a:p>
            <a:r>
              <a:rPr lang="en-US" altLang="ko-KR" sz="900" b="1" dirty="0">
                <a:solidFill>
                  <a:srgbClr val="0000FF"/>
                </a:solidFill>
              </a:rPr>
              <a:t> 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  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전제로 기술하고 있음 </a:t>
            </a:r>
            <a:endParaRPr lang="en-US" altLang="ko-KR" sz="900" b="1" u="sng" dirty="0" smtClean="0">
              <a:solidFill>
                <a:srgbClr val="0000FF"/>
              </a:solidFill>
            </a:endParaRPr>
          </a:p>
          <a:p>
            <a:endParaRPr lang="en-US" altLang="ko-KR" sz="900" b="1" u="sng" dirty="0">
              <a:solidFill>
                <a:srgbClr val="0000FF"/>
              </a:solidFill>
            </a:endParaRPr>
          </a:p>
          <a:p>
            <a:r>
              <a:rPr lang="en-US" altLang="ko-KR" sz="900" b="1" dirty="0" smtClean="0">
                <a:solidFill>
                  <a:srgbClr val="0000FF"/>
                </a:solidFill>
              </a:rPr>
              <a:t>    - 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비밀번호의 복잡성은 입력시의 </a:t>
            </a:r>
            <a:r>
              <a:rPr lang="ko-KR" altLang="en-US" sz="900" b="1" u="sng" dirty="0" err="1" smtClean="0">
                <a:solidFill>
                  <a:srgbClr val="0000FF"/>
                </a:solidFill>
              </a:rPr>
              <a:t>키로거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 보호를 제공하지 않음</a:t>
            </a:r>
            <a:r>
              <a:rPr lang="en-US" altLang="ko-KR" sz="900" b="1" u="sng" dirty="0" smtClean="0">
                <a:solidFill>
                  <a:srgbClr val="0000FF"/>
                </a:solidFill>
              </a:rPr>
              <a:t>, </a:t>
            </a:r>
            <a:r>
              <a:rPr lang="ko-KR" altLang="en-US" sz="900" b="1" u="sng" dirty="0" err="1" smtClean="0">
                <a:solidFill>
                  <a:srgbClr val="0000FF"/>
                </a:solidFill>
              </a:rPr>
              <a:t>저장시와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 </a:t>
            </a:r>
            <a:endParaRPr lang="en-US" altLang="ko-KR" sz="900" b="1" u="sng" dirty="0" smtClean="0">
              <a:solidFill>
                <a:srgbClr val="0000FF"/>
              </a:solidFill>
            </a:endParaRPr>
          </a:p>
          <a:p>
            <a:r>
              <a:rPr lang="en-US" altLang="ko-KR" sz="900" b="1" dirty="0">
                <a:solidFill>
                  <a:srgbClr val="0000FF"/>
                </a:solidFill>
              </a:rPr>
              <a:t> 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임의 추측공격시도</a:t>
            </a:r>
            <a:r>
              <a:rPr lang="en-US" altLang="ko-KR" sz="900" b="1" u="sng" dirty="0" smtClean="0">
                <a:solidFill>
                  <a:srgbClr val="0000FF"/>
                </a:solidFill>
              </a:rPr>
              <a:t>(BF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공격</a:t>
            </a:r>
            <a:r>
              <a:rPr lang="en-US" altLang="ko-KR" sz="900" b="1" u="sng" dirty="0" smtClean="0">
                <a:solidFill>
                  <a:srgbClr val="0000FF"/>
                </a:solidFill>
              </a:rPr>
              <a:t>)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에 의미가 있음</a:t>
            </a:r>
            <a:endParaRPr lang="en-US" altLang="ko-KR" sz="900" b="1" u="sng" dirty="0" smtClean="0">
              <a:solidFill>
                <a:srgbClr val="0000FF"/>
              </a:solidFill>
            </a:endParaRPr>
          </a:p>
          <a:p>
            <a:r>
              <a:rPr lang="en-US" altLang="ko-KR" sz="900" b="1" dirty="0">
                <a:solidFill>
                  <a:srgbClr val="0000FF"/>
                </a:solidFill>
              </a:rPr>
              <a:t> 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     -&gt;</a:t>
            </a:r>
            <a:r>
              <a:rPr lang="en-US" altLang="ko-KR" sz="900" b="1" u="sng" dirty="0" smtClean="0">
                <a:solidFill>
                  <a:srgbClr val="0000FF"/>
                </a:solidFill>
              </a:rPr>
              <a:t> </a:t>
            </a:r>
            <a:r>
              <a:rPr lang="ko-KR" altLang="en-US" sz="900" b="1" u="sng" dirty="0" err="1" smtClean="0">
                <a:solidFill>
                  <a:srgbClr val="0000FF"/>
                </a:solidFill>
              </a:rPr>
              <a:t>저장시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 </a:t>
            </a:r>
            <a:r>
              <a:rPr lang="en-US" altLang="ko-KR" sz="900" b="1" u="sng" dirty="0" smtClean="0">
                <a:solidFill>
                  <a:srgbClr val="0000FF"/>
                </a:solidFill>
              </a:rPr>
              <a:t>SALT </a:t>
            </a:r>
            <a:r>
              <a:rPr lang="ko-KR" altLang="en-US" sz="900" b="1" u="sng" dirty="0" err="1" smtClean="0">
                <a:solidFill>
                  <a:srgbClr val="0000FF"/>
                </a:solidFill>
              </a:rPr>
              <a:t>추가등의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 기법으로 해결</a:t>
            </a:r>
            <a:endParaRPr lang="en-US" altLang="ko-KR" sz="900" b="1" u="sng" dirty="0" smtClean="0">
              <a:solidFill>
                <a:srgbClr val="0000FF"/>
              </a:solidFill>
            </a:endParaRPr>
          </a:p>
          <a:p>
            <a:r>
              <a:rPr lang="en-US" altLang="ko-KR" sz="900" b="1" dirty="0">
                <a:solidFill>
                  <a:srgbClr val="0000FF"/>
                </a:solidFill>
              </a:rPr>
              <a:t> 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     -&gt;</a:t>
            </a:r>
            <a:r>
              <a:rPr lang="en-US" altLang="ko-KR" sz="900" b="1" u="sng" dirty="0" smtClean="0">
                <a:solidFill>
                  <a:srgbClr val="0000FF"/>
                </a:solidFill>
              </a:rPr>
              <a:t>  BF(</a:t>
            </a:r>
            <a:r>
              <a:rPr lang="en-US" altLang="ko-KR" sz="900" b="1" u="sng" dirty="0" err="1" smtClean="0">
                <a:solidFill>
                  <a:srgbClr val="0000FF"/>
                </a:solidFill>
              </a:rPr>
              <a:t>BruteForce</a:t>
            </a:r>
            <a:r>
              <a:rPr lang="en-US" altLang="ko-KR" sz="900" b="1" u="sng" dirty="0" smtClean="0">
                <a:solidFill>
                  <a:srgbClr val="0000FF"/>
                </a:solidFill>
              </a:rPr>
              <a:t>)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공격은 특정기기에서만 접근이 가능하도록 하면 해결</a:t>
            </a:r>
            <a:endParaRPr lang="en-US" altLang="ko-KR" sz="900" b="1" u="sng" dirty="0" smtClean="0">
              <a:solidFill>
                <a:srgbClr val="0000FF"/>
              </a:solidFill>
            </a:endParaRPr>
          </a:p>
          <a:p>
            <a:r>
              <a:rPr lang="en-US" altLang="ko-KR" sz="800" b="1" dirty="0" smtClean="0">
                <a:solidFill>
                  <a:srgbClr val="FF0000"/>
                </a:solidFill>
              </a:rPr>
              <a:t>   </a:t>
            </a:r>
            <a:r>
              <a:rPr lang="en-US" altLang="ko-KR" sz="800" b="1" dirty="0" smtClean="0">
                <a:solidFill>
                  <a:srgbClr val="0000FF"/>
                </a:solidFill>
              </a:rPr>
              <a:t>         (</a:t>
            </a:r>
            <a:r>
              <a:rPr lang="ko-KR" altLang="en-US" sz="800" b="1" u="sng" dirty="0" smtClean="0">
                <a:solidFill>
                  <a:srgbClr val="0000FF"/>
                </a:solidFill>
              </a:rPr>
              <a:t>특정기기의 </a:t>
            </a:r>
            <a:r>
              <a:rPr lang="ko-KR" altLang="en-US" sz="800" b="1" u="sng" dirty="0" err="1" smtClean="0">
                <a:solidFill>
                  <a:srgbClr val="0000FF"/>
                </a:solidFill>
              </a:rPr>
              <a:t>해킹시에는</a:t>
            </a:r>
            <a:r>
              <a:rPr lang="ko-KR" altLang="en-US" sz="800" b="1" u="sng" dirty="0" smtClean="0">
                <a:solidFill>
                  <a:srgbClr val="0000FF"/>
                </a:solidFill>
              </a:rPr>
              <a:t> </a:t>
            </a:r>
            <a:r>
              <a:rPr lang="ko-KR" altLang="en-US" sz="800" b="1" u="sng" dirty="0" err="1" smtClean="0">
                <a:solidFill>
                  <a:srgbClr val="0000FF"/>
                </a:solidFill>
              </a:rPr>
              <a:t>키로거</a:t>
            </a:r>
            <a:r>
              <a:rPr lang="ko-KR" altLang="en-US" sz="800" b="1" u="sng" dirty="0" smtClean="0">
                <a:solidFill>
                  <a:srgbClr val="0000FF"/>
                </a:solidFill>
              </a:rPr>
              <a:t> 공격에 의해 모든 보호기법이 무의미함</a:t>
            </a:r>
            <a:r>
              <a:rPr lang="en-US" altLang="ko-KR" sz="800" b="1" u="sng" dirty="0" smtClean="0">
                <a:solidFill>
                  <a:srgbClr val="0000FF"/>
                </a:solidFill>
              </a:rPr>
              <a:t>)</a:t>
            </a:r>
          </a:p>
          <a:p>
            <a:endParaRPr lang="ko-KR" altLang="en-US" sz="900" b="1" u="sng" dirty="0">
              <a:solidFill>
                <a:srgbClr val="FF0000"/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101274" y="4196374"/>
            <a:ext cx="27506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28" y="980728"/>
            <a:ext cx="83820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0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2" y="836712"/>
            <a:ext cx="4333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6" y="1556792"/>
            <a:ext cx="8810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0" y="2204864"/>
            <a:ext cx="74866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624138"/>
            <a:ext cx="88011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직선 연결선 6"/>
          <p:cNvCxnSpPr/>
          <p:nvPr/>
        </p:nvCxnSpPr>
        <p:spPr>
          <a:xfrm>
            <a:off x="539552" y="3284984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267744" y="3525722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2724506" y="3772564"/>
            <a:ext cx="6233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88024" y="3645024"/>
            <a:ext cx="4219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rgbClr val="0000FF"/>
                </a:solidFill>
              </a:rPr>
              <a:t>※ </a:t>
            </a:r>
            <a:r>
              <a:rPr lang="ko-KR" altLang="en-US" sz="900" b="1" dirty="0" err="1" smtClean="0">
                <a:solidFill>
                  <a:srgbClr val="0000FF"/>
                </a:solidFill>
              </a:rPr>
              <a:t>다목의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 이용자번호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이용자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ID)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에 따른 비밀번호는 지정되지 않음</a:t>
            </a:r>
            <a:endParaRPr lang="ko-KR" altLang="en-US" sz="900" b="1" u="sng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3915" y="3062343"/>
            <a:ext cx="42195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rgbClr val="0000FF"/>
                </a:solidFill>
              </a:rPr>
              <a:t>※ </a:t>
            </a:r>
            <a:r>
              <a:rPr lang="ko-KR" altLang="en-US" sz="900" b="1" dirty="0" err="1" smtClean="0">
                <a:solidFill>
                  <a:srgbClr val="0000FF"/>
                </a:solidFill>
              </a:rPr>
              <a:t>가목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: 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통장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체크카드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신용카드 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+ 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비밀번호</a:t>
            </a:r>
            <a:endParaRPr lang="en-US" altLang="ko-KR" sz="900" b="1" dirty="0" smtClean="0">
              <a:solidFill>
                <a:srgbClr val="0000FF"/>
              </a:solidFill>
            </a:endParaRPr>
          </a:p>
          <a:p>
            <a:r>
              <a:rPr lang="en-US" altLang="ko-KR" sz="900" b="1" u="sng" dirty="0">
                <a:solidFill>
                  <a:srgbClr val="0000FF"/>
                </a:solidFill>
              </a:rPr>
              <a:t> </a:t>
            </a:r>
            <a:r>
              <a:rPr lang="en-US" altLang="ko-KR" sz="900" b="1" u="sng" dirty="0" smtClean="0">
                <a:solidFill>
                  <a:srgbClr val="0000FF"/>
                </a:solidFill>
              </a:rPr>
              <a:t>  </a:t>
            </a:r>
          </a:p>
          <a:p>
            <a:r>
              <a:rPr lang="en-US" altLang="ko-KR" sz="900" b="1" dirty="0">
                <a:solidFill>
                  <a:srgbClr val="0000FF"/>
                </a:solidFill>
              </a:rPr>
              <a:t> 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900" b="1" dirty="0" err="1" smtClean="0">
                <a:solidFill>
                  <a:srgbClr val="0000FF"/>
                </a:solidFill>
              </a:rPr>
              <a:t>나목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: 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인증서 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+ 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비밀번호</a:t>
            </a:r>
            <a:endParaRPr lang="ko-KR" altLang="en-US" sz="900" b="1" dirty="0">
              <a:solidFill>
                <a:srgbClr val="FF0000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107" y="5733256"/>
            <a:ext cx="5509443" cy="76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8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0389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6712"/>
            <a:ext cx="42767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83568" y="2564904"/>
            <a:ext cx="6878767" cy="1183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3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0675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83567" y="1676094"/>
            <a:ext cx="6878767" cy="26193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>
            <a:off x="3167422" y="1884844"/>
            <a:ext cx="12605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6694" y="4365104"/>
            <a:ext cx="770485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rgbClr val="0000FF"/>
                </a:solidFill>
              </a:rPr>
              <a:t>※ 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제</a:t>
            </a:r>
            <a:r>
              <a:rPr lang="en-US" altLang="ko-KR" sz="900" b="1" u="sng" dirty="0" smtClean="0">
                <a:solidFill>
                  <a:srgbClr val="0000FF"/>
                </a:solidFill>
              </a:rPr>
              <a:t>2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항 제</a:t>
            </a:r>
            <a:r>
              <a:rPr lang="en-US" altLang="ko-KR" sz="900" b="1" u="sng" dirty="0" smtClean="0">
                <a:solidFill>
                  <a:srgbClr val="0000FF"/>
                </a:solidFill>
              </a:rPr>
              <a:t>2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호의 경우는 통신용비밀번호가 유출된 경우</a:t>
            </a:r>
            <a:r>
              <a:rPr lang="en-US" altLang="ko-KR" sz="900" b="1" u="sng" dirty="0" smtClean="0">
                <a:solidFill>
                  <a:srgbClr val="0000FF"/>
                </a:solidFill>
              </a:rPr>
              <a:t>, 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계좌원장비밀번호에 영향을 미치지 않도록 하는 조항임</a:t>
            </a:r>
            <a:r>
              <a:rPr lang="en-US" altLang="ko-KR" sz="900" b="1" u="sng" dirty="0" smtClean="0">
                <a:solidFill>
                  <a:srgbClr val="0000FF"/>
                </a:solidFill>
              </a:rPr>
              <a:t>.</a:t>
            </a:r>
          </a:p>
          <a:p>
            <a:r>
              <a:rPr lang="ko-KR" altLang="en-US" sz="9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예를 들어 계좌원장 비밀번호는 숫자 </a:t>
            </a:r>
            <a:r>
              <a:rPr lang="en-US" altLang="ko-KR" sz="900" b="1" u="sng" dirty="0" smtClean="0">
                <a:solidFill>
                  <a:srgbClr val="0000FF"/>
                </a:solidFill>
              </a:rPr>
              <a:t>4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자리</a:t>
            </a:r>
            <a:r>
              <a:rPr lang="en-US" altLang="ko-KR" sz="900" b="1" u="sng" dirty="0" smtClean="0">
                <a:solidFill>
                  <a:srgbClr val="0000FF"/>
                </a:solidFill>
              </a:rPr>
              <a:t>, </a:t>
            </a:r>
          </a:p>
          <a:p>
            <a:r>
              <a:rPr lang="en-US" altLang="ko-KR" sz="900" b="1" dirty="0">
                <a:solidFill>
                  <a:srgbClr val="0000FF"/>
                </a:solidFill>
              </a:rPr>
              <a:t> 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900" b="1" u="sng" dirty="0" smtClean="0">
                <a:solidFill>
                  <a:srgbClr val="0000FF"/>
                </a:solidFill>
              </a:rPr>
              <a:t>“ 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통신용비밀번호는 사설인증서 </a:t>
            </a:r>
            <a:r>
              <a:rPr lang="ko-KR" altLang="en-US" sz="900" b="1" u="sng" dirty="0" err="1" smtClean="0">
                <a:solidFill>
                  <a:srgbClr val="0000FF"/>
                </a:solidFill>
              </a:rPr>
              <a:t>이용시</a:t>
            </a:r>
            <a:r>
              <a:rPr lang="en-US" altLang="ko-KR" sz="900" b="1" u="sng" dirty="0" smtClean="0">
                <a:solidFill>
                  <a:srgbClr val="0000FF"/>
                </a:solidFill>
              </a:rPr>
              <a:t>, 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사설인증서 개인키 접근용 비밀번호를 계좌원장의 비밀번호와 비교하여야 하는가</a:t>
            </a:r>
            <a:r>
              <a:rPr lang="en-US" altLang="ko-KR" sz="900" b="1" u="sng" dirty="0" smtClean="0">
                <a:solidFill>
                  <a:srgbClr val="0000FF"/>
                </a:solidFill>
              </a:rPr>
              <a:t>?”</a:t>
            </a:r>
          </a:p>
          <a:p>
            <a:r>
              <a:rPr lang="en-US" altLang="ko-KR" sz="900" b="1" dirty="0">
                <a:solidFill>
                  <a:srgbClr val="0000FF"/>
                </a:solidFill>
              </a:rPr>
              <a:t> 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하는 의문이 생길 수 있다</a:t>
            </a:r>
            <a:r>
              <a:rPr lang="en-US" altLang="ko-KR" sz="900" b="1" u="sng" dirty="0" smtClean="0">
                <a:solidFill>
                  <a:srgbClr val="0000FF"/>
                </a:solidFill>
              </a:rPr>
              <a:t>. 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이 경우 계좌원장 비밀번호와 비교하는 </a:t>
            </a:r>
            <a:r>
              <a:rPr lang="ko-KR" altLang="en-US" sz="900" b="1" u="sng" dirty="0" err="1" smtClean="0">
                <a:solidFill>
                  <a:srgbClr val="0000FF"/>
                </a:solidFill>
              </a:rPr>
              <a:t>로직의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 추가가 보안강화에 도움이 되느냐의 질문으로</a:t>
            </a:r>
            <a:endParaRPr lang="en-US" altLang="ko-KR" sz="900" b="1" u="sng" dirty="0" smtClean="0">
              <a:solidFill>
                <a:srgbClr val="0000FF"/>
              </a:solidFill>
            </a:endParaRPr>
          </a:p>
          <a:p>
            <a:r>
              <a:rPr lang="en-US" altLang="ko-KR" sz="900" b="1" dirty="0">
                <a:solidFill>
                  <a:srgbClr val="0000FF"/>
                </a:solidFill>
              </a:rPr>
              <a:t> 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900" b="1" u="sng" dirty="0" smtClean="0">
                <a:solidFill>
                  <a:srgbClr val="0000FF"/>
                </a:solidFill>
              </a:rPr>
              <a:t>치환이 가능하다</a:t>
            </a:r>
            <a:r>
              <a:rPr lang="en-US" altLang="ko-KR" sz="900" b="1" u="sng" dirty="0" smtClean="0">
                <a:solidFill>
                  <a:srgbClr val="0000FF"/>
                </a:solidFill>
              </a:rPr>
              <a:t>. </a:t>
            </a:r>
          </a:p>
          <a:p>
            <a:r>
              <a:rPr lang="en-US" altLang="ko-KR" sz="900" b="1" u="sng" dirty="0">
                <a:solidFill>
                  <a:srgbClr val="0000FF"/>
                </a:solidFill>
              </a:rPr>
              <a:t> </a:t>
            </a:r>
            <a:endParaRPr lang="en-US" altLang="ko-KR" sz="900" b="1" u="sng" dirty="0" smtClean="0">
              <a:solidFill>
                <a:srgbClr val="0000FF"/>
              </a:solidFill>
            </a:endParaRPr>
          </a:p>
          <a:p>
            <a:r>
              <a:rPr lang="en-US" altLang="ko-KR" sz="900" b="1" dirty="0">
                <a:solidFill>
                  <a:srgbClr val="0000FF"/>
                </a:solidFill>
              </a:rPr>
              <a:t> 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   =&gt; 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인증서 비밀번호의 설정단계에서는 사전에 본인인증 수행 후 진행되므로 </a:t>
            </a:r>
            <a:r>
              <a:rPr lang="ko-KR" altLang="en-US" sz="1000" b="1" u="sng" dirty="0" smtClean="0">
                <a:solidFill>
                  <a:srgbClr val="FF0000"/>
                </a:solidFill>
              </a:rPr>
              <a:t>설정 시 카드비밀번호를 알아내는 공격의 위협증대</a:t>
            </a:r>
            <a:endParaRPr lang="en-US" altLang="ko-KR" sz="900" b="1" u="sng" dirty="0" smtClean="0">
              <a:solidFill>
                <a:srgbClr val="FF0000"/>
              </a:solidFill>
            </a:endParaRPr>
          </a:p>
          <a:p>
            <a:r>
              <a:rPr lang="en-US" altLang="ko-KR" sz="900" b="1" dirty="0">
                <a:solidFill>
                  <a:srgbClr val="0000FF"/>
                </a:solidFill>
              </a:rPr>
              <a:t> 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          * 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본인인증이 통과되었다고 가정하였으므로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이후 전자금융거래서비스 이용이 가능한 상태임</a:t>
            </a:r>
            <a:endParaRPr lang="en-US" altLang="ko-KR" sz="900" b="1" dirty="0" smtClean="0">
              <a:solidFill>
                <a:srgbClr val="0000FF"/>
              </a:solidFill>
            </a:endParaRPr>
          </a:p>
          <a:p>
            <a:r>
              <a:rPr lang="en-US" altLang="ko-KR" sz="9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이용하는 비밀번호의 </a:t>
            </a:r>
            <a:r>
              <a:rPr lang="ko-KR" altLang="en-US" sz="900" b="1" dirty="0" err="1" smtClean="0">
                <a:solidFill>
                  <a:srgbClr val="0000FF"/>
                </a:solidFill>
              </a:rPr>
              <a:t>키로깅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or </a:t>
            </a:r>
            <a:r>
              <a:rPr lang="ko-KR" altLang="en-US" sz="900" b="1" dirty="0" err="1" smtClean="0">
                <a:solidFill>
                  <a:srgbClr val="0000FF"/>
                </a:solidFill>
              </a:rPr>
              <a:t>화면캡처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 공격의 경우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접근매체 전체를 확보하지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못한 경우이나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900" b="1" dirty="0">
                <a:solidFill>
                  <a:srgbClr val="0000FF"/>
                </a:solidFill>
              </a:rPr>
              <a:t>접근매체의 비밀번호 </a:t>
            </a:r>
            <a:endParaRPr lang="en-US" altLang="ko-KR" sz="900" b="1" dirty="0" smtClean="0">
              <a:solidFill>
                <a:srgbClr val="0000FF"/>
              </a:solidFill>
            </a:endParaRPr>
          </a:p>
          <a:p>
            <a:r>
              <a:rPr lang="en-US" altLang="ko-KR" sz="900" b="1" dirty="0">
                <a:solidFill>
                  <a:srgbClr val="0000FF"/>
                </a:solidFill>
              </a:rPr>
              <a:t> 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추측습득은 가능하므로 증대되는 위협은 있다고 할 수 있음</a:t>
            </a:r>
            <a:endParaRPr lang="en-US" altLang="ko-KR" sz="900" b="1" dirty="0" smtClean="0">
              <a:solidFill>
                <a:srgbClr val="0000FF"/>
              </a:solidFill>
            </a:endParaRPr>
          </a:p>
          <a:p>
            <a:r>
              <a:rPr lang="en-US" altLang="ko-KR" sz="900" b="1" dirty="0">
                <a:solidFill>
                  <a:srgbClr val="0000FF"/>
                </a:solidFill>
              </a:rPr>
              <a:t> 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          * 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이 경우에는 이미 이용단말기가 장악된 경우이므로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전자금융거래서비스 악용이 가능한 상태임</a:t>
            </a:r>
            <a:endParaRPr lang="en-US" altLang="ko-KR" sz="900" b="1" dirty="0" smtClean="0">
              <a:solidFill>
                <a:srgbClr val="0000FF"/>
              </a:solidFill>
            </a:endParaRPr>
          </a:p>
          <a:p>
            <a:r>
              <a:rPr lang="en-US" altLang="ko-KR" sz="900" b="1" dirty="0">
                <a:solidFill>
                  <a:srgbClr val="0000FF"/>
                </a:solidFill>
              </a:rPr>
              <a:t> 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             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또한 </a:t>
            </a:r>
            <a:endParaRPr lang="en-US" altLang="ko-KR" sz="900" b="1" dirty="0" smtClean="0">
              <a:solidFill>
                <a:srgbClr val="0000FF"/>
              </a:solidFill>
            </a:endParaRPr>
          </a:p>
          <a:p>
            <a:r>
              <a:rPr lang="en-US" altLang="ko-KR" sz="900" b="1" dirty="0">
                <a:solidFill>
                  <a:srgbClr val="0000FF"/>
                </a:solidFill>
              </a:rPr>
              <a:t> 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            </a:t>
            </a:r>
            <a:r>
              <a:rPr lang="ko-KR" altLang="en-US" sz="900" b="1" dirty="0" err="1" smtClean="0">
                <a:solidFill>
                  <a:srgbClr val="0000FF"/>
                </a:solidFill>
              </a:rPr>
              <a:t>키로깅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or </a:t>
            </a:r>
            <a:r>
              <a:rPr lang="ko-KR" altLang="en-US" sz="900" b="1" dirty="0" err="1" smtClean="0">
                <a:solidFill>
                  <a:srgbClr val="0000FF"/>
                </a:solidFill>
              </a:rPr>
              <a:t>화면캡처</a:t>
            </a:r>
            <a:r>
              <a:rPr lang="ko-KR" altLang="en-US" sz="900" b="1" dirty="0" smtClean="0">
                <a:solidFill>
                  <a:srgbClr val="0000FF"/>
                </a:solidFill>
              </a:rPr>
              <a:t> 공격이 가능한 기술수준인 경우 </a:t>
            </a:r>
            <a:r>
              <a:rPr lang="ko-KR" altLang="en-US" sz="1000" b="1" u="sng" dirty="0" err="1" smtClean="0">
                <a:solidFill>
                  <a:srgbClr val="FF0000"/>
                </a:solidFill>
              </a:rPr>
              <a:t>파밍에</a:t>
            </a:r>
            <a:r>
              <a:rPr lang="ko-KR" altLang="en-US" sz="1000" b="1" u="sng" dirty="0" smtClean="0">
                <a:solidFill>
                  <a:srgbClr val="FF0000"/>
                </a:solidFill>
              </a:rPr>
              <a:t> 의해 필요한 정보</a:t>
            </a:r>
            <a:r>
              <a:rPr lang="en-US" altLang="ko-KR" sz="1000" b="1" u="sng" dirty="0" smtClean="0">
                <a:solidFill>
                  <a:srgbClr val="FF0000"/>
                </a:solidFill>
              </a:rPr>
              <a:t>(</a:t>
            </a:r>
            <a:r>
              <a:rPr lang="ko-KR" altLang="en-US" sz="1000" b="1" u="sng" dirty="0" smtClean="0">
                <a:solidFill>
                  <a:srgbClr val="FF0000"/>
                </a:solidFill>
              </a:rPr>
              <a:t>카드비밀번호 등</a:t>
            </a:r>
            <a:r>
              <a:rPr lang="en-US" altLang="ko-KR" sz="1000" b="1" u="sng" dirty="0" smtClean="0">
                <a:solidFill>
                  <a:srgbClr val="FF0000"/>
                </a:solidFill>
              </a:rPr>
              <a:t>)</a:t>
            </a:r>
            <a:r>
              <a:rPr lang="ko-KR" altLang="en-US" sz="1000" b="1" u="sng" dirty="0" smtClean="0">
                <a:solidFill>
                  <a:srgbClr val="FF0000"/>
                </a:solidFill>
              </a:rPr>
              <a:t>는 습득이 가능함</a:t>
            </a:r>
            <a:r>
              <a:rPr lang="en-US" altLang="ko-KR" sz="900" b="1" dirty="0" smtClean="0">
                <a:solidFill>
                  <a:srgbClr val="0000FF"/>
                </a:solidFill>
              </a:rPr>
              <a:t> </a:t>
            </a:r>
            <a:endParaRPr lang="en-US" altLang="ko-KR" sz="800" b="1" dirty="0" smtClean="0">
              <a:solidFill>
                <a:srgbClr val="0000FF"/>
              </a:solidFill>
            </a:endParaRPr>
          </a:p>
          <a:p>
            <a:endParaRPr lang="en-US" altLang="ko-KR" sz="900" b="1" dirty="0" smtClean="0">
              <a:solidFill>
                <a:srgbClr val="FF0000"/>
              </a:solidFill>
            </a:endParaRPr>
          </a:p>
          <a:p>
            <a:r>
              <a:rPr lang="en-US" altLang="ko-KR" sz="900" b="1" dirty="0" smtClean="0">
                <a:solidFill>
                  <a:srgbClr val="FF0000"/>
                </a:solidFill>
              </a:rPr>
              <a:t>   </a:t>
            </a:r>
            <a:r>
              <a:rPr lang="ko-KR" altLang="en-US" sz="900" b="1" dirty="0" err="1" smtClean="0">
                <a:solidFill>
                  <a:srgbClr val="FF0000"/>
                </a:solidFill>
              </a:rPr>
              <a:t>소결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: 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사설인증서 비밀번호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숫자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4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자리의 경우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 설정과 관련하여 카드비밀번호 </a:t>
            </a:r>
            <a:r>
              <a:rPr lang="ko-KR" altLang="en-US" sz="900" b="1" dirty="0" err="1" smtClean="0">
                <a:solidFill>
                  <a:srgbClr val="FF0000"/>
                </a:solidFill>
              </a:rPr>
              <a:t>비교로직의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 구현은 득 보다는 실이 더 크다 할 수 있다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altLang="ko-KR" sz="900" b="1" dirty="0">
                <a:solidFill>
                  <a:srgbClr val="FF0000"/>
                </a:solidFill>
              </a:rPr>
              <a:t> 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         (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최근 자동로그인 기능까지 적용되고 있음을 감안할 필요도 있음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)</a:t>
            </a:r>
            <a:endParaRPr lang="ko-KR" altLang="en-US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4204</TotalTime>
  <Words>551</Words>
  <Application>Microsoft Office PowerPoint</Application>
  <PresentationFormat>화면 슬라이드 쇼(4:3)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SangShik Min</dc:creator>
  <cp:lastModifiedBy>SangShik Min</cp:lastModifiedBy>
  <cp:revision>607</cp:revision>
  <dcterms:created xsi:type="dcterms:W3CDTF">2015-05-16T01:47:45Z</dcterms:created>
  <dcterms:modified xsi:type="dcterms:W3CDTF">2018-04-10T15:19:19Z</dcterms:modified>
</cp:coreProperties>
</file>