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24" r:id="rId3"/>
    <p:sldId id="333" r:id="rId4"/>
    <p:sldId id="332" r:id="rId5"/>
    <p:sldId id="334" r:id="rId6"/>
    <p:sldId id="336" r:id="rId7"/>
    <p:sldId id="337" r:id="rId8"/>
    <p:sldId id="335" r:id="rId9"/>
    <p:sldId id="338" r:id="rId10"/>
    <p:sldId id="331" r:id="rId11"/>
    <p:sldId id="301" r:id="rId1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6" d="100"/>
          <a:sy n="116"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3196"/>
            <a:ext cx="3390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212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0224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24535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25822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67042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0369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51801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12601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4862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5968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92337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92179-9FDF-47FD-B7D5-2C1D5E2FE2A6}" type="datetimeFigureOut">
              <a:rPr lang="ko-KR" altLang="en-US" smtClean="0"/>
              <a:t>2017-08-29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149539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rstechnica.com/information-technology/2012/12/25-gpu-cluster-cracks-every-standard-windows-password-in-6-hours/" TargetMode="External"/><Relationship Id="rId2" Type="http://schemas.openxmlformats.org/officeDocument/2006/relationships/hyperlink" Target="https://www.consumerreports.org/digital-security/everything-you-need-to-know-about-password-managers/" TargetMode="External"/><Relationship Id="rId1" Type="http://schemas.openxmlformats.org/officeDocument/2006/relationships/slideLayout" Target="../slideLayouts/slideLayout1.xml"/><Relationship Id="rId4" Type="http://schemas.openxmlformats.org/officeDocument/2006/relationships/hyperlink" Target="https://www.digitaltrends.com/computing/nvidia-gtx-1080-crack-passwo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3" y="1412776"/>
            <a:ext cx="8671928" cy="1298376"/>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8800" dirty="0" smtClean="0">
                <a:latin typeface="+mj-ea"/>
              </a:rPr>
              <a:t>“</a:t>
            </a:r>
            <a:r>
              <a:rPr lang="en-US" altLang="ko-KR" sz="8800" dirty="0" smtClean="0">
                <a:solidFill>
                  <a:srgbClr val="FFC000"/>
                </a:solidFill>
                <a:latin typeface="Segoe UI Black" panose="020B0A02040204020203" pitchFamily="34" charset="0"/>
                <a:ea typeface="Segoe UI Black" panose="020B0A02040204020203" pitchFamily="34" charset="0"/>
                <a:cs typeface="Segoe UI Black" panose="020B0A02040204020203" pitchFamily="34" charset="0"/>
              </a:rPr>
              <a:t>PASSWORD</a:t>
            </a:r>
            <a:r>
              <a:rPr lang="en-US" altLang="ko-KR" sz="8800" dirty="0" smtClean="0">
                <a:latin typeface="+mj-ea"/>
              </a:rPr>
              <a:t>”</a:t>
            </a:r>
          </a:p>
          <a:p>
            <a:r>
              <a:rPr lang="en-US" altLang="ko-KR" sz="3600" dirty="0" smtClean="0">
                <a:latin typeface="+mj-ea"/>
              </a:rPr>
              <a:t> </a:t>
            </a:r>
            <a:r>
              <a:rPr lang="en-US" altLang="ko-KR" sz="2800" dirty="0" smtClean="0">
                <a:latin typeface="+mj-ea"/>
              </a:rPr>
              <a:t>- </a:t>
            </a:r>
            <a:r>
              <a:rPr lang="ko-KR" altLang="en-US" sz="2400" dirty="0">
                <a:latin typeface="+mj-ea"/>
              </a:rPr>
              <a:t>비밀번호 보안 정책에 대한 미신과 </a:t>
            </a:r>
            <a:r>
              <a:rPr lang="ko-KR" altLang="en-US" sz="2400" dirty="0" smtClean="0">
                <a:latin typeface="+mj-ea"/>
              </a:rPr>
              <a:t>진</a:t>
            </a:r>
            <a:r>
              <a:rPr lang="ko-KR" altLang="en-US" sz="2400" dirty="0">
                <a:latin typeface="+mj-ea"/>
              </a:rPr>
              <a:t>실</a:t>
            </a:r>
            <a:r>
              <a:rPr lang="en-US" altLang="ko-KR" sz="2400" dirty="0" smtClean="0">
                <a:latin typeface="+mj-ea"/>
              </a:rPr>
              <a:t>_V1.0 -</a:t>
            </a:r>
            <a:endParaRPr lang="en-US" altLang="ko-KR" sz="2800" dirty="0" smtClean="0">
              <a:latin typeface="+mj-ea"/>
            </a:endParaRPr>
          </a:p>
          <a:p>
            <a:r>
              <a:rPr lang="en-US" altLang="ko-KR" sz="2000" dirty="0" smtClean="0">
                <a:latin typeface="+mj-ea"/>
              </a:rPr>
              <a:t>(The Myth and Truth about Password Security Policy)</a:t>
            </a:r>
            <a:endParaRPr lang="ko-KR" altLang="en-US" sz="2000" dirty="0">
              <a:latin typeface="+mj-ea"/>
            </a:endParaRPr>
          </a:p>
        </p:txBody>
      </p:sp>
      <p:sp>
        <p:nvSpPr>
          <p:cNvPr id="6" name="Rectangle 2"/>
          <p:cNvSpPr txBox="1">
            <a:spLocks noChangeArrowheads="1"/>
          </p:cNvSpPr>
          <p:nvPr/>
        </p:nvSpPr>
        <p:spPr>
          <a:xfrm>
            <a:off x="511004" y="4077072"/>
            <a:ext cx="8099425" cy="1298376"/>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200" dirty="0" smtClean="0">
                <a:latin typeface="+mj-ea"/>
              </a:rPr>
              <a:t>2017.08.28</a:t>
            </a:r>
            <a:endParaRPr lang="en-US" altLang="ko-KR" sz="3200" dirty="0" smtClean="0">
              <a:latin typeface="+mj-ea"/>
            </a:endParaRPr>
          </a:p>
          <a:p>
            <a:endParaRPr lang="en-US" altLang="ko-KR" sz="1400" dirty="0">
              <a:latin typeface="+mj-ea"/>
            </a:endParaRPr>
          </a:p>
          <a:p>
            <a:r>
              <a:rPr lang="en-US" altLang="ko-KR" sz="3200" dirty="0" smtClean="0">
                <a:latin typeface="+mj-ea"/>
              </a:rPr>
              <a:t>Jason, Min </a:t>
            </a:r>
          </a:p>
        </p:txBody>
      </p:sp>
    </p:spTree>
    <p:extLst>
      <p:ext uri="{BB962C8B-B14F-4D97-AF65-F5344CB8AC3E}">
        <p14:creationId xmlns:p14="http://schemas.microsoft.com/office/powerpoint/2010/main" val="563944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48611" y="4941167"/>
            <a:ext cx="7272808" cy="1584175"/>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800" b="1" dirty="0" smtClean="0">
                <a:latin typeface="+mj-ea"/>
              </a:rPr>
              <a:t>“</a:t>
            </a:r>
            <a:r>
              <a:rPr lang="ko-KR" altLang="en-US" sz="1800" b="1" dirty="0" smtClean="0">
                <a:latin typeface="+mj-ea"/>
              </a:rPr>
              <a:t>만약 당신이 미래를 꿈꾸지 않거나 지금 기술개선을 위해 노력하지</a:t>
            </a:r>
            <a:endParaRPr lang="en-US" altLang="ko-KR" sz="1800" b="1" dirty="0" smtClean="0">
              <a:latin typeface="+mj-ea"/>
            </a:endParaRPr>
          </a:p>
          <a:p>
            <a:pPr algn="l"/>
            <a:r>
              <a:rPr lang="ko-KR" altLang="en-US" sz="1800" b="1" dirty="0" smtClean="0">
                <a:latin typeface="+mj-ea"/>
              </a:rPr>
              <a:t>  않는다면 그건 </a:t>
            </a:r>
            <a:r>
              <a:rPr lang="ko-KR" altLang="en-US" sz="1800" b="1" dirty="0">
                <a:latin typeface="+mj-ea"/>
              </a:rPr>
              <a:t>곧</a:t>
            </a:r>
            <a:r>
              <a:rPr lang="ko-KR" altLang="en-US" sz="1800" b="1" dirty="0" smtClean="0">
                <a:latin typeface="+mj-ea"/>
              </a:rPr>
              <a:t> 낙오되고 있는 것이나 마찬가지 입니다</a:t>
            </a:r>
            <a:r>
              <a:rPr lang="en-US" altLang="ko-KR" sz="1800" b="1" dirty="0" smtClean="0">
                <a:latin typeface="+mj-ea"/>
              </a:rPr>
              <a:t>.”</a:t>
            </a:r>
          </a:p>
          <a:p>
            <a:pPr algn="l"/>
            <a:endParaRPr lang="en-US" altLang="ko-KR" sz="1800" dirty="0" smtClean="0">
              <a:latin typeface="+mj-ea"/>
            </a:endParaRPr>
          </a:p>
          <a:p>
            <a:pPr algn="r"/>
            <a:r>
              <a:rPr lang="en-US" altLang="ko-KR" sz="1800" dirty="0">
                <a:latin typeface="+mj-ea"/>
              </a:rPr>
              <a:t> </a:t>
            </a:r>
            <a:r>
              <a:rPr lang="ko-KR" altLang="en-US" sz="1800" dirty="0" err="1" smtClean="0">
                <a:latin typeface="+mj-ea"/>
              </a:rPr>
              <a:t>그윈</a:t>
            </a:r>
            <a:r>
              <a:rPr lang="ko-KR" altLang="en-US" sz="1800" dirty="0" smtClean="0">
                <a:latin typeface="+mj-ea"/>
              </a:rPr>
              <a:t> </a:t>
            </a:r>
            <a:r>
              <a:rPr lang="ko-KR" altLang="en-US" sz="1800" dirty="0" err="1" smtClean="0">
                <a:latin typeface="+mj-ea"/>
              </a:rPr>
              <a:t>쇼트웰</a:t>
            </a:r>
            <a:r>
              <a:rPr lang="en-US" altLang="ko-KR" sz="1800" dirty="0" smtClean="0">
                <a:latin typeface="+mj-ea"/>
              </a:rPr>
              <a:t>(Gwynne </a:t>
            </a:r>
            <a:r>
              <a:rPr lang="en-US" altLang="ko-KR" sz="1800" dirty="0" err="1" smtClean="0">
                <a:latin typeface="+mj-ea"/>
              </a:rPr>
              <a:t>Shtwell</a:t>
            </a:r>
            <a:r>
              <a:rPr lang="en-US" altLang="ko-KR" sz="1800" dirty="0" smtClean="0">
                <a:latin typeface="+mj-ea"/>
              </a:rPr>
              <a:t>, </a:t>
            </a:r>
            <a:r>
              <a:rPr lang="en-US" altLang="ko-KR" sz="1800" dirty="0" err="1" smtClean="0">
                <a:latin typeface="+mj-ea"/>
              </a:rPr>
              <a:t>SpaceX</a:t>
            </a:r>
            <a:r>
              <a:rPr lang="en-US" altLang="ko-KR" sz="1800" dirty="0" smtClean="0">
                <a:latin typeface="+mj-ea"/>
              </a:rPr>
              <a:t> CEO, COO)</a:t>
            </a:r>
            <a:endParaRPr lang="en-US" altLang="ko-KR" sz="1800" dirty="0">
              <a:latin typeface="+mj-ea"/>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24744"/>
            <a:ext cx="4690527" cy="348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799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67544" y="116632"/>
            <a:ext cx="8099425" cy="2232248"/>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ko-KR" altLang="en-US" dirty="0" smtClean="0">
                <a:solidFill>
                  <a:schemeClr val="bg2"/>
                </a:solidFill>
                <a:latin typeface="+mj-ea"/>
              </a:rPr>
              <a:t>감사합니다</a:t>
            </a:r>
            <a:endParaRPr lang="en-US" altLang="ko-KR" dirty="0" smtClean="0">
              <a:solidFill>
                <a:schemeClr val="bg2"/>
              </a:solidFill>
              <a:latin typeface="+mj-ea"/>
            </a:endParaRPr>
          </a:p>
          <a:p>
            <a:endParaRPr lang="en-US" altLang="ko-KR" sz="1600" dirty="0">
              <a:solidFill>
                <a:schemeClr val="bg2"/>
              </a:solidFill>
              <a:latin typeface="+mj-ea"/>
            </a:endParaRPr>
          </a:p>
          <a:p>
            <a:r>
              <a:rPr lang="en-US" altLang="ko-KR" sz="1800" dirty="0">
                <a:solidFill>
                  <a:schemeClr val="bg2"/>
                </a:solidFill>
                <a:latin typeface="+mj-ea"/>
              </a:rPr>
              <a:t>(facebook.com/</a:t>
            </a:r>
            <a:r>
              <a:rPr lang="en-US" altLang="ko-KR" sz="1800" dirty="0" err="1">
                <a:solidFill>
                  <a:schemeClr val="bg2"/>
                </a:solidFill>
                <a:latin typeface="+mj-ea"/>
              </a:rPr>
              <a:t>sangshik</a:t>
            </a:r>
            <a:r>
              <a:rPr lang="en-US" altLang="ko-KR" sz="1800" dirty="0">
                <a:solidFill>
                  <a:schemeClr val="bg2"/>
                </a:solidFill>
                <a:latin typeface="+mj-ea"/>
              </a:rPr>
              <a:t>, mikado22001@yahoo.co.kr</a:t>
            </a:r>
            <a:r>
              <a:rPr lang="en-US" altLang="ko-KR" sz="1800" dirty="0" smtClean="0">
                <a:solidFill>
                  <a:schemeClr val="bg2"/>
                </a:solidFill>
                <a:latin typeface="+mj-ea"/>
              </a:rPr>
              <a:t>)</a:t>
            </a:r>
            <a:endParaRPr lang="ko-KR" altLang="en-US" sz="2000" dirty="0">
              <a:solidFill>
                <a:schemeClr val="bg2"/>
              </a:solidFill>
              <a:latin typeface="+mj-ea"/>
            </a:endParaRPr>
          </a:p>
        </p:txBody>
      </p:sp>
    </p:spTree>
    <p:extLst>
      <p:ext uri="{BB962C8B-B14F-4D97-AF65-F5344CB8AC3E}">
        <p14:creationId xmlns:p14="http://schemas.microsoft.com/office/powerpoint/2010/main" val="309972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362191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280920" cy="122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908720"/>
            <a:ext cx="7848872" cy="369332"/>
          </a:xfrm>
          <a:prstGeom prst="rect">
            <a:avLst/>
          </a:prstGeom>
          <a:noFill/>
        </p:spPr>
        <p:txBody>
          <a:bodyPr wrap="square" rtlCol="0">
            <a:spAutoFit/>
          </a:bodyPr>
          <a:lstStyle/>
          <a:p>
            <a:r>
              <a:rPr lang="en-US" altLang="ko-KR" dirty="0" smtClean="0"/>
              <a:t>[</a:t>
            </a:r>
            <a:r>
              <a:rPr lang="ko-KR" altLang="en-US" dirty="0" smtClean="0"/>
              <a:t>발단</a:t>
            </a:r>
            <a:r>
              <a:rPr lang="en-US" altLang="ko-KR" dirty="0" smtClean="0"/>
              <a:t>]  `17.8.7</a:t>
            </a:r>
            <a:r>
              <a:rPr lang="ko-KR" altLang="en-US" dirty="0" smtClean="0"/>
              <a:t>일자 </a:t>
            </a:r>
            <a:r>
              <a:rPr lang="en-US" altLang="ko-KR" dirty="0" smtClean="0"/>
              <a:t>WSJ </a:t>
            </a:r>
            <a:r>
              <a:rPr lang="ko-KR" altLang="en-US" dirty="0" smtClean="0"/>
              <a:t>뉴스기사</a:t>
            </a:r>
            <a:endParaRPr lang="ko-KR" altLang="en-US" dirty="0"/>
          </a:p>
        </p:txBody>
      </p:sp>
      <p:sp>
        <p:nvSpPr>
          <p:cNvPr id="4" name="TextBox 3"/>
          <p:cNvSpPr txBox="1"/>
          <p:nvPr/>
        </p:nvSpPr>
        <p:spPr>
          <a:xfrm>
            <a:off x="4211960" y="3068960"/>
            <a:ext cx="4248472" cy="830997"/>
          </a:xfrm>
          <a:prstGeom prst="rect">
            <a:avLst/>
          </a:prstGeom>
          <a:noFill/>
          <a:ln>
            <a:solidFill>
              <a:schemeClr val="accent1"/>
            </a:solidFill>
          </a:ln>
        </p:spPr>
        <p:txBody>
          <a:bodyPr wrap="square" rtlCol="0">
            <a:spAutoFit/>
          </a:bodyPr>
          <a:lstStyle/>
          <a:p>
            <a:r>
              <a:rPr lang="en-US" altLang="ko-KR" sz="1200" dirty="0" smtClean="0"/>
              <a:t>2003</a:t>
            </a:r>
            <a:r>
              <a:rPr lang="ko-KR" altLang="en-US" sz="1200" dirty="0" smtClean="0"/>
              <a:t>년 </a:t>
            </a:r>
            <a:endParaRPr lang="en-US" altLang="ko-KR" sz="1200" dirty="0" smtClean="0"/>
          </a:p>
          <a:p>
            <a:r>
              <a:rPr lang="en-US" altLang="ko-KR" sz="1200" dirty="0" smtClean="0"/>
              <a:t>"</a:t>
            </a:r>
            <a:r>
              <a:rPr lang="en-US" altLang="ko-KR" sz="1200" dirty="0"/>
              <a:t>NIST Special Publication </a:t>
            </a:r>
            <a:r>
              <a:rPr lang="en-US" altLang="ko-KR" sz="1200" dirty="0" smtClean="0"/>
              <a:t>800-63“ </a:t>
            </a:r>
            <a:r>
              <a:rPr lang="ko-KR" altLang="en-US" sz="1200" dirty="0" smtClean="0"/>
              <a:t>에서</a:t>
            </a:r>
            <a:endParaRPr lang="en-US" altLang="ko-KR" sz="1200" dirty="0" smtClean="0"/>
          </a:p>
          <a:p>
            <a:r>
              <a:rPr lang="en-US" altLang="ko-KR" sz="1200" dirty="0" smtClean="0"/>
              <a:t>"</a:t>
            </a:r>
            <a:r>
              <a:rPr lang="ko-KR" altLang="en-US" sz="1200" dirty="0" smtClean="0"/>
              <a:t>문자</a:t>
            </a:r>
            <a:r>
              <a:rPr lang="en-US" altLang="ko-KR" sz="1200" dirty="0" smtClean="0"/>
              <a:t>, </a:t>
            </a:r>
            <a:r>
              <a:rPr lang="ko-KR" altLang="en-US" sz="1200" dirty="0" smtClean="0"/>
              <a:t> 숫자</a:t>
            </a:r>
            <a:r>
              <a:rPr lang="en-US" altLang="ko-KR" sz="1200" dirty="0" smtClean="0"/>
              <a:t>, </a:t>
            </a:r>
            <a:r>
              <a:rPr lang="ko-KR" altLang="en-US" sz="1200" dirty="0" smtClean="0"/>
              <a:t>특수문자로 조합</a:t>
            </a:r>
            <a:r>
              <a:rPr lang="en-US" altLang="ko-KR" sz="1200" dirty="0" smtClean="0"/>
              <a:t>(</a:t>
            </a:r>
            <a:r>
              <a:rPr lang="en-US" altLang="ko-KR" sz="1200" dirty="0"/>
              <a:t>3</a:t>
            </a:r>
            <a:r>
              <a:rPr lang="ko-KR" altLang="en-US" sz="1200" dirty="0"/>
              <a:t>종</a:t>
            </a:r>
            <a:r>
              <a:rPr lang="en-US" altLang="ko-KR" sz="1200" dirty="0" smtClean="0"/>
              <a:t>)</a:t>
            </a:r>
            <a:r>
              <a:rPr lang="ko-KR" altLang="en-US" sz="1200" dirty="0" smtClean="0"/>
              <a:t>된 패스워드의 이용 및 주기적</a:t>
            </a:r>
            <a:r>
              <a:rPr lang="en-US" altLang="ko-KR" sz="1200" dirty="0" smtClean="0"/>
              <a:t>(90</a:t>
            </a:r>
            <a:r>
              <a:rPr lang="ko-KR" altLang="en-US" sz="1200" dirty="0" smtClean="0"/>
              <a:t>일</a:t>
            </a:r>
            <a:r>
              <a:rPr lang="en-US" altLang="ko-KR" sz="1200" dirty="0" smtClean="0"/>
              <a:t>)</a:t>
            </a:r>
            <a:r>
              <a:rPr lang="ko-KR" altLang="en-US" sz="1200" dirty="0" smtClean="0"/>
              <a:t> 변경</a:t>
            </a:r>
            <a:r>
              <a:rPr lang="en-US" altLang="ko-KR" sz="1200" dirty="0" smtClean="0"/>
              <a:t>”</a:t>
            </a:r>
            <a:r>
              <a:rPr lang="ko-KR" altLang="en-US" sz="1200" dirty="0" smtClean="0"/>
              <a:t> 권고함</a:t>
            </a:r>
            <a:endParaRPr lang="ko-KR" altLang="en-US" sz="1200" dirty="0"/>
          </a:p>
        </p:txBody>
      </p:sp>
      <p:sp>
        <p:nvSpPr>
          <p:cNvPr id="5" name="아래쪽 화살표 4"/>
          <p:cNvSpPr/>
          <p:nvPr/>
        </p:nvSpPr>
        <p:spPr>
          <a:xfrm>
            <a:off x="6156176" y="414908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211960" y="4725144"/>
            <a:ext cx="4248472" cy="1200329"/>
          </a:xfrm>
          <a:prstGeom prst="rect">
            <a:avLst/>
          </a:prstGeom>
          <a:noFill/>
          <a:ln>
            <a:solidFill>
              <a:schemeClr val="accent1"/>
            </a:solidFill>
          </a:ln>
        </p:spPr>
        <p:txBody>
          <a:bodyPr wrap="square" rtlCol="0">
            <a:spAutoFit/>
          </a:bodyPr>
          <a:lstStyle/>
          <a:p>
            <a:r>
              <a:rPr lang="en-US" altLang="ko-KR" sz="1200" dirty="0" smtClean="0"/>
              <a:t>2003</a:t>
            </a:r>
            <a:r>
              <a:rPr lang="ko-KR" altLang="en-US" sz="1200" dirty="0" smtClean="0"/>
              <a:t>년 당시 </a:t>
            </a:r>
            <a:r>
              <a:rPr lang="en-US" altLang="ko-KR" sz="1200" dirty="0" smtClean="0"/>
              <a:t>"</a:t>
            </a:r>
            <a:r>
              <a:rPr lang="en-US" altLang="ko-KR" sz="1200" dirty="0"/>
              <a:t>NIST Special Publication 800-63"</a:t>
            </a:r>
            <a:r>
              <a:rPr lang="ko-KR" altLang="en-US" sz="1200" dirty="0"/>
              <a:t>의 </a:t>
            </a:r>
            <a:r>
              <a:rPr lang="ko-KR" altLang="en-US" sz="1200" dirty="0" smtClean="0"/>
              <a:t>저자인 </a:t>
            </a:r>
            <a:endParaRPr lang="en-US" altLang="ko-KR" sz="1200" dirty="0" smtClean="0"/>
          </a:p>
          <a:p>
            <a:r>
              <a:rPr lang="en-US" altLang="ko-KR" sz="1200" dirty="0" smtClean="0"/>
              <a:t>Bill Burr</a:t>
            </a:r>
            <a:r>
              <a:rPr lang="ko-KR" altLang="en-US" sz="1200" dirty="0" smtClean="0"/>
              <a:t>가 제시한</a:t>
            </a:r>
            <a:r>
              <a:rPr lang="en-US" altLang="ko-KR" sz="1200" dirty="0"/>
              <a:t> </a:t>
            </a:r>
            <a:endParaRPr lang="en-US" altLang="ko-KR" sz="1200" dirty="0" smtClean="0"/>
          </a:p>
          <a:p>
            <a:r>
              <a:rPr lang="en-US" altLang="ko-KR" sz="1200" dirty="0" smtClean="0"/>
              <a:t>"</a:t>
            </a:r>
            <a:r>
              <a:rPr lang="ko-KR" altLang="en-US" sz="1200" dirty="0" smtClean="0"/>
              <a:t>문자</a:t>
            </a:r>
            <a:r>
              <a:rPr lang="en-US" altLang="ko-KR" sz="1200" dirty="0" smtClean="0"/>
              <a:t>, </a:t>
            </a:r>
            <a:r>
              <a:rPr lang="ko-KR" altLang="en-US" sz="1200" dirty="0" smtClean="0"/>
              <a:t> 숫자</a:t>
            </a:r>
            <a:r>
              <a:rPr lang="en-US" altLang="ko-KR" sz="1200" dirty="0" smtClean="0"/>
              <a:t>, </a:t>
            </a:r>
            <a:r>
              <a:rPr lang="ko-KR" altLang="en-US" sz="1200" dirty="0" smtClean="0"/>
              <a:t>특수문자로 조합된 패스워드의 이용 및 주기적 변경</a:t>
            </a:r>
            <a:r>
              <a:rPr lang="en-US" altLang="ko-KR" sz="1200" dirty="0" smtClean="0"/>
              <a:t>”</a:t>
            </a:r>
            <a:r>
              <a:rPr lang="ko-KR" altLang="en-US" sz="1200" dirty="0" smtClean="0"/>
              <a:t> 권고가 </a:t>
            </a:r>
            <a:r>
              <a:rPr lang="ko-KR" altLang="en-US" sz="1200" b="1" dirty="0" smtClean="0">
                <a:solidFill>
                  <a:srgbClr val="FF0000"/>
                </a:solidFill>
              </a:rPr>
              <a:t>잘못된 것이라고 인정</a:t>
            </a:r>
            <a:r>
              <a:rPr lang="ko-KR" altLang="en-US" sz="1200" dirty="0" smtClean="0"/>
              <a:t>하였음</a:t>
            </a:r>
            <a:endParaRPr lang="en-US" altLang="ko-KR" sz="1200" dirty="0" smtClean="0"/>
          </a:p>
          <a:p>
            <a:endParaRPr lang="en-US" altLang="ko-KR" sz="1200" dirty="0"/>
          </a:p>
          <a:p>
            <a:r>
              <a:rPr lang="en-US" altLang="ko-KR" sz="1200" b="1" u="sng" dirty="0" smtClean="0">
                <a:solidFill>
                  <a:srgbClr val="0000FF"/>
                </a:solidFill>
              </a:rPr>
              <a:t>2017</a:t>
            </a:r>
            <a:r>
              <a:rPr lang="ko-KR" altLang="en-US" sz="1200" b="1" u="sng" dirty="0" smtClean="0">
                <a:solidFill>
                  <a:srgbClr val="0000FF"/>
                </a:solidFill>
              </a:rPr>
              <a:t>년 </a:t>
            </a:r>
            <a:r>
              <a:rPr lang="en-US" altLang="ko-KR" sz="1200" b="1" u="sng" dirty="0" smtClean="0">
                <a:solidFill>
                  <a:srgbClr val="0000FF"/>
                </a:solidFill>
              </a:rPr>
              <a:t>6</a:t>
            </a:r>
            <a:r>
              <a:rPr lang="ko-KR" altLang="en-US" sz="1200" b="1" u="sng" dirty="0" smtClean="0">
                <a:solidFill>
                  <a:srgbClr val="0000FF"/>
                </a:solidFill>
              </a:rPr>
              <a:t>월 가이드 전면 개편됨 </a:t>
            </a:r>
            <a:r>
              <a:rPr lang="en-US" altLang="ko-KR" sz="1200" b="1" u="sng" dirty="0" smtClean="0">
                <a:solidFill>
                  <a:srgbClr val="0000FF"/>
                </a:solidFill>
              </a:rPr>
              <a:t>(</a:t>
            </a:r>
            <a:r>
              <a:rPr lang="ko-KR" altLang="en-US" sz="1200" b="1" u="sng" dirty="0" smtClean="0">
                <a:solidFill>
                  <a:srgbClr val="0000FF"/>
                </a:solidFill>
              </a:rPr>
              <a:t>기존 규칙 폐기</a:t>
            </a:r>
            <a:r>
              <a:rPr lang="en-US" altLang="ko-KR" sz="1200" b="1" u="sng" dirty="0" smtClean="0">
                <a:solidFill>
                  <a:srgbClr val="0000FF"/>
                </a:solidFill>
              </a:rPr>
              <a:t>)</a:t>
            </a:r>
            <a:endParaRPr lang="ko-KR" altLang="en-US" sz="1200" b="1" u="sng" dirty="0">
              <a:solidFill>
                <a:srgbClr val="0000FF"/>
              </a:solidFill>
            </a:endParaRPr>
          </a:p>
        </p:txBody>
      </p:sp>
      <p:sp>
        <p:nvSpPr>
          <p:cNvPr id="6" name="직사각형 5"/>
          <p:cNvSpPr/>
          <p:nvPr/>
        </p:nvSpPr>
        <p:spPr>
          <a:xfrm>
            <a:off x="427566" y="6165304"/>
            <a:ext cx="8032865" cy="253916"/>
          </a:xfrm>
          <a:prstGeom prst="rect">
            <a:avLst/>
          </a:prstGeom>
        </p:spPr>
        <p:txBody>
          <a:bodyPr wrap="square">
            <a:spAutoFit/>
          </a:bodyPr>
          <a:lstStyle/>
          <a:p>
            <a:r>
              <a:rPr lang="en-US" altLang="ko-KR" sz="1050" dirty="0"/>
              <a:t>https://www.wsj.com/articles/the-man-who-wrote-those-password-rules-has-a-new-tip-n3v-r-m1-d-1502124118?mod=e2fb</a:t>
            </a:r>
            <a:endParaRPr lang="ko-KR" altLang="en-US" sz="1050" dirty="0"/>
          </a:p>
        </p:txBody>
      </p:sp>
    </p:spTree>
    <p:extLst>
      <p:ext uri="{BB962C8B-B14F-4D97-AF65-F5344CB8AC3E}">
        <p14:creationId xmlns:p14="http://schemas.microsoft.com/office/powerpoint/2010/main" val="86932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5262979"/>
          </a:xfrm>
          <a:prstGeom prst="rect">
            <a:avLst/>
          </a:prstGeom>
          <a:noFill/>
        </p:spPr>
        <p:txBody>
          <a:bodyPr wrap="square" rtlCol="0">
            <a:spAutoFit/>
          </a:bodyPr>
          <a:lstStyle/>
          <a:p>
            <a:r>
              <a:rPr lang="en-US" altLang="ko-KR" dirty="0" smtClean="0"/>
              <a:t>[</a:t>
            </a:r>
            <a:r>
              <a:rPr lang="ko-KR" altLang="en-US" dirty="0" smtClean="0"/>
              <a:t>발단</a:t>
            </a:r>
            <a:r>
              <a:rPr lang="en-US" altLang="ko-KR" dirty="0" smtClean="0"/>
              <a:t>]  `17.8.7</a:t>
            </a:r>
            <a:r>
              <a:rPr lang="ko-KR" altLang="en-US" dirty="0" smtClean="0"/>
              <a:t>일자 </a:t>
            </a:r>
            <a:r>
              <a:rPr lang="en-US" altLang="ko-KR" dirty="0" smtClean="0"/>
              <a:t>WSJ </a:t>
            </a:r>
            <a:r>
              <a:rPr lang="ko-KR" altLang="en-US" dirty="0" smtClean="0"/>
              <a:t>뉴스기사 </a:t>
            </a:r>
            <a:r>
              <a:rPr lang="en-US" altLang="ko-KR" dirty="0" smtClean="0"/>
              <a:t>– </a:t>
            </a:r>
            <a:r>
              <a:rPr lang="ko-KR" altLang="en-US" dirty="0" smtClean="0"/>
              <a:t>내용요약</a:t>
            </a:r>
            <a:endParaRPr lang="en-US" altLang="ko-KR" dirty="0" smtClean="0"/>
          </a:p>
          <a:p>
            <a:endParaRPr lang="en-US" altLang="ko-KR" dirty="0"/>
          </a:p>
          <a:p>
            <a:r>
              <a:rPr lang="en-US" altLang="ko-KR" dirty="0" smtClean="0"/>
              <a:t>2003</a:t>
            </a:r>
            <a:r>
              <a:rPr lang="ko-KR" altLang="en-US" dirty="0" smtClean="0"/>
              <a:t>년 작성 당시 </a:t>
            </a:r>
            <a:r>
              <a:rPr lang="en-US" altLang="ko-KR" dirty="0"/>
              <a:t>"</a:t>
            </a:r>
            <a:r>
              <a:rPr lang="ko-KR" altLang="en-US" dirty="0"/>
              <a:t>문자</a:t>
            </a:r>
            <a:r>
              <a:rPr lang="en-US" altLang="ko-KR" dirty="0"/>
              <a:t>, </a:t>
            </a:r>
            <a:r>
              <a:rPr lang="ko-KR" altLang="en-US" dirty="0"/>
              <a:t> 숫자</a:t>
            </a:r>
            <a:r>
              <a:rPr lang="en-US" altLang="ko-KR" dirty="0"/>
              <a:t>, </a:t>
            </a:r>
            <a:r>
              <a:rPr lang="ko-KR" altLang="en-US" dirty="0"/>
              <a:t>특수문자로 조합</a:t>
            </a:r>
            <a:r>
              <a:rPr lang="en-US" altLang="ko-KR" dirty="0"/>
              <a:t>(3</a:t>
            </a:r>
            <a:r>
              <a:rPr lang="ko-KR" altLang="en-US" dirty="0"/>
              <a:t>종</a:t>
            </a:r>
            <a:r>
              <a:rPr lang="en-US" altLang="ko-KR" dirty="0"/>
              <a:t>)</a:t>
            </a:r>
            <a:r>
              <a:rPr lang="ko-KR" altLang="en-US" dirty="0"/>
              <a:t>된 패스워드의 이용 및 주기적</a:t>
            </a:r>
            <a:r>
              <a:rPr lang="en-US" altLang="ko-KR" dirty="0"/>
              <a:t>(90</a:t>
            </a:r>
            <a:r>
              <a:rPr lang="ko-KR" altLang="en-US" dirty="0"/>
              <a:t>일</a:t>
            </a:r>
            <a:r>
              <a:rPr lang="en-US" altLang="ko-KR" dirty="0"/>
              <a:t>)</a:t>
            </a:r>
            <a:r>
              <a:rPr lang="ko-KR" altLang="en-US" dirty="0"/>
              <a:t> 변경</a:t>
            </a:r>
            <a:r>
              <a:rPr lang="en-US" altLang="ko-KR" dirty="0"/>
              <a:t>”</a:t>
            </a:r>
            <a:r>
              <a:rPr lang="ko-KR" altLang="en-US" dirty="0"/>
              <a:t> </a:t>
            </a:r>
            <a:r>
              <a:rPr lang="ko-KR" altLang="en-US" dirty="0" smtClean="0"/>
              <a:t>권고함</a:t>
            </a:r>
            <a:r>
              <a:rPr lang="en-US" altLang="ko-KR" dirty="0" smtClean="0"/>
              <a:t>, </a:t>
            </a:r>
          </a:p>
          <a:p>
            <a:endParaRPr lang="ko-KR" altLang="en-US" dirty="0"/>
          </a:p>
          <a:p>
            <a:pPr algn="ctr"/>
            <a:r>
              <a:rPr lang="en-US" altLang="ko-KR" sz="1200" dirty="0" smtClean="0"/>
              <a:t>72</a:t>
            </a:r>
            <a:r>
              <a:rPr lang="ko-KR" altLang="en-US" sz="1200" dirty="0" smtClean="0"/>
              <a:t>세의 은퇴한 </a:t>
            </a:r>
            <a:r>
              <a:rPr lang="en-US" altLang="ko-KR" sz="1200" dirty="0" smtClean="0"/>
              <a:t>Burr </a:t>
            </a:r>
            <a:r>
              <a:rPr lang="ko-KR" altLang="en-US" sz="1200" dirty="0"/>
              <a:t>씨는 </a:t>
            </a:r>
            <a:r>
              <a:rPr lang="en-US" altLang="ko-KR" sz="1200" dirty="0" smtClean="0"/>
              <a:t>"</a:t>
            </a:r>
            <a:r>
              <a:rPr lang="ko-KR" altLang="en-US" sz="1200" dirty="0"/>
              <a:t>나는 지금 내가 한 일을 많이 </a:t>
            </a:r>
            <a:r>
              <a:rPr lang="ko-KR" altLang="en-US" sz="1200" dirty="0" smtClean="0"/>
              <a:t>후회한다</a:t>
            </a:r>
            <a:r>
              <a:rPr lang="en-US" altLang="ko-KR" sz="1200" dirty="0" smtClean="0"/>
              <a:t>.＂</a:t>
            </a:r>
            <a:r>
              <a:rPr lang="ko-KR" altLang="en-US" sz="1200" dirty="0" smtClean="0"/>
              <a:t>고 말함</a:t>
            </a:r>
            <a:endParaRPr lang="en-US" altLang="ko-KR" sz="1200" dirty="0" smtClean="0"/>
          </a:p>
          <a:p>
            <a:endParaRPr lang="en-US" altLang="ko-KR" dirty="0" smtClean="0"/>
          </a:p>
          <a:p>
            <a:r>
              <a:rPr lang="en-US" altLang="ko-KR" dirty="0" smtClean="0"/>
              <a:t>2017</a:t>
            </a:r>
            <a:r>
              <a:rPr lang="ko-KR" altLang="en-US" dirty="0" smtClean="0"/>
              <a:t>년 </a:t>
            </a:r>
            <a:r>
              <a:rPr lang="en-US" altLang="ko-KR" dirty="0" smtClean="0"/>
              <a:t>6</a:t>
            </a:r>
            <a:r>
              <a:rPr lang="ko-KR" altLang="en-US" dirty="0" smtClean="0"/>
              <a:t>월에 </a:t>
            </a:r>
            <a:r>
              <a:rPr lang="ko-KR" altLang="en-US" dirty="0"/>
              <a:t>특별 간행물 </a:t>
            </a:r>
            <a:r>
              <a:rPr lang="en-US" altLang="ko-KR" dirty="0"/>
              <a:t>800-63</a:t>
            </a:r>
            <a:r>
              <a:rPr lang="ko-KR" altLang="en-US" dirty="0"/>
              <a:t>은 </a:t>
            </a:r>
            <a:r>
              <a:rPr lang="ko-KR" altLang="en-US" dirty="0" smtClean="0"/>
              <a:t>철저히 </a:t>
            </a:r>
            <a:r>
              <a:rPr lang="ko-KR" altLang="en-US" dirty="0"/>
              <a:t>재 </a:t>
            </a:r>
            <a:r>
              <a:rPr lang="ko-KR" altLang="en-US" dirty="0" smtClean="0"/>
              <a:t>작성하였음</a:t>
            </a:r>
            <a:r>
              <a:rPr lang="en-US" altLang="ko-KR" dirty="0" smtClean="0"/>
              <a:t>, </a:t>
            </a:r>
            <a:r>
              <a:rPr lang="ko-KR" altLang="en-US" dirty="0"/>
              <a:t>최악의 암호 </a:t>
            </a:r>
            <a:r>
              <a:rPr lang="ko-KR" altLang="en-US" dirty="0" smtClean="0"/>
              <a:t>기준을 폐기함</a:t>
            </a:r>
            <a:r>
              <a:rPr lang="en-US" altLang="ko-KR" dirty="0" smtClean="0"/>
              <a:t>(</a:t>
            </a:r>
            <a:r>
              <a:rPr lang="en-US" altLang="ko-KR" dirty="0"/>
              <a:t>Mr. </a:t>
            </a:r>
            <a:r>
              <a:rPr lang="en-US" altLang="ko-KR" dirty="0" err="1" smtClean="0"/>
              <a:t>Grassi</a:t>
            </a:r>
            <a:r>
              <a:rPr lang="en-US" altLang="ko-KR" dirty="0" smtClean="0"/>
              <a:t>)</a:t>
            </a:r>
          </a:p>
          <a:p>
            <a:endParaRPr lang="en-US" altLang="ko-KR" dirty="0"/>
          </a:p>
          <a:p>
            <a:r>
              <a:rPr lang="en-US" altLang="ko-KR" dirty="0" smtClean="0">
                <a:solidFill>
                  <a:srgbClr val="0000FF"/>
                </a:solidFill>
              </a:rPr>
              <a:t>(</a:t>
            </a:r>
            <a:r>
              <a:rPr lang="ko-KR" altLang="en-US" dirty="0" smtClean="0">
                <a:solidFill>
                  <a:srgbClr val="0000FF"/>
                </a:solidFill>
              </a:rPr>
              <a:t>변경된 기준</a:t>
            </a:r>
            <a:r>
              <a:rPr lang="en-US" altLang="ko-KR" dirty="0" smtClean="0">
                <a:solidFill>
                  <a:srgbClr val="0000FF"/>
                </a:solidFill>
              </a:rPr>
              <a:t>) </a:t>
            </a:r>
            <a:r>
              <a:rPr lang="ko-KR" altLang="en-US" dirty="0" smtClean="0">
                <a:solidFill>
                  <a:srgbClr val="0000FF"/>
                </a:solidFill>
              </a:rPr>
              <a:t>길고 </a:t>
            </a:r>
            <a:r>
              <a:rPr lang="ko-KR" altLang="en-US" dirty="0">
                <a:solidFill>
                  <a:srgbClr val="0000FF"/>
                </a:solidFill>
              </a:rPr>
              <a:t>기억하기 쉬운 </a:t>
            </a:r>
            <a:r>
              <a:rPr lang="ko-KR" altLang="en-US" dirty="0" smtClean="0">
                <a:solidFill>
                  <a:srgbClr val="0000FF"/>
                </a:solidFill>
              </a:rPr>
              <a:t>문구를 이용하고 </a:t>
            </a:r>
            <a:r>
              <a:rPr lang="ko-KR" altLang="en-US" dirty="0" err="1" smtClean="0">
                <a:solidFill>
                  <a:srgbClr val="0000FF"/>
                </a:solidFill>
              </a:rPr>
              <a:t>도난당한</a:t>
            </a:r>
            <a:r>
              <a:rPr lang="ko-KR" altLang="en-US" dirty="0" smtClean="0">
                <a:solidFill>
                  <a:srgbClr val="0000FF"/>
                </a:solidFill>
              </a:rPr>
              <a:t> </a:t>
            </a:r>
            <a:r>
              <a:rPr lang="ko-KR" altLang="en-US" dirty="0" err="1">
                <a:solidFill>
                  <a:srgbClr val="0000FF"/>
                </a:solidFill>
              </a:rPr>
              <a:t>흔적이있는</a:t>
            </a:r>
            <a:r>
              <a:rPr lang="ko-KR" altLang="en-US" dirty="0">
                <a:solidFill>
                  <a:srgbClr val="0000FF"/>
                </a:solidFill>
              </a:rPr>
              <a:t> 경우에만 암호를 </a:t>
            </a:r>
            <a:r>
              <a:rPr lang="ko-KR" altLang="en-US" dirty="0" err="1" smtClean="0">
                <a:solidFill>
                  <a:srgbClr val="0000FF"/>
                </a:solidFill>
              </a:rPr>
              <a:t>변경할것</a:t>
            </a:r>
            <a:endParaRPr lang="en-US" altLang="ko-KR" dirty="0" smtClean="0">
              <a:solidFill>
                <a:srgbClr val="0000FF"/>
              </a:solidFill>
            </a:endParaRPr>
          </a:p>
          <a:p>
            <a:endParaRPr lang="en-US" altLang="ko-KR" dirty="0">
              <a:solidFill>
                <a:srgbClr val="0000FF"/>
              </a:solidFill>
            </a:endParaRPr>
          </a:p>
          <a:p>
            <a:endParaRPr lang="en-US" altLang="ko-KR" dirty="0" smtClean="0">
              <a:solidFill>
                <a:srgbClr val="0000FF"/>
              </a:solidFill>
            </a:endParaRPr>
          </a:p>
          <a:p>
            <a:endParaRPr lang="en-US" altLang="ko-KR" dirty="0">
              <a:solidFill>
                <a:srgbClr val="0000FF"/>
              </a:solidFill>
            </a:endParaRPr>
          </a:p>
          <a:p>
            <a:endParaRPr lang="en-US" altLang="ko-KR" dirty="0" smtClean="0">
              <a:solidFill>
                <a:srgbClr val="0000FF"/>
              </a:solidFill>
            </a:endParaRPr>
          </a:p>
          <a:p>
            <a:endParaRPr lang="en-US" altLang="ko-KR" dirty="0" smtClean="0">
              <a:solidFill>
                <a:srgbClr val="0000FF"/>
              </a:solidFill>
            </a:endParaRPr>
          </a:p>
          <a:p>
            <a:endParaRPr lang="en-US" altLang="ko-KR" dirty="0" smtClean="0">
              <a:solidFill>
                <a:srgbClr val="0000FF"/>
              </a:solidFill>
            </a:endParaRPr>
          </a:p>
          <a:p>
            <a:endParaRPr lang="en-US" altLang="ko-KR" dirty="0">
              <a:solidFill>
                <a:srgbClr val="0000FF"/>
              </a:solidFill>
            </a:endParaRPr>
          </a:p>
        </p:txBody>
      </p:sp>
      <p:graphicFrame>
        <p:nvGraphicFramePr>
          <p:cNvPr id="2" name="표 1"/>
          <p:cNvGraphicFramePr>
            <a:graphicFrameLocks noGrp="1"/>
          </p:cNvGraphicFramePr>
          <p:nvPr>
            <p:extLst>
              <p:ext uri="{D42A27DB-BD31-4B8C-83A1-F6EECF244321}">
                <p14:modId xmlns:p14="http://schemas.microsoft.com/office/powerpoint/2010/main" val="3230865642"/>
              </p:ext>
            </p:extLst>
          </p:nvPr>
        </p:nvGraphicFramePr>
        <p:xfrm>
          <a:off x="683568" y="4437112"/>
          <a:ext cx="7488832" cy="731520"/>
        </p:xfrm>
        <a:graphic>
          <a:graphicData uri="http://schemas.openxmlformats.org/drawingml/2006/table">
            <a:tbl>
              <a:tblPr firstRow="1" bandRow="1">
                <a:tableStyleId>{5C22544A-7EE6-4342-B048-85BDC9FD1C3A}</a:tableStyleId>
              </a:tblPr>
              <a:tblGrid>
                <a:gridCol w="3744416"/>
                <a:gridCol w="3744416"/>
              </a:tblGrid>
              <a:tr h="185420">
                <a:tc>
                  <a:txBody>
                    <a:bodyPr/>
                    <a:lstStyle/>
                    <a:p>
                      <a:pPr algn="ctr" latinLnBrk="1"/>
                      <a:r>
                        <a:rPr lang="en-US" altLang="ko-KR" sz="1200" dirty="0" smtClean="0"/>
                        <a:t>“correct horse battery staple“ </a:t>
                      </a:r>
                      <a:endParaRPr lang="ko-KR" altLang="en-US" sz="1200" dirty="0"/>
                    </a:p>
                  </a:txBody>
                  <a:tcPr/>
                </a:tc>
                <a:tc>
                  <a:txBody>
                    <a:bodyPr/>
                    <a:lstStyle/>
                    <a:p>
                      <a:pPr algn="ctr"/>
                      <a:r>
                        <a:rPr lang="en-US" altLang="ko-KR" sz="1200" dirty="0" smtClean="0"/>
                        <a:t>“Tr0ub4dor&amp;3”</a:t>
                      </a:r>
                      <a:endParaRPr lang="ko-KR" altLang="en-US" sz="1200" dirty="0"/>
                    </a:p>
                  </a:txBody>
                  <a:tcPr/>
                </a:tc>
              </a:tr>
              <a:tr h="185420">
                <a:tc>
                  <a:txBody>
                    <a:bodyPr/>
                    <a:lstStyle/>
                    <a:p>
                      <a:pPr algn="ctr"/>
                      <a:r>
                        <a:rPr lang="ko-KR" altLang="en-US" sz="1200" dirty="0" err="1" smtClean="0"/>
                        <a:t>크랙</a:t>
                      </a:r>
                      <a:r>
                        <a:rPr lang="ko-KR" altLang="en-US" sz="1200" dirty="0" smtClean="0"/>
                        <a:t> </a:t>
                      </a:r>
                      <a:r>
                        <a:rPr lang="en-US" altLang="ko-KR" sz="1200" dirty="0" smtClean="0"/>
                        <a:t>550 </a:t>
                      </a:r>
                      <a:r>
                        <a:rPr lang="ko-KR" altLang="en-US" sz="1200" dirty="0" smtClean="0"/>
                        <a:t>년 걸림</a:t>
                      </a:r>
                      <a:endParaRPr lang="ko-KR" altLang="en-US" sz="1200" dirty="0" smtClean="0">
                        <a:solidFill>
                          <a:srgbClr val="0000FF"/>
                        </a:solidFill>
                      </a:endParaRPr>
                    </a:p>
                  </a:txBody>
                  <a:tcPr anchor="ctr"/>
                </a:tc>
                <a:tc>
                  <a:txBody>
                    <a:bodyPr/>
                    <a:lstStyle/>
                    <a:p>
                      <a:pPr algn="ctr" latinLnBrk="1"/>
                      <a:r>
                        <a:rPr lang="en-US" altLang="ko-KR" sz="1200" dirty="0" smtClean="0"/>
                        <a:t>Burr</a:t>
                      </a:r>
                      <a:r>
                        <a:rPr lang="ko-KR" altLang="en-US" sz="1200" dirty="0" smtClean="0"/>
                        <a:t>의 기존 규칙을 사용한 암호의 전형적인 예</a:t>
                      </a:r>
                      <a:endParaRPr lang="en-US" altLang="ko-KR" sz="1200" dirty="0" smtClean="0"/>
                    </a:p>
                    <a:p>
                      <a:pPr algn="ctr" latinLnBrk="1"/>
                      <a:r>
                        <a:rPr lang="ko-KR" altLang="en-US" sz="1200" dirty="0" err="1" smtClean="0"/>
                        <a:t>크랙</a:t>
                      </a:r>
                      <a:r>
                        <a:rPr lang="ko-KR" altLang="en-US" sz="1200" dirty="0" smtClean="0"/>
                        <a:t> </a:t>
                      </a:r>
                      <a:r>
                        <a:rPr lang="en-US" altLang="ko-KR" sz="1200" dirty="0" smtClean="0"/>
                        <a:t>3</a:t>
                      </a:r>
                      <a:r>
                        <a:rPr lang="ko-KR" altLang="en-US" sz="1200" dirty="0" smtClean="0"/>
                        <a:t>일 걸림</a:t>
                      </a:r>
                      <a:endParaRPr lang="ko-KR" altLang="en-US" sz="1200" dirty="0"/>
                    </a:p>
                  </a:txBody>
                  <a:tcPr anchor="ctr"/>
                </a:tc>
              </a:tr>
            </a:tbl>
          </a:graphicData>
        </a:graphic>
      </p:graphicFrame>
    </p:spTree>
    <p:extLst>
      <p:ext uri="{BB962C8B-B14F-4D97-AF65-F5344CB8AC3E}">
        <p14:creationId xmlns:p14="http://schemas.microsoft.com/office/powerpoint/2010/main" val="184393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4169072" cy="5362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직사각형 1"/>
          <p:cNvSpPr/>
          <p:nvPr/>
        </p:nvSpPr>
        <p:spPr>
          <a:xfrm>
            <a:off x="2123728" y="2014298"/>
            <a:ext cx="792088" cy="148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36712"/>
            <a:ext cx="3986270" cy="5362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직사각형 10"/>
          <p:cNvSpPr/>
          <p:nvPr/>
        </p:nvSpPr>
        <p:spPr>
          <a:xfrm>
            <a:off x="7828836" y="2092703"/>
            <a:ext cx="792088" cy="14828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4924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2646878"/>
          </a:xfrm>
          <a:prstGeom prst="rect">
            <a:avLst/>
          </a:prstGeom>
          <a:noFill/>
        </p:spPr>
        <p:txBody>
          <a:bodyPr wrap="square" rtlCol="0">
            <a:spAutoFit/>
          </a:bodyPr>
          <a:lstStyle/>
          <a:p>
            <a:r>
              <a:rPr lang="en-US" altLang="ko-KR" dirty="0" smtClean="0"/>
              <a:t>[</a:t>
            </a:r>
            <a:r>
              <a:rPr lang="ko-KR" altLang="en-US" dirty="0" smtClean="0"/>
              <a:t>엔트로피 계산</a:t>
            </a:r>
            <a:r>
              <a:rPr lang="en-US" altLang="ko-KR" dirty="0" smtClean="0"/>
              <a:t>]</a:t>
            </a:r>
            <a:endParaRPr lang="en-US" altLang="ko-KR" dirty="0"/>
          </a:p>
          <a:p>
            <a:endParaRPr lang="en-US" altLang="ko-KR" dirty="0" smtClean="0">
              <a:solidFill>
                <a:srgbClr val="0000FF"/>
              </a:solidFill>
            </a:endParaRPr>
          </a:p>
          <a:p>
            <a:r>
              <a:rPr lang="en-US" altLang="ko-KR" dirty="0" smtClean="0">
                <a:solidFill>
                  <a:srgbClr val="0000FF"/>
                </a:solidFill>
              </a:rPr>
              <a:t>3</a:t>
            </a:r>
            <a:r>
              <a:rPr lang="ko-KR" altLang="en-US" dirty="0" smtClean="0">
                <a:solidFill>
                  <a:srgbClr val="0000FF"/>
                </a:solidFill>
              </a:rPr>
              <a:t>종 </a:t>
            </a:r>
            <a:r>
              <a:rPr lang="en-US" altLang="ko-KR" dirty="0" smtClean="0">
                <a:solidFill>
                  <a:srgbClr val="0000FF"/>
                </a:solidFill>
              </a:rPr>
              <a:t>8</a:t>
            </a:r>
            <a:r>
              <a:rPr lang="ko-KR" altLang="en-US" dirty="0" smtClean="0">
                <a:solidFill>
                  <a:srgbClr val="0000FF"/>
                </a:solidFill>
              </a:rPr>
              <a:t>자리의 경우 </a:t>
            </a:r>
            <a:r>
              <a:rPr lang="en-US" altLang="ko-KR" dirty="0" smtClean="0">
                <a:solidFill>
                  <a:srgbClr val="0000FF"/>
                </a:solidFill>
              </a:rPr>
              <a:t>94^8=6.9*10^15, </a:t>
            </a:r>
            <a:r>
              <a:rPr lang="ko-KR" altLang="en-US" dirty="0" smtClean="0">
                <a:solidFill>
                  <a:srgbClr val="0000FF"/>
                </a:solidFill>
              </a:rPr>
              <a:t>즉 </a:t>
            </a:r>
            <a:r>
              <a:rPr lang="en-US" altLang="ko-KR" dirty="0" smtClean="0">
                <a:solidFill>
                  <a:srgbClr val="0000FF"/>
                </a:solidFill>
              </a:rPr>
              <a:t>2^52, 52bit </a:t>
            </a:r>
            <a:r>
              <a:rPr lang="ko-KR" altLang="en-US" dirty="0" smtClean="0">
                <a:solidFill>
                  <a:srgbClr val="0000FF"/>
                </a:solidFill>
              </a:rPr>
              <a:t>엔트로피를 가짐</a:t>
            </a:r>
            <a:endParaRPr lang="en-US" altLang="ko-KR" dirty="0" smtClean="0">
              <a:solidFill>
                <a:srgbClr val="0000FF"/>
              </a:solidFill>
            </a:endParaRPr>
          </a:p>
          <a:p>
            <a:r>
              <a:rPr lang="en-US" altLang="ko-KR" sz="1100" dirty="0" smtClean="0">
                <a:solidFill>
                  <a:srgbClr val="0000FF"/>
                </a:solidFill>
              </a:rPr>
              <a:t>* </a:t>
            </a:r>
            <a:r>
              <a:rPr lang="ko-KR" altLang="en-US" sz="1100" dirty="0" smtClean="0">
                <a:solidFill>
                  <a:srgbClr val="0000FF"/>
                </a:solidFill>
              </a:rPr>
              <a:t>계산은 </a:t>
            </a:r>
            <a:r>
              <a:rPr lang="en-US" altLang="ko-KR" sz="1100" dirty="0" smtClean="0">
                <a:solidFill>
                  <a:srgbClr val="0000FF"/>
                </a:solidFill>
              </a:rPr>
              <a:t>94 printable ISO character </a:t>
            </a:r>
            <a:r>
              <a:rPr lang="ko-KR" altLang="en-US" sz="1100" dirty="0" smtClean="0">
                <a:solidFill>
                  <a:srgbClr val="0000FF"/>
                </a:solidFill>
              </a:rPr>
              <a:t>기준으로 함</a:t>
            </a:r>
            <a:endParaRPr lang="en-US" altLang="ko-KR" sz="1100" dirty="0" smtClean="0">
              <a:solidFill>
                <a:srgbClr val="0000FF"/>
              </a:solidFill>
            </a:endParaRPr>
          </a:p>
          <a:p>
            <a:endParaRPr lang="en-US" altLang="ko-KR" sz="1100" dirty="0" smtClean="0">
              <a:solidFill>
                <a:srgbClr val="0000FF"/>
              </a:solidFill>
            </a:endParaRPr>
          </a:p>
          <a:p>
            <a:r>
              <a:rPr lang="en-US" altLang="ko-KR" dirty="0" smtClean="0">
                <a:solidFill>
                  <a:srgbClr val="0000FF"/>
                </a:solidFill>
              </a:rPr>
              <a:t>  =&gt; 25 GPU(2000</a:t>
            </a:r>
            <a:r>
              <a:rPr lang="ko-KR" altLang="en-US" dirty="0" smtClean="0">
                <a:solidFill>
                  <a:srgbClr val="0000FF"/>
                </a:solidFill>
              </a:rPr>
              <a:t>만원 장비</a:t>
            </a:r>
            <a:r>
              <a:rPr lang="en-US" altLang="ko-KR" dirty="0" smtClean="0">
                <a:solidFill>
                  <a:srgbClr val="0000FF"/>
                </a:solidFill>
              </a:rPr>
              <a:t>)</a:t>
            </a:r>
            <a:r>
              <a:rPr lang="ko-KR" altLang="en-US" dirty="0" smtClean="0">
                <a:solidFill>
                  <a:srgbClr val="0000FF"/>
                </a:solidFill>
              </a:rPr>
              <a:t>의 경우 크래킹 </a:t>
            </a:r>
            <a:r>
              <a:rPr lang="en-US" altLang="ko-KR" dirty="0" smtClean="0">
                <a:solidFill>
                  <a:srgbClr val="0000FF"/>
                </a:solidFill>
              </a:rPr>
              <a:t>2</a:t>
            </a:r>
            <a:r>
              <a:rPr lang="ko-KR" altLang="en-US" dirty="0" smtClean="0">
                <a:solidFill>
                  <a:srgbClr val="0000FF"/>
                </a:solidFill>
              </a:rPr>
              <a:t>시간 이내 가능</a:t>
            </a:r>
            <a:endParaRPr lang="en-US" altLang="ko-KR" dirty="0" smtClean="0">
              <a:solidFill>
                <a:srgbClr val="0000FF"/>
              </a:solidFill>
            </a:endParaRPr>
          </a:p>
          <a:p>
            <a:r>
              <a:rPr lang="en-US" altLang="ko-KR" dirty="0">
                <a:solidFill>
                  <a:srgbClr val="0000FF"/>
                </a:solidFill>
              </a:rPr>
              <a:t> </a:t>
            </a:r>
            <a:r>
              <a:rPr lang="en-US" altLang="ko-KR" dirty="0" smtClean="0">
                <a:solidFill>
                  <a:srgbClr val="0000FF"/>
                </a:solidFill>
              </a:rPr>
              <a:t>       2 GPU(200</a:t>
            </a:r>
            <a:r>
              <a:rPr lang="ko-KR" altLang="en-US" dirty="0" smtClean="0">
                <a:solidFill>
                  <a:srgbClr val="0000FF"/>
                </a:solidFill>
              </a:rPr>
              <a:t>만원</a:t>
            </a:r>
            <a:r>
              <a:rPr lang="en-US" altLang="ko-KR" dirty="0" smtClean="0">
                <a:solidFill>
                  <a:srgbClr val="0000FF"/>
                </a:solidFill>
              </a:rPr>
              <a:t>)</a:t>
            </a:r>
            <a:r>
              <a:rPr lang="ko-KR" altLang="en-US" dirty="0" smtClean="0">
                <a:solidFill>
                  <a:srgbClr val="0000FF"/>
                </a:solidFill>
              </a:rPr>
              <a:t>의 경우 </a:t>
            </a:r>
            <a:r>
              <a:rPr lang="en-US" altLang="ko-KR" dirty="0" smtClean="0">
                <a:solidFill>
                  <a:srgbClr val="0000FF"/>
                </a:solidFill>
              </a:rPr>
              <a:t>24</a:t>
            </a:r>
            <a:r>
              <a:rPr lang="ko-KR" altLang="en-US" dirty="0" smtClean="0">
                <a:solidFill>
                  <a:srgbClr val="0000FF"/>
                </a:solidFill>
              </a:rPr>
              <a:t>시간 이내 가능함</a:t>
            </a:r>
            <a:endParaRPr lang="en-US" altLang="ko-KR" dirty="0" smtClean="0">
              <a:solidFill>
                <a:srgbClr val="0000FF"/>
              </a:solidFill>
            </a:endParaRPr>
          </a:p>
          <a:p>
            <a:endParaRPr lang="en-US" altLang="ko-KR" dirty="0">
              <a:solidFill>
                <a:srgbClr val="0000FF"/>
              </a:solidFill>
            </a:endParaRPr>
          </a:p>
          <a:p>
            <a:r>
              <a:rPr lang="ko-KR" altLang="en-US" dirty="0" smtClean="0">
                <a:solidFill>
                  <a:srgbClr val="0000FF"/>
                </a:solidFill>
              </a:rPr>
              <a:t>즉 현재의 기준은 큰 의미가 없어 시급한 개선이 필요함</a:t>
            </a:r>
            <a:endParaRPr lang="en-US" altLang="ko-KR" dirty="0" smtClean="0">
              <a:solidFill>
                <a:srgbClr val="0000FF"/>
              </a:solidFill>
            </a:endParaRPr>
          </a:p>
          <a:p>
            <a:endParaRPr lang="en-US" altLang="ko-KR" dirty="0">
              <a:solidFill>
                <a:srgbClr val="0000FF"/>
              </a:solidFill>
            </a:endParaRPr>
          </a:p>
        </p:txBody>
      </p:sp>
    </p:spTree>
    <p:extLst>
      <p:ext uri="{BB962C8B-B14F-4D97-AF65-F5344CB8AC3E}">
        <p14:creationId xmlns:p14="http://schemas.microsoft.com/office/powerpoint/2010/main" val="26024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3139321"/>
          </a:xfrm>
          <a:prstGeom prst="rect">
            <a:avLst/>
          </a:prstGeom>
          <a:noFill/>
        </p:spPr>
        <p:txBody>
          <a:bodyPr wrap="square" rtlCol="0">
            <a:spAutoFit/>
          </a:bodyPr>
          <a:lstStyle/>
          <a:p>
            <a:r>
              <a:rPr lang="en-US" altLang="ko-KR" dirty="0" smtClean="0"/>
              <a:t>[</a:t>
            </a:r>
            <a:r>
              <a:rPr lang="ko-KR" altLang="en-US" dirty="0" smtClean="0"/>
              <a:t>고찰</a:t>
            </a:r>
            <a:r>
              <a:rPr lang="en-US" altLang="ko-KR" dirty="0" smtClean="0"/>
              <a:t>]  NIST</a:t>
            </a:r>
            <a:r>
              <a:rPr lang="ko-KR" altLang="en-US" dirty="0" smtClean="0"/>
              <a:t>기준 고찰</a:t>
            </a:r>
            <a:endParaRPr lang="en-US" altLang="ko-KR" dirty="0" smtClean="0"/>
          </a:p>
          <a:p>
            <a:endParaRPr lang="en-US" altLang="ko-KR" dirty="0"/>
          </a:p>
          <a:p>
            <a:r>
              <a:rPr lang="ko-KR" altLang="en-US" dirty="0" smtClean="0"/>
              <a:t>□ </a:t>
            </a:r>
            <a:r>
              <a:rPr lang="en-US" altLang="ko-KR" dirty="0" smtClean="0"/>
              <a:t>DB</a:t>
            </a:r>
            <a:r>
              <a:rPr lang="ko-KR" altLang="en-US" dirty="0" smtClean="0"/>
              <a:t>의 유출에 따른 암호 크래킹을 주로 고려하였음</a:t>
            </a:r>
            <a:endParaRPr lang="en-US" altLang="ko-KR" dirty="0" smtClean="0"/>
          </a:p>
          <a:p>
            <a:r>
              <a:rPr lang="ko-KR" altLang="en-US" dirty="0" smtClean="0"/>
              <a:t>  ☞ 입력 시 </a:t>
            </a:r>
            <a:r>
              <a:rPr lang="ko-KR" altLang="en-US" dirty="0" err="1" smtClean="0"/>
              <a:t>키로킹은</a:t>
            </a:r>
            <a:r>
              <a:rPr lang="ko-KR" altLang="en-US" dirty="0" smtClean="0"/>
              <a:t> 이용자 스스로 보호</a:t>
            </a:r>
            <a:r>
              <a:rPr lang="en-US" altLang="ko-KR" dirty="0" smtClean="0"/>
              <a:t>(</a:t>
            </a:r>
            <a:r>
              <a:rPr lang="ko-KR" altLang="en-US" dirty="0" smtClean="0"/>
              <a:t>백신 등</a:t>
            </a:r>
            <a:r>
              <a:rPr lang="en-US" altLang="ko-KR" dirty="0" smtClean="0"/>
              <a:t>)</a:t>
            </a:r>
          </a:p>
          <a:p>
            <a:r>
              <a:rPr lang="ko-KR" altLang="en-US" dirty="0" smtClean="0"/>
              <a:t>  ☞ </a:t>
            </a:r>
            <a:r>
              <a:rPr lang="ko-KR" altLang="en-US" u="sng" dirty="0" smtClean="0"/>
              <a:t>저장 시 보안은 유출에 대비하여 크래킹</a:t>
            </a:r>
            <a:r>
              <a:rPr lang="en-US" altLang="ko-KR" u="sng" dirty="0" smtClean="0"/>
              <a:t>(</a:t>
            </a:r>
            <a:r>
              <a:rPr lang="ko-KR" altLang="en-US" u="sng" dirty="0" smtClean="0"/>
              <a:t>해시충돌</a:t>
            </a:r>
            <a:r>
              <a:rPr lang="en-US" altLang="ko-KR" u="sng" dirty="0" smtClean="0"/>
              <a:t>) </a:t>
            </a:r>
            <a:r>
              <a:rPr lang="ko-KR" altLang="en-US" u="sng" dirty="0" smtClean="0"/>
              <a:t>강도 계산 </a:t>
            </a:r>
            <a:r>
              <a:rPr lang="en-US" altLang="ko-KR" u="sng" dirty="0" smtClean="0"/>
              <a:t>-&gt; NIST</a:t>
            </a:r>
          </a:p>
          <a:p>
            <a:r>
              <a:rPr lang="en-US" altLang="ko-KR" dirty="0" smtClean="0"/>
              <a:t>      </a:t>
            </a:r>
          </a:p>
          <a:p>
            <a:r>
              <a:rPr lang="ko-KR" altLang="en-US" dirty="0" smtClean="0"/>
              <a:t>□ 개선기준 검토</a:t>
            </a:r>
            <a:endParaRPr lang="en-US" altLang="ko-KR" dirty="0" smtClean="0"/>
          </a:p>
          <a:p>
            <a:r>
              <a:rPr lang="ko-KR" altLang="en-US" dirty="0" smtClean="0">
                <a:solidFill>
                  <a:srgbClr val="FF0000"/>
                </a:solidFill>
              </a:rPr>
              <a:t>  </a:t>
            </a:r>
            <a:r>
              <a:rPr lang="ko-KR" altLang="en-US" dirty="0">
                <a:solidFill>
                  <a:srgbClr val="FF0000"/>
                </a:solidFill>
              </a:rPr>
              <a:t>☞ </a:t>
            </a:r>
            <a:r>
              <a:rPr lang="en-US" altLang="ko-KR" dirty="0" smtClean="0">
                <a:solidFill>
                  <a:srgbClr val="FF0000"/>
                </a:solidFill>
              </a:rPr>
              <a:t>NIST</a:t>
            </a:r>
            <a:r>
              <a:rPr lang="ko-KR" altLang="en-US" dirty="0" smtClean="0">
                <a:solidFill>
                  <a:srgbClr val="FF0000"/>
                </a:solidFill>
              </a:rPr>
              <a:t>가 제안하는 개선방안인 쉬운 긴 문자열 이용방식은 </a:t>
            </a:r>
            <a:endParaRPr lang="en-US" altLang="ko-KR" dirty="0" smtClean="0">
              <a:solidFill>
                <a:srgbClr val="FF0000"/>
              </a:solidFill>
            </a:endParaRPr>
          </a:p>
          <a:p>
            <a:r>
              <a:rPr lang="en-US" altLang="ko-KR" dirty="0">
                <a:solidFill>
                  <a:srgbClr val="FF0000"/>
                </a:solidFill>
              </a:rPr>
              <a:t> </a:t>
            </a:r>
            <a:r>
              <a:rPr lang="en-US" altLang="ko-KR" dirty="0" smtClean="0">
                <a:solidFill>
                  <a:srgbClr val="FF0000"/>
                </a:solidFill>
              </a:rPr>
              <a:t>     </a:t>
            </a:r>
            <a:r>
              <a:rPr lang="ko-KR" altLang="en-US" dirty="0" smtClean="0">
                <a:solidFill>
                  <a:srgbClr val="FF0000"/>
                </a:solidFill>
              </a:rPr>
              <a:t>이용은 가능할 수 있으나</a:t>
            </a:r>
            <a:r>
              <a:rPr lang="en-US" altLang="ko-KR" dirty="0" smtClean="0">
                <a:solidFill>
                  <a:srgbClr val="FF0000"/>
                </a:solidFill>
              </a:rPr>
              <a:t>,  </a:t>
            </a:r>
            <a:r>
              <a:rPr lang="ko-KR" altLang="en-US" dirty="0" smtClean="0">
                <a:solidFill>
                  <a:srgbClr val="FF0000"/>
                </a:solidFill>
              </a:rPr>
              <a:t>더 나은 방안의 제시가 가능한 부분이</a:t>
            </a:r>
            <a:r>
              <a:rPr lang="en-US" altLang="ko-KR" dirty="0" smtClean="0">
                <a:solidFill>
                  <a:srgbClr val="FF0000"/>
                </a:solidFill>
              </a:rPr>
              <a:t> </a:t>
            </a:r>
            <a:r>
              <a:rPr lang="ko-KR" altLang="en-US" dirty="0" smtClean="0">
                <a:solidFill>
                  <a:srgbClr val="FF0000"/>
                </a:solidFill>
              </a:rPr>
              <a:t>있음</a:t>
            </a:r>
            <a:endParaRPr lang="en-US" altLang="ko-KR" dirty="0" smtClean="0">
              <a:solidFill>
                <a:srgbClr val="FF0000"/>
              </a:solidFill>
            </a:endParaRPr>
          </a:p>
          <a:p>
            <a:endParaRPr lang="en-US" altLang="ko-KR" dirty="0" smtClean="0">
              <a:solidFill>
                <a:srgbClr val="0000FF"/>
              </a:solidFill>
            </a:endParaRPr>
          </a:p>
          <a:p>
            <a:endParaRPr lang="en-US" altLang="ko-KR" dirty="0">
              <a:solidFill>
                <a:srgbClr val="0000FF"/>
              </a:solidFill>
            </a:endParaRPr>
          </a:p>
        </p:txBody>
      </p:sp>
    </p:spTree>
    <p:extLst>
      <p:ext uri="{BB962C8B-B14F-4D97-AF65-F5344CB8AC3E}">
        <p14:creationId xmlns:p14="http://schemas.microsoft.com/office/powerpoint/2010/main" val="4058413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5909310"/>
          </a:xfrm>
          <a:prstGeom prst="rect">
            <a:avLst/>
          </a:prstGeom>
          <a:noFill/>
        </p:spPr>
        <p:txBody>
          <a:bodyPr wrap="square" rtlCol="0">
            <a:spAutoFit/>
          </a:bodyPr>
          <a:lstStyle/>
          <a:p>
            <a:r>
              <a:rPr lang="en-US" altLang="ko-KR" dirty="0" smtClean="0"/>
              <a:t>[PRRI Result]</a:t>
            </a:r>
          </a:p>
          <a:p>
            <a:endParaRPr lang="en-US" altLang="ko-KR" dirty="0"/>
          </a:p>
          <a:p>
            <a:r>
              <a:rPr lang="ko-KR" altLang="en-US" dirty="0" smtClean="0"/>
              <a:t>□ 현 암호기준은 오류가 있으므로 개선이 필요함</a:t>
            </a:r>
            <a:endParaRPr lang="en-US" altLang="ko-KR" dirty="0" smtClean="0"/>
          </a:p>
          <a:p>
            <a:r>
              <a:rPr lang="ko-KR" altLang="en-US" dirty="0" smtClean="0"/>
              <a:t>  ☞ 현 개별 회사에 기 적용된 기준 개선 추진</a:t>
            </a:r>
            <a:endParaRPr lang="en-US" altLang="ko-KR" dirty="0" smtClean="0"/>
          </a:p>
          <a:p>
            <a:r>
              <a:rPr lang="ko-KR" altLang="en-US" dirty="0" smtClean="0"/>
              <a:t>  ☞ 현 법제도 개선 필요</a:t>
            </a:r>
            <a:endParaRPr lang="en-US" altLang="ko-KR" dirty="0" smtClean="0"/>
          </a:p>
          <a:p>
            <a:r>
              <a:rPr lang="en-US" altLang="ko-KR" dirty="0">
                <a:solidFill>
                  <a:srgbClr val="FF0000"/>
                </a:solidFill>
              </a:rPr>
              <a:t> </a:t>
            </a:r>
            <a:r>
              <a:rPr lang="en-US" altLang="ko-KR" dirty="0" smtClean="0">
                <a:solidFill>
                  <a:srgbClr val="FF0000"/>
                </a:solidFill>
              </a:rPr>
              <a:t>     </a:t>
            </a:r>
            <a:r>
              <a:rPr lang="ko-KR" altLang="en-US" dirty="0" smtClean="0">
                <a:solidFill>
                  <a:srgbClr val="FF0000"/>
                </a:solidFill>
              </a:rPr>
              <a:t>해설서 등에 남아있는 </a:t>
            </a:r>
            <a:r>
              <a:rPr lang="en-US" altLang="ko-KR" dirty="0" smtClean="0">
                <a:solidFill>
                  <a:srgbClr val="FF0000"/>
                </a:solidFill>
              </a:rPr>
              <a:t>2</a:t>
            </a:r>
            <a:r>
              <a:rPr lang="ko-KR" altLang="en-US" dirty="0" smtClean="0">
                <a:solidFill>
                  <a:srgbClr val="FF0000"/>
                </a:solidFill>
              </a:rPr>
              <a:t>종 </a:t>
            </a:r>
            <a:r>
              <a:rPr lang="en-US" altLang="ko-KR" dirty="0" smtClean="0">
                <a:solidFill>
                  <a:srgbClr val="FF0000"/>
                </a:solidFill>
              </a:rPr>
              <a:t>10</a:t>
            </a:r>
            <a:r>
              <a:rPr lang="ko-KR" altLang="en-US" dirty="0" smtClean="0">
                <a:solidFill>
                  <a:srgbClr val="FF0000"/>
                </a:solidFill>
              </a:rPr>
              <a:t>자</a:t>
            </a:r>
            <a:r>
              <a:rPr lang="en-US" altLang="ko-KR" dirty="0" smtClean="0">
                <a:solidFill>
                  <a:srgbClr val="FF0000"/>
                </a:solidFill>
              </a:rPr>
              <a:t>, 3</a:t>
            </a:r>
            <a:r>
              <a:rPr lang="ko-KR" altLang="en-US" dirty="0" smtClean="0">
                <a:solidFill>
                  <a:srgbClr val="FF0000"/>
                </a:solidFill>
              </a:rPr>
              <a:t>종 </a:t>
            </a:r>
            <a:r>
              <a:rPr lang="en-US" altLang="ko-KR" dirty="0" smtClean="0">
                <a:solidFill>
                  <a:srgbClr val="FF0000"/>
                </a:solidFill>
              </a:rPr>
              <a:t>8</a:t>
            </a:r>
            <a:r>
              <a:rPr lang="ko-KR" altLang="en-US" dirty="0" smtClean="0">
                <a:solidFill>
                  <a:srgbClr val="FF0000"/>
                </a:solidFill>
              </a:rPr>
              <a:t>자 제한에 대한 개선시급</a:t>
            </a:r>
            <a:endParaRPr lang="en-US" altLang="ko-KR" dirty="0" smtClean="0">
              <a:solidFill>
                <a:srgbClr val="FF0000"/>
              </a:solidFill>
            </a:endParaRPr>
          </a:p>
          <a:p>
            <a:r>
              <a:rPr lang="en-US" altLang="ko-KR" dirty="0" smtClean="0"/>
              <a:t>      </a:t>
            </a:r>
          </a:p>
          <a:p>
            <a:r>
              <a:rPr lang="ko-KR" altLang="en-US" dirty="0" smtClean="0"/>
              <a:t>□ 대안 제시</a:t>
            </a:r>
            <a:endParaRPr lang="en-US" altLang="ko-KR" dirty="0" smtClean="0"/>
          </a:p>
          <a:p>
            <a:endParaRPr lang="en-US" altLang="ko-KR" dirty="0" smtClean="0"/>
          </a:p>
          <a:p>
            <a:r>
              <a:rPr lang="ko-KR" altLang="en-US" dirty="0" smtClean="0"/>
              <a:t>  ☞ </a:t>
            </a:r>
            <a:r>
              <a:rPr lang="ko-KR" altLang="en-US" b="1" dirty="0"/>
              <a:t>입력 </a:t>
            </a:r>
            <a:r>
              <a:rPr lang="ko-KR" altLang="en-US" b="1" dirty="0" smtClean="0"/>
              <a:t>시 오류카운트 제한 </a:t>
            </a:r>
            <a:r>
              <a:rPr lang="en-US" altLang="ko-KR" b="1" dirty="0" smtClean="0"/>
              <a:t>(5</a:t>
            </a:r>
            <a:r>
              <a:rPr lang="ko-KR" altLang="en-US" b="1" dirty="0" smtClean="0"/>
              <a:t>회 등</a:t>
            </a:r>
            <a:r>
              <a:rPr lang="en-US" altLang="ko-KR" b="1" dirty="0" smtClean="0"/>
              <a:t>)</a:t>
            </a:r>
          </a:p>
          <a:p>
            <a:r>
              <a:rPr lang="en-US" altLang="ko-KR" dirty="0">
                <a:solidFill>
                  <a:srgbClr val="0000FF"/>
                </a:solidFill>
              </a:rPr>
              <a:t> </a:t>
            </a:r>
            <a:r>
              <a:rPr lang="en-US" altLang="ko-KR" dirty="0" smtClean="0">
                <a:solidFill>
                  <a:srgbClr val="0000FF"/>
                </a:solidFill>
              </a:rPr>
              <a:t>     5</a:t>
            </a:r>
            <a:r>
              <a:rPr lang="ko-KR" altLang="en-US" dirty="0" err="1" smtClean="0">
                <a:solidFill>
                  <a:srgbClr val="0000FF"/>
                </a:solidFill>
              </a:rPr>
              <a:t>회오류</a:t>
            </a:r>
            <a:r>
              <a:rPr lang="ko-KR" altLang="en-US" dirty="0" smtClean="0">
                <a:solidFill>
                  <a:srgbClr val="0000FF"/>
                </a:solidFill>
              </a:rPr>
              <a:t> </a:t>
            </a:r>
            <a:r>
              <a:rPr lang="ko-KR" altLang="en-US" dirty="0" err="1" smtClean="0">
                <a:solidFill>
                  <a:srgbClr val="0000FF"/>
                </a:solidFill>
              </a:rPr>
              <a:t>체크시</a:t>
            </a:r>
            <a:r>
              <a:rPr lang="en-US" altLang="ko-KR" dirty="0" smtClean="0">
                <a:solidFill>
                  <a:srgbClr val="0000FF"/>
                </a:solidFill>
              </a:rPr>
              <a:t>, </a:t>
            </a:r>
            <a:r>
              <a:rPr lang="ko-KR" altLang="en-US" dirty="0" smtClean="0">
                <a:solidFill>
                  <a:srgbClr val="0000FF"/>
                </a:solidFill>
              </a:rPr>
              <a:t>일반적으로는 </a:t>
            </a:r>
            <a:r>
              <a:rPr lang="en-US" altLang="ko-KR" dirty="0" smtClean="0">
                <a:solidFill>
                  <a:srgbClr val="0000FF"/>
                </a:solidFill>
              </a:rPr>
              <a:t>6</a:t>
            </a:r>
            <a:r>
              <a:rPr lang="ko-KR" altLang="en-US" dirty="0" smtClean="0">
                <a:solidFill>
                  <a:srgbClr val="0000FF"/>
                </a:solidFill>
              </a:rPr>
              <a:t>자</a:t>
            </a:r>
            <a:r>
              <a:rPr lang="en-US" altLang="ko-KR" dirty="0" smtClean="0">
                <a:solidFill>
                  <a:srgbClr val="0000FF"/>
                </a:solidFill>
              </a:rPr>
              <a:t>, </a:t>
            </a:r>
            <a:r>
              <a:rPr lang="ko-KR" altLang="en-US" dirty="0" err="1" smtClean="0">
                <a:solidFill>
                  <a:srgbClr val="0000FF"/>
                </a:solidFill>
              </a:rPr>
              <a:t>기기지정시</a:t>
            </a:r>
            <a:r>
              <a:rPr lang="ko-KR" altLang="en-US" dirty="0" smtClean="0">
                <a:solidFill>
                  <a:srgbClr val="0000FF"/>
                </a:solidFill>
              </a:rPr>
              <a:t> </a:t>
            </a:r>
            <a:r>
              <a:rPr lang="en-US" altLang="ko-KR" dirty="0" smtClean="0">
                <a:solidFill>
                  <a:srgbClr val="0000FF"/>
                </a:solidFill>
              </a:rPr>
              <a:t>4</a:t>
            </a:r>
            <a:r>
              <a:rPr lang="ko-KR" altLang="en-US" dirty="0" smtClean="0">
                <a:solidFill>
                  <a:srgbClr val="0000FF"/>
                </a:solidFill>
              </a:rPr>
              <a:t>자 정도로 이용가능</a:t>
            </a:r>
            <a:endParaRPr lang="en-US" altLang="ko-KR" dirty="0" smtClean="0">
              <a:solidFill>
                <a:srgbClr val="0000FF"/>
              </a:solidFill>
            </a:endParaRPr>
          </a:p>
          <a:p>
            <a:endParaRPr lang="en-US" altLang="ko-KR" dirty="0"/>
          </a:p>
          <a:p>
            <a:r>
              <a:rPr lang="ko-KR" altLang="en-US" dirty="0" smtClean="0"/>
              <a:t>  ☞ </a:t>
            </a:r>
            <a:r>
              <a:rPr lang="ko-KR" altLang="en-US" b="1" u="sng" dirty="0"/>
              <a:t>저장 시 </a:t>
            </a:r>
            <a:r>
              <a:rPr lang="ko-KR" altLang="en-US" b="1" u="sng" dirty="0" smtClean="0"/>
              <a:t>보안 </a:t>
            </a:r>
            <a:r>
              <a:rPr lang="en-US" altLang="ko-KR" b="1" u="sng" dirty="0" smtClean="0"/>
              <a:t>:</a:t>
            </a:r>
            <a:r>
              <a:rPr lang="ko-KR" altLang="en-US" b="1" u="sng" dirty="0" smtClean="0"/>
              <a:t> </a:t>
            </a:r>
            <a:r>
              <a:rPr lang="ko-KR" altLang="en-US" b="1" u="sng" dirty="0"/>
              <a:t>유출에 대비하여 크래킹</a:t>
            </a:r>
            <a:r>
              <a:rPr lang="en-US" altLang="ko-KR" b="1" u="sng" dirty="0"/>
              <a:t>(</a:t>
            </a:r>
            <a:r>
              <a:rPr lang="ko-KR" altLang="en-US" b="1" u="sng" dirty="0"/>
              <a:t>해시충돌</a:t>
            </a:r>
            <a:r>
              <a:rPr lang="en-US" altLang="ko-KR" b="1" u="sng" dirty="0"/>
              <a:t>) </a:t>
            </a:r>
            <a:r>
              <a:rPr lang="ko-KR" altLang="en-US" b="1" u="sng" dirty="0"/>
              <a:t>강도 </a:t>
            </a:r>
            <a:r>
              <a:rPr lang="ko-KR" altLang="en-US" b="1" u="sng" dirty="0" smtClean="0"/>
              <a:t>계산 필요인정</a:t>
            </a:r>
            <a:endParaRPr lang="en-US" altLang="ko-KR" b="1" u="sng" dirty="0" smtClean="0"/>
          </a:p>
          <a:p>
            <a:r>
              <a:rPr lang="en-US" altLang="ko-KR" dirty="0">
                <a:solidFill>
                  <a:srgbClr val="0000FF"/>
                </a:solidFill>
              </a:rPr>
              <a:t> </a:t>
            </a:r>
            <a:r>
              <a:rPr lang="en-US" altLang="ko-KR" dirty="0" smtClean="0">
                <a:solidFill>
                  <a:srgbClr val="0000FF"/>
                </a:solidFill>
              </a:rPr>
              <a:t>     </a:t>
            </a:r>
            <a:r>
              <a:rPr lang="ko-KR" altLang="en-US" u="sng" dirty="0" smtClean="0">
                <a:solidFill>
                  <a:srgbClr val="0000FF"/>
                </a:solidFill>
              </a:rPr>
              <a:t>강도의 강화를 위해 입력자리 수를 길게 할 필요는 없음</a:t>
            </a:r>
            <a:endParaRPr lang="en-US" altLang="ko-KR" u="sng" dirty="0" smtClean="0">
              <a:solidFill>
                <a:srgbClr val="0000FF"/>
              </a:solidFill>
            </a:endParaRPr>
          </a:p>
          <a:p>
            <a:r>
              <a:rPr lang="en-US" altLang="ko-KR" dirty="0">
                <a:solidFill>
                  <a:srgbClr val="0000FF"/>
                </a:solidFill>
              </a:rPr>
              <a:t> </a:t>
            </a:r>
            <a:r>
              <a:rPr lang="en-US" altLang="ko-KR" dirty="0" smtClean="0">
                <a:solidFill>
                  <a:srgbClr val="0000FF"/>
                </a:solidFill>
              </a:rPr>
              <a:t>     </a:t>
            </a:r>
            <a:r>
              <a:rPr lang="ko-KR" altLang="en-US" u="sng" dirty="0" err="1" smtClean="0">
                <a:solidFill>
                  <a:srgbClr val="0000FF"/>
                </a:solidFill>
              </a:rPr>
              <a:t>저장시</a:t>
            </a:r>
            <a:r>
              <a:rPr lang="ko-KR" altLang="en-US" u="sng" dirty="0" smtClean="0">
                <a:solidFill>
                  <a:srgbClr val="0000FF"/>
                </a:solidFill>
              </a:rPr>
              <a:t> </a:t>
            </a:r>
            <a:r>
              <a:rPr lang="ko-KR" altLang="en-US" u="sng" dirty="0" err="1" smtClean="0">
                <a:solidFill>
                  <a:srgbClr val="0000FF"/>
                </a:solidFill>
              </a:rPr>
              <a:t>암호화방법</a:t>
            </a:r>
            <a:r>
              <a:rPr lang="ko-KR" altLang="en-US" u="sng" dirty="0" smtClean="0">
                <a:solidFill>
                  <a:srgbClr val="0000FF"/>
                </a:solidFill>
              </a:rPr>
              <a:t> 적용을 잘 하면 됨</a:t>
            </a:r>
            <a:endParaRPr lang="en-US" altLang="ko-KR" u="sng" dirty="0" smtClean="0">
              <a:solidFill>
                <a:srgbClr val="0000FF"/>
              </a:solidFill>
            </a:endParaRPr>
          </a:p>
          <a:p>
            <a:r>
              <a:rPr lang="en-US" altLang="ko-KR" dirty="0">
                <a:solidFill>
                  <a:srgbClr val="0000FF"/>
                </a:solidFill>
              </a:rPr>
              <a:t> </a:t>
            </a:r>
            <a:r>
              <a:rPr lang="en-US" altLang="ko-KR" dirty="0" smtClean="0">
                <a:solidFill>
                  <a:srgbClr val="0000FF"/>
                </a:solidFill>
              </a:rPr>
              <a:t>     </a:t>
            </a:r>
            <a:r>
              <a:rPr lang="ko-KR" altLang="en-US" dirty="0" smtClean="0">
                <a:solidFill>
                  <a:srgbClr val="0000FF"/>
                </a:solidFill>
              </a:rPr>
              <a:t>예시 </a:t>
            </a:r>
            <a:r>
              <a:rPr lang="en-US" altLang="ko-KR" dirty="0" smtClean="0">
                <a:solidFill>
                  <a:srgbClr val="0000FF"/>
                </a:solidFill>
              </a:rPr>
              <a:t>: </a:t>
            </a:r>
            <a:r>
              <a:rPr lang="ko-KR" altLang="en-US" dirty="0" err="1" smtClean="0">
                <a:solidFill>
                  <a:srgbClr val="0000FF"/>
                </a:solidFill>
              </a:rPr>
              <a:t>입력값</a:t>
            </a:r>
            <a:r>
              <a:rPr lang="ko-KR" altLang="en-US" dirty="0" smtClean="0">
                <a:solidFill>
                  <a:srgbClr val="0000FF"/>
                </a:solidFill>
              </a:rPr>
              <a:t> </a:t>
            </a:r>
            <a:r>
              <a:rPr lang="en-US" altLang="ko-KR" dirty="0" smtClean="0">
                <a:solidFill>
                  <a:srgbClr val="0000FF"/>
                </a:solidFill>
              </a:rPr>
              <a:t>6</a:t>
            </a:r>
            <a:r>
              <a:rPr lang="ko-KR" altLang="en-US" dirty="0" smtClean="0">
                <a:solidFill>
                  <a:srgbClr val="0000FF"/>
                </a:solidFill>
              </a:rPr>
              <a:t>자리 </a:t>
            </a:r>
            <a:r>
              <a:rPr lang="en-US" altLang="ko-KR" dirty="0" smtClean="0">
                <a:solidFill>
                  <a:srgbClr val="0000FF"/>
                </a:solidFill>
              </a:rPr>
              <a:t>(abc123), </a:t>
            </a:r>
          </a:p>
          <a:p>
            <a:r>
              <a:rPr lang="en-US" altLang="ko-KR" dirty="0">
                <a:solidFill>
                  <a:srgbClr val="0000FF"/>
                </a:solidFill>
              </a:rPr>
              <a:t> </a:t>
            </a:r>
            <a:r>
              <a:rPr lang="en-US" altLang="ko-KR" dirty="0" smtClean="0">
                <a:solidFill>
                  <a:srgbClr val="0000FF"/>
                </a:solidFill>
              </a:rPr>
              <a:t>             </a:t>
            </a:r>
            <a:r>
              <a:rPr lang="ko-KR" altLang="en-US" dirty="0" err="1" smtClean="0">
                <a:solidFill>
                  <a:srgbClr val="0000FF"/>
                </a:solidFill>
              </a:rPr>
              <a:t>저장시</a:t>
            </a:r>
            <a:r>
              <a:rPr lang="ko-KR" altLang="en-US" dirty="0" smtClean="0">
                <a:solidFill>
                  <a:srgbClr val="0000FF"/>
                </a:solidFill>
              </a:rPr>
              <a:t> </a:t>
            </a:r>
            <a:r>
              <a:rPr lang="en-US" altLang="ko-KR" dirty="0" smtClean="0">
                <a:solidFill>
                  <a:srgbClr val="0000FF"/>
                </a:solidFill>
              </a:rPr>
              <a:t>Hash2(Hash1(abc123+A))</a:t>
            </a:r>
          </a:p>
          <a:p>
            <a:r>
              <a:rPr lang="en-US" altLang="ko-KR" dirty="0">
                <a:solidFill>
                  <a:srgbClr val="0000FF"/>
                </a:solidFill>
              </a:rPr>
              <a:t> </a:t>
            </a:r>
            <a:r>
              <a:rPr lang="en-US" altLang="ko-KR" dirty="0" smtClean="0">
                <a:solidFill>
                  <a:srgbClr val="0000FF"/>
                </a:solidFill>
              </a:rPr>
              <a:t>                *  A : </a:t>
            </a:r>
            <a:r>
              <a:rPr lang="ko-KR" altLang="en-US" dirty="0" smtClean="0">
                <a:solidFill>
                  <a:srgbClr val="0000FF"/>
                </a:solidFill>
              </a:rPr>
              <a:t>고객정보로부터 유도된 정보 또는 </a:t>
            </a:r>
            <a:r>
              <a:rPr lang="ko-KR" altLang="en-US" dirty="0" err="1" smtClean="0">
                <a:solidFill>
                  <a:srgbClr val="0000FF"/>
                </a:solidFill>
              </a:rPr>
              <a:t>연산시</a:t>
            </a:r>
            <a:r>
              <a:rPr lang="ko-KR" altLang="en-US" dirty="0" smtClean="0">
                <a:solidFill>
                  <a:srgbClr val="0000FF"/>
                </a:solidFill>
              </a:rPr>
              <a:t> 이용되는 값</a:t>
            </a:r>
            <a:endParaRPr lang="en-US" altLang="ko-KR" dirty="0" smtClean="0">
              <a:solidFill>
                <a:srgbClr val="0000FF"/>
              </a:solidFill>
            </a:endParaRPr>
          </a:p>
          <a:p>
            <a:r>
              <a:rPr lang="en-US" altLang="ko-KR" dirty="0">
                <a:solidFill>
                  <a:srgbClr val="0000FF"/>
                </a:solidFill>
              </a:rPr>
              <a:t> </a:t>
            </a:r>
            <a:r>
              <a:rPr lang="en-US" altLang="ko-KR" dirty="0" smtClean="0">
                <a:solidFill>
                  <a:srgbClr val="0000FF"/>
                </a:solidFill>
              </a:rPr>
              <a:t>                        (</a:t>
            </a:r>
            <a:r>
              <a:rPr lang="ko-KR" altLang="en-US" dirty="0" smtClean="0">
                <a:solidFill>
                  <a:srgbClr val="0000FF"/>
                </a:solidFill>
              </a:rPr>
              <a:t>영문</a:t>
            </a:r>
            <a:r>
              <a:rPr lang="en-US" altLang="ko-KR" dirty="0" smtClean="0">
                <a:solidFill>
                  <a:srgbClr val="0000FF"/>
                </a:solidFill>
              </a:rPr>
              <a:t>,</a:t>
            </a:r>
            <a:r>
              <a:rPr lang="ko-KR" altLang="en-US" dirty="0" smtClean="0">
                <a:solidFill>
                  <a:srgbClr val="0000FF"/>
                </a:solidFill>
              </a:rPr>
              <a:t>숫자</a:t>
            </a:r>
            <a:r>
              <a:rPr lang="en-US" altLang="ko-KR" dirty="0" smtClean="0">
                <a:solidFill>
                  <a:srgbClr val="0000FF"/>
                </a:solidFill>
              </a:rPr>
              <a:t>,</a:t>
            </a:r>
            <a:r>
              <a:rPr lang="ko-KR" altLang="en-US" dirty="0" smtClean="0">
                <a:solidFill>
                  <a:srgbClr val="0000FF"/>
                </a:solidFill>
              </a:rPr>
              <a:t>특수문자 등이 포함된 </a:t>
            </a:r>
            <a:r>
              <a:rPr lang="en-US" altLang="ko-KR" dirty="0" smtClean="0">
                <a:solidFill>
                  <a:srgbClr val="0000FF"/>
                </a:solidFill>
              </a:rPr>
              <a:t>20</a:t>
            </a:r>
            <a:r>
              <a:rPr lang="ko-KR" altLang="en-US" dirty="0" smtClean="0">
                <a:solidFill>
                  <a:srgbClr val="0000FF"/>
                </a:solidFill>
              </a:rPr>
              <a:t>여자리</a:t>
            </a:r>
            <a:r>
              <a:rPr lang="en-US" altLang="ko-KR" dirty="0" smtClean="0">
                <a:solidFill>
                  <a:srgbClr val="0000FF"/>
                </a:solidFill>
              </a:rPr>
              <a:t>)</a:t>
            </a:r>
            <a:endParaRPr lang="en-US" altLang="ko-KR" dirty="0">
              <a:solidFill>
                <a:srgbClr val="0000FF"/>
              </a:solidFill>
            </a:endParaRPr>
          </a:p>
          <a:p>
            <a:endParaRPr lang="en-US" altLang="ko-KR" dirty="0" smtClean="0">
              <a:solidFill>
                <a:srgbClr val="0000FF"/>
              </a:solidFill>
            </a:endParaRPr>
          </a:p>
          <a:p>
            <a:endParaRPr lang="en-US" altLang="ko-KR" dirty="0">
              <a:solidFill>
                <a:srgbClr val="0000FF"/>
              </a:solidFill>
            </a:endParaRPr>
          </a:p>
        </p:txBody>
      </p:sp>
    </p:spTree>
    <p:extLst>
      <p:ext uri="{BB962C8B-B14F-4D97-AF65-F5344CB8AC3E}">
        <p14:creationId xmlns:p14="http://schemas.microsoft.com/office/powerpoint/2010/main" val="229740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5478423"/>
          </a:xfrm>
          <a:prstGeom prst="rect">
            <a:avLst/>
          </a:prstGeom>
          <a:noFill/>
        </p:spPr>
        <p:txBody>
          <a:bodyPr wrap="square" rtlCol="0">
            <a:spAutoFit/>
          </a:bodyPr>
          <a:lstStyle/>
          <a:p>
            <a:r>
              <a:rPr lang="en-US" altLang="ko-KR" dirty="0" smtClean="0"/>
              <a:t>[</a:t>
            </a:r>
            <a:r>
              <a:rPr lang="ko-KR" altLang="en-US" dirty="0" smtClean="0"/>
              <a:t>관련링크</a:t>
            </a:r>
            <a:r>
              <a:rPr lang="en-US" altLang="ko-KR" dirty="0" smtClean="0"/>
              <a:t>]</a:t>
            </a:r>
          </a:p>
          <a:p>
            <a:r>
              <a:rPr lang="en-US" altLang="ko-KR" b="1" dirty="0" smtClean="0">
                <a:hlinkClick r:id="rId2"/>
              </a:rPr>
              <a:t>https</a:t>
            </a:r>
            <a:r>
              <a:rPr lang="en-US" altLang="ko-KR" b="1" dirty="0">
                <a:hlinkClick r:id="rId2"/>
              </a:rPr>
              <a:t>://www.consumerreports.org/digital-security/everything-you-need-to-know-about-password-managers</a:t>
            </a:r>
            <a:r>
              <a:rPr lang="en-US" altLang="ko-KR" b="1" dirty="0" smtClean="0">
                <a:hlinkClick r:id="rId2"/>
              </a:rPr>
              <a:t>/</a:t>
            </a:r>
          </a:p>
          <a:p>
            <a:r>
              <a:rPr lang="en-US" altLang="ko-KR" sz="1200" b="1" dirty="0" smtClean="0"/>
              <a:t>(</a:t>
            </a:r>
            <a:r>
              <a:rPr lang="ko-KR" altLang="en-US" sz="1200" dirty="0" smtClean="0"/>
              <a:t>암호를 너무 자주 변경하지 마십시오</a:t>
            </a:r>
            <a:r>
              <a:rPr lang="en-US" altLang="ko-KR" sz="1200" dirty="0" smtClean="0"/>
              <a:t>. </a:t>
            </a:r>
            <a:r>
              <a:rPr lang="ko-KR" altLang="en-US" sz="1200" dirty="0" smtClean="0"/>
              <a:t>암호를 쉽고 간단하게 </a:t>
            </a:r>
            <a:r>
              <a:rPr lang="ko-KR" altLang="en-US" sz="1200" dirty="0" err="1" smtClean="0"/>
              <a:t>작성해야하기</a:t>
            </a:r>
            <a:r>
              <a:rPr lang="ko-KR" altLang="en-US" sz="1200" dirty="0" smtClean="0"/>
              <a:t> 때문</a:t>
            </a:r>
            <a:r>
              <a:rPr lang="en-US" altLang="ko-KR" sz="1200" dirty="0" smtClean="0"/>
              <a:t>, </a:t>
            </a:r>
            <a:r>
              <a:rPr lang="ko-KR" altLang="en-US" sz="1200" dirty="0"/>
              <a:t>긴 단어의 무작위 </a:t>
            </a:r>
            <a:r>
              <a:rPr lang="ko-KR" altLang="en-US" sz="1200" dirty="0" smtClean="0"/>
              <a:t>단어가 좋음</a:t>
            </a:r>
            <a:r>
              <a:rPr lang="en-US" altLang="ko-KR" sz="1200" dirty="0" smtClean="0"/>
              <a:t>)</a:t>
            </a:r>
          </a:p>
          <a:p>
            <a:endParaRPr lang="en-US" altLang="ko-KR" sz="1200" b="1" dirty="0"/>
          </a:p>
          <a:p>
            <a:r>
              <a:rPr lang="en-US" altLang="ko-KR" sz="1600" dirty="0"/>
              <a:t>RFC 1244 in 1991 by Holbrook and </a:t>
            </a:r>
            <a:r>
              <a:rPr lang="en-US" altLang="ko-KR" sz="1600" dirty="0" smtClean="0"/>
              <a:t>Reynolds</a:t>
            </a:r>
          </a:p>
          <a:p>
            <a:endParaRPr lang="en-US" altLang="ko-KR" sz="1600" b="1" dirty="0"/>
          </a:p>
          <a:p>
            <a:r>
              <a:rPr lang="en-US" altLang="ko-KR" sz="1600" dirty="0" smtClean="0"/>
              <a:t>PGP's </a:t>
            </a:r>
            <a:r>
              <a:rPr lang="en-US" altLang="ko-KR" sz="1600" dirty="0"/>
              <a:t>Passphrase FAQ in 1993</a:t>
            </a:r>
            <a:r>
              <a:rPr lang="en-US" altLang="ko-KR" sz="1600" dirty="0" smtClean="0"/>
              <a:t>:</a:t>
            </a:r>
            <a:r>
              <a:rPr lang="en-US" altLang="ko-KR" sz="1600" dirty="0"/>
              <a:t/>
            </a:r>
            <a:br>
              <a:rPr lang="en-US" altLang="ko-KR" sz="1600" dirty="0"/>
            </a:br>
            <a:r>
              <a:rPr lang="en-US" altLang="ko-KR" sz="1600" dirty="0"/>
              <a:t>"Even relatively short phrases offer acceptable entropy because the far larger "alphabet" pool of word symbols that may be chosen than the 26 characters that form the Roman alphabet. Even choosing from a vocabulary of a few thousand words a five word phrase might have on the order of 58 to 60 bits of entropy -- more than what is needed for the DES algorithm, for example</a:t>
            </a:r>
            <a:r>
              <a:rPr lang="en-US" altLang="ko-KR" sz="1600" dirty="0" smtClean="0"/>
              <a:t>.“</a:t>
            </a:r>
          </a:p>
          <a:p>
            <a:endParaRPr lang="en-US" altLang="ko-KR" sz="1600" b="1" dirty="0"/>
          </a:p>
          <a:p>
            <a:pPr fontAlgn="base"/>
            <a:r>
              <a:rPr lang="en-US" altLang="ko-KR" sz="1600" dirty="0"/>
              <a:t>5.5 </a:t>
            </a:r>
            <a:r>
              <a:rPr lang="ko-KR" altLang="en-US" sz="1600" dirty="0"/>
              <a:t>시간 안에 </a:t>
            </a:r>
            <a:r>
              <a:rPr lang="en-US" altLang="ko-KR" sz="1600" dirty="0"/>
              <a:t>25 </a:t>
            </a:r>
            <a:r>
              <a:rPr lang="ko-KR" altLang="en-US" sz="1600" dirty="0"/>
              <a:t>개의 </a:t>
            </a:r>
            <a:r>
              <a:rPr lang="en-US" altLang="ko-KR" sz="1600" dirty="0"/>
              <a:t>GPU</a:t>
            </a:r>
            <a:r>
              <a:rPr lang="ko-KR" altLang="en-US" sz="1600" dirty="0"/>
              <a:t>가 </a:t>
            </a:r>
            <a:r>
              <a:rPr lang="en-US" altLang="ko-KR" sz="1600" dirty="0" smtClean="0"/>
              <a:t>8</a:t>
            </a:r>
            <a:r>
              <a:rPr lang="ko-KR" altLang="en-US" sz="1600" dirty="0" smtClean="0"/>
              <a:t>자 조합</a:t>
            </a:r>
            <a:r>
              <a:rPr lang="en-US" altLang="ko-KR" sz="1600" dirty="0" smtClean="0"/>
              <a:t>(</a:t>
            </a:r>
            <a:r>
              <a:rPr lang="ko-KR" altLang="en-US" sz="1600" dirty="0"/>
              <a:t>글자</a:t>
            </a:r>
            <a:r>
              <a:rPr lang="en-US" altLang="ko-KR" sz="1600" dirty="0"/>
              <a:t>, </a:t>
            </a:r>
            <a:r>
              <a:rPr lang="ko-KR" altLang="en-US" sz="1600" dirty="0"/>
              <a:t>숫자 및 기호</a:t>
            </a:r>
            <a:r>
              <a:rPr lang="en-US" altLang="ko-KR" sz="1600" dirty="0" smtClean="0"/>
              <a:t>) </a:t>
            </a:r>
            <a:r>
              <a:rPr lang="ko-KR" altLang="en-US" sz="1600" dirty="0" smtClean="0"/>
              <a:t>크래킹 </a:t>
            </a:r>
            <a:r>
              <a:rPr lang="en-US" altLang="ko-KR" sz="1600" dirty="0" smtClean="0"/>
              <a:t>(2012</a:t>
            </a:r>
            <a:r>
              <a:rPr lang="ko-KR" altLang="en-US" sz="1600" dirty="0" smtClean="0"/>
              <a:t>년</a:t>
            </a:r>
            <a:r>
              <a:rPr lang="en-US" altLang="ko-KR" sz="1600" dirty="0" smtClean="0"/>
              <a:t>)</a:t>
            </a:r>
            <a:endParaRPr lang="en-US" altLang="ko-KR" sz="1600" dirty="0"/>
          </a:p>
          <a:p>
            <a:pPr fontAlgn="base"/>
            <a:r>
              <a:rPr lang="en-US" altLang="ko-KR" sz="1600" b="1" dirty="0">
                <a:hlinkClick r:id="rId3"/>
              </a:rPr>
              <a:t>https://arstechnica.com/information-technology/2012/12/25-gpu-cluster-cracks-every-standard-windows-password-in-6-hours/</a:t>
            </a:r>
            <a:r>
              <a:rPr lang="ko-KR" altLang="en-US" sz="1600" dirty="0"/>
              <a:t/>
            </a:r>
            <a:br>
              <a:rPr lang="ko-KR" altLang="en-US" sz="1600" dirty="0"/>
            </a:br>
            <a:r>
              <a:rPr lang="ko-KR" altLang="en-US" sz="1600" dirty="0" smtClean="0"/>
              <a:t>그리고 </a:t>
            </a:r>
            <a:r>
              <a:rPr lang="ko-KR" altLang="en-US" sz="1600" dirty="0"/>
              <a:t>그것은 </a:t>
            </a:r>
            <a:r>
              <a:rPr lang="en-US" altLang="ko-KR" sz="1600" dirty="0"/>
              <a:t>2012 </a:t>
            </a:r>
            <a:r>
              <a:rPr lang="ko-KR" altLang="en-US" sz="1600" dirty="0" err="1"/>
              <a:t>년에있었습니다</a:t>
            </a:r>
            <a:r>
              <a:rPr lang="en-US" altLang="ko-KR" sz="1600" dirty="0"/>
              <a:t>! GPU </a:t>
            </a:r>
            <a:r>
              <a:rPr lang="ko-KR" altLang="en-US" sz="1600" dirty="0"/>
              <a:t>기술은 </a:t>
            </a:r>
            <a:r>
              <a:rPr lang="en-US" altLang="ko-KR" sz="1600" dirty="0"/>
              <a:t>NVIDIA GTX 1080</a:t>
            </a:r>
            <a:r>
              <a:rPr lang="ko-KR" altLang="en-US" sz="1600" dirty="0"/>
              <a:t>이 이전 제품보다 거의 두 배나 많은 시도를 할 </a:t>
            </a:r>
            <a:r>
              <a:rPr lang="ko-KR" altLang="en-US" sz="1600" dirty="0" err="1"/>
              <a:t>수있는</a:t>
            </a:r>
            <a:r>
              <a:rPr lang="ko-KR" altLang="en-US" sz="1600" dirty="0"/>
              <a:t> 아래 기사에서 볼 수 있듯이 그 이후로 적어도 두 배가되었습니다</a:t>
            </a:r>
            <a:r>
              <a:rPr lang="en-US" altLang="ko-KR" sz="1600" dirty="0" smtClean="0"/>
              <a:t>.</a:t>
            </a:r>
            <a:endParaRPr lang="en-US" altLang="ko-KR" sz="1600" dirty="0"/>
          </a:p>
          <a:p>
            <a:pPr fontAlgn="base"/>
            <a:r>
              <a:rPr lang="en-US" altLang="ko-KR" sz="1600" b="1" dirty="0">
                <a:hlinkClick r:id="rId4"/>
              </a:rPr>
              <a:t>https://www.digitaltrends.com/computing/nvidia-gtx-1080-crack-passwords/</a:t>
            </a:r>
            <a:endParaRPr lang="ko-KR" altLang="en-US" sz="1600" dirty="0"/>
          </a:p>
          <a:p>
            <a:endParaRPr lang="en-US" altLang="ko-KR" sz="1600" b="1" dirty="0" smtClean="0"/>
          </a:p>
        </p:txBody>
      </p:sp>
    </p:spTree>
    <p:extLst>
      <p:ext uri="{BB962C8B-B14F-4D97-AF65-F5344CB8AC3E}">
        <p14:creationId xmlns:p14="http://schemas.microsoft.com/office/powerpoint/2010/main" val="299208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08720"/>
            <a:ext cx="7848872" cy="369332"/>
          </a:xfrm>
          <a:prstGeom prst="rect">
            <a:avLst/>
          </a:prstGeom>
          <a:noFill/>
        </p:spPr>
        <p:txBody>
          <a:bodyPr wrap="square" rtlCol="0">
            <a:spAutoFit/>
          </a:bodyPr>
          <a:lstStyle/>
          <a:p>
            <a:r>
              <a:rPr lang="en-US" altLang="ko-KR" dirty="0" smtClean="0"/>
              <a:t>[</a:t>
            </a:r>
            <a:r>
              <a:rPr lang="ko-KR" altLang="en-US" dirty="0" smtClean="0"/>
              <a:t>과거</a:t>
            </a:r>
            <a:r>
              <a:rPr lang="en-US" altLang="ko-KR" dirty="0" smtClean="0"/>
              <a:t> NIST </a:t>
            </a:r>
            <a:r>
              <a:rPr lang="ko-KR" altLang="en-US" dirty="0" smtClean="0"/>
              <a:t>기준</a:t>
            </a:r>
            <a:r>
              <a:rPr lang="en-US" altLang="ko-KR"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64" y="1278052"/>
            <a:ext cx="3880324" cy="555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42310"/>
            <a:ext cx="3816424" cy="548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직사각형 1"/>
          <p:cNvSpPr/>
          <p:nvPr/>
        </p:nvSpPr>
        <p:spPr>
          <a:xfrm>
            <a:off x="6588224" y="5346357"/>
            <a:ext cx="1303625"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6410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TotalTime>
  <Words>551</Words>
  <Application>Microsoft Office PowerPoint</Application>
  <PresentationFormat>화면 슬라이드 쇼(4:3)</PresentationFormat>
  <Paragraphs>91</Paragraphs>
  <Slides>11</Slides>
  <Notes>0</Notes>
  <HiddenSlides>0</HiddenSlides>
  <MMClips>0</MMClips>
  <ScaleCrop>false</ScaleCrop>
  <HeadingPairs>
    <vt:vector size="4" baseType="variant">
      <vt:variant>
        <vt:lpstr>테마</vt:lpstr>
      </vt:variant>
      <vt:variant>
        <vt:i4>1</vt:i4>
      </vt:variant>
      <vt:variant>
        <vt:lpstr>슬라이드 제목</vt:lpstr>
      </vt:variant>
      <vt:variant>
        <vt:i4>11</vt:i4>
      </vt:variant>
    </vt:vector>
  </HeadingPairs>
  <TitlesOfParts>
    <vt:vector size="12"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SangShik Min</dc:creator>
  <cp:lastModifiedBy>SangShik Min</cp:lastModifiedBy>
  <cp:revision>551</cp:revision>
  <dcterms:created xsi:type="dcterms:W3CDTF">2015-05-16T01:47:45Z</dcterms:created>
  <dcterms:modified xsi:type="dcterms:W3CDTF">2017-08-29T14:00:05Z</dcterms:modified>
</cp:coreProperties>
</file>