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338" r:id="rId3"/>
    <p:sldId id="339" r:id="rId4"/>
    <p:sldId id="340" r:id="rId5"/>
    <p:sldId id="341" r:id="rId6"/>
    <p:sldId id="342" r:id="rId7"/>
    <p:sldId id="324" r:id="rId8"/>
    <p:sldId id="301" r:id="rId9"/>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504"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1597819"/>
            <a:ext cx="7772400" cy="1102519"/>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78992179-9FDF-47FD-B7D5-2C1D5E2FE2A6}" type="datetimeFigureOut">
              <a:rPr lang="ko-KR" altLang="en-US" smtClean="0"/>
              <a:t>2017-07-16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3A0B470-1B8A-43EF-9877-B69FA5040C79}" type="slidenum">
              <a:rPr lang="ko-KR" altLang="en-US" smtClean="0"/>
              <a:t>‹#›</a:t>
            </a:fld>
            <a:endParaRPr lang="ko-KR" altLang="en-US"/>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513" y="141480"/>
            <a:ext cx="5181445" cy="270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82128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78992179-9FDF-47FD-B7D5-2C1D5E2FE2A6}" type="datetimeFigureOut">
              <a:rPr lang="ko-KR" altLang="en-US" smtClean="0"/>
              <a:t>2017-07-16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3A0B470-1B8A-43EF-9877-B69FA5040C79}" type="slidenum">
              <a:rPr lang="ko-KR" altLang="en-US" smtClean="0"/>
              <a:t>‹#›</a:t>
            </a:fld>
            <a:endParaRPr lang="ko-KR" altLang="en-US"/>
          </a:p>
        </p:txBody>
      </p:sp>
    </p:spTree>
    <p:extLst>
      <p:ext uri="{BB962C8B-B14F-4D97-AF65-F5344CB8AC3E}">
        <p14:creationId xmlns:p14="http://schemas.microsoft.com/office/powerpoint/2010/main" val="3022496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05979"/>
            <a:ext cx="2057400" cy="4388644"/>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05979"/>
            <a:ext cx="6019800" cy="4388644"/>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78992179-9FDF-47FD-B7D5-2C1D5E2FE2A6}" type="datetimeFigureOut">
              <a:rPr lang="ko-KR" altLang="en-US" smtClean="0"/>
              <a:t>2017-07-16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3A0B470-1B8A-43EF-9877-B69FA5040C79}" type="slidenum">
              <a:rPr lang="ko-KR" altLang="en-US" smtClean="0"/>
              <a:t>‹#›</a:t>
            </a:fld>
            <a:endParaRPr lang="ko-KR" altLang="en-US"/>
          </a:p>
        </p:txBody>
      </p:sp>
    </p:spTree>
    <p:extLst>
      <p:ext uri="{BB962C8B-B14F-4D97-AF65-F5344CB8AC3E}">
        <p14:creationId xmlns:p14="http://schemas.microsoft.com/office/powerpoint/2010/main" val="2453535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78992179-9FDF-47FD-B7D5-2C1D5E2FE2A6}" type="datetimeFigureOut">
              <a:rPr lang="ko-KR" altLang="en-US" smtClean="0"/>
              <a:t>2017-07-16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3A0B470-1B8A-43EF-9877-B69FA5040C79}" type="slidenum">
              <a:rPr lang="ko-KR" altLang="en-US" smtClean="0"/>
              <a:t>‹#›</a:t>
            </a:fld>
            <a:endParaRPr lang="ko-KR" altLang="en-US"/>
          </a:p>
        </p:txBody>
      </p:sp>
    </p:spTree>
    <p:extLst>
      <p:ext uri="{BB962C8B-B14F-4D97-AF65-F5344CB8AC3E}">
        <p14:creationId xmlns:p14="http://schemas.microsoft.com/office/powerpoint/2010/main" val="2582259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3305176"/>
            <a:ext cx="7772400" cy="1021556"/>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78992179-9FDF-47FD-B7D5-2C1D5E2FE2A6}" type="datetimeFigureOut">
              <a:rPr lang="ko-KR" altLang="en-US" smtClean="0"/>
              <a:t>2017-07-16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3A0B470-1B8A-43EF-9877-B69FA5040C79}" type="slidenum">
              <a:rPr lang="ko-KR" altLang="en-US" smtClean="0"/>
              <a:t>‹#›</a:t>
            </a:fld>
            <a:endParaRPr lang="ko-KR" altLang="en-US"/>
          </a:p>
        </p:txBody>
      </p:sp>
    </p:spTree>
    <p:extLst>
      <p:ext uri="{BB962C8B-B14F-4D97-AF65-F5344CB8AC3E}">
        <p14:creationId xmlns:p14="http://schemas.microsoft.com/office/powerpoint/2010/main" val="3670420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78992179-9FDF-47FD-B7D5-2C1D5E2FE2A6}" type="datetimeFigureOut">
              <a:rPr lang="ko-KR" altLang="en-US" smtClean="0"/>
              <a:t>2017-07-16</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33A0B470-1B8A-43EF-9877-B69FA5040C79}" type="slidenum">
              <a:rPr lang="ko-KR" altLang="en-US" smtClean="0"/>
              <a:t>‹#›</a:t>
            </a:fld>
            <a:endParaRPr lang="ko-KR" altLang="en-US"/>
          </a:p>
        </p:txBody>
      </p:sp>
    </p:spTree>
    <p:extLst>
      <p:ext uri="{BB962C8B-B14F-4D97-AF65-F5344CB8AC3E}">
        <p14:creationId xmlns:p14="http://schemas.microsoft.com/office/powerpoint/2010/main" val="3036901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78992179-9FDF-47FD-B7D5-2C1D5E2FE2A6}" type="datetimeFigureOut">
              <a:rPr lang="ko-KR" altLang="en-US" smtClean="0"/>
              <a:t>2017-07-16</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33A0B470-1B8A-43EF-9877-B69FA5040C79}" type="slidenum">
              <a:rPr lang="ko-KR" altLang="en-US" smtClean="0"/>
              <a:t>‹#›</a:t>
            </a:fld>
            <a:endParaRPr lang="ko-KR" altLang="en-US"/>
          </a:p>
        </p:txBody>
      </p:sp>
    </p:spTree>
    <p:extLst>
      <p:ext uri="{BB962C8B-B14F-4D97-AF65-F5344CB8AC3E}">
        <p14:creationId xmlns:p14="http://schemas.microsoft.com/office/powerpoint/2010/main" val="518013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78992179-9FDF-47FD-B7D5-2C1D5E2FE2A6}" type="datetimeFigureOut">
              <a:rPr lang="ko-KR" altLang="en-US" smtClean="0"/>
              <a:t>2017-07-16</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33A0B470-1B8A-43EF-9877-B69FA5040C79}" type="slidenum">
              <a:rPr lang="ko-KR" altLang="en-US" smtClean="0"/>
              <a:t>‹#›</a:t>
            </a:fld>
            <a:endParaRPr lang="ko-KR" altLang="en-US"/>
          </a:p>
        </p:txBody>
      </p:sp>
    </p:spTree>
    <p:extLst>
      <p:ext uri="{BB962C8B-B14F-4D97-AF65-F5344CB8AC3E}">
        <p14:creationId xmlns:p14="http://schemas.microsoft.com/office/powerpoint/2010/main" val="1260137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78992179-9FDF-47FD-B7D5-2C1D5E2FE2A6}" type="datetimeFigureOut">
              <a:rPr lang="ko-KR" altLang="en-US" smtClean="0"/>
              <a:t>2017-07-16</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33A0B470-1B8A-43EF-9877-B69FA5040C79}" type="slidenum">
              <a:rPr lang="ko-KR" altLang="en-US" smtClean="0"/>
              <a:t>‹#›</a:t>
            </a:fld>
            <a:endParaRPr lang="ko-KR" altLang="en-US"/>
          </a:p>
        </p:txBody>
      </p:sp>
    </p:spTree>
    <p:extLst>
      <p:ext uri="{BB962C8B-B14F-4D97-AF65-F5344CB8AC3E}">
        <p14:creationId xmlns:p14="http://schemas.microsoft.com/office/powerpoint/2010/main" val="3486297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1" y="204787"/>
            <a:ext cx="3008313" cy="871538"/>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78992179-9FDF-47FD-B7D5-2C1D5E2FE2A6}" type="datetimeFigureOut">
              <a:rPr lang="ko-KR" altLang="en-US" smtClean="0"/>
              <a:t>2017-07-16</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33A0B470-1B8A-43EF-9877-B69FA5040C79}" type="slidenum">
              <a:rPr lang="ko-KR" altLang="en-US" smtClean="0"/>
              <a:t>‹#›</a:t>
            </a:fld>
            <a:endParaRPr lang="ko-KR" altLang="en-US"/>
          </a:p>
        </p:txBody>
      </p:sp>
    </p:spTree>
    <p:extLst>
      <p:ext uri="{BB962C8B-B14F-4D97-AF65-F5344CB8AC3E}">
        <p14:creationId xmlns:p14="http://schemas.microsoft.com/office/powerpoint/2010/main" val="3596823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3600450"/>
            <a:ext cx="5486400" cy="425054"/>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78992179-9FDF-47FD-B7D5-2C1D5E2FE2A6}" type="datetimeFigureOut">
              <a:rPr lang="ko-KR" altLang="en-US" smtClean="0"/>
              <a:t>2017-07-16</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33A0B470-1B8A-43EF-9877-B69FA5040C79}" type="slidenum">
              <a:rPr lang="ko-KR" altLang="en-US" smtClean="0"/>
              <a:t>‹#›</a:t>
            </a:fld>
            <a:endParaRPr lang="ko-KR" altLang="en-US"/>
          </a:p>
        </p:txBody>
      </p:sp>
    </p:spTree>
    <p:extLst>
      <p:ext uri="{BB962C8B-B14F-4D97-AF65-F5344CB8AC3E}">
        <p14:creationId xmlns:p14="http://schemas.microsoft.com/office/powerpoint/2010/main" val="3923376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8992179-9FDF-47FD-B7D5-2C1D5E2FE2A6}" type="datetimeFigureOut">
              <a:rPr lang="ko-KR" altLang="en-US" smtClean="0"/>
              <a:t>2017-07-16</a:t>
            </a:fld>
            <a:endParaRPr lang="ko-KR" altLang="en-US"/>
          </a:p>
        </p:txBody>
      </p:sp>
      <p:sp>
        <p:nvSpPr>
          <p:cNvPr id="5" name="바닥글 개체 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3A0B470-1B8A-43EF-9877-B69FA5040C79}" type="slidenum">
              <a:rPr lang="ko-KR" altLang="en-US" smtClean="0"/>
              <a:t>‹#›</a:t>
            </a:fld>
            <a:endParaRPr lang="ko-KR" altLang="en-US"/>
          </a:p>
        </p:txBody>
      </p:sp>
    </p:spTree>
    <p:extLst>
      <p:ext uri="{BB962C8B-B14F-4D97-AF65-F5344CB8AC3E}">
        <p14:creationId xmlns:p14="http://schemas.microsoft.com/office/powerpoint/2010/main" val="1495398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www.facebook.com/medoc.ua/posts/1904044929883085" TargetMode="External"/><Relationship Id="rId2" Type="http://schemas.openxmlformats.org/officeDocument/2006/relationships/hyperlink" Target="https://web.archive.org/web/20170627165928/http:/www.me-doc.com.ua/vnimaniyu-polzovateley" TargetMode="External"/><Relationship Id="rId1" Type="http://schemas.openxmlformats.org/officeDocument/2006/relationships/slideLayout" Target="../slideLayouts/slideLayout1.xml"/><Relationship Id="rId6" Type="http://schemas.openxmlformats.org/officeDocument/2006/relationships/hyperlink" Target="https://twitter.com/Maersk/status/881913349797289984" TargetMode="External"/><Relationship Id="rId5" Type="http://schemas.openxmlformats.org/officeDocument/2006/relationships/hyperlink" Target="https://www.dlapiper.com/en/us/focus/dla-piper-malware-attack-update/" TargetMode="External"/><Relationship Id="rId4" Type="http://schemas.openxmlformats.org/officeDocument/2006/relationships/hyperlink" Target="https://www.facebook.com/medoc.ua/posts/1905198096434435"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79513" y="1059582"/>
            <a:ext cx="8671928" cy="973782"/>
          </a:xfrm>
          <a:prstGeom prst="rect">
            <a:avLst/>
          </a:prstGeom>
        </p:spPr>
        <p:txBody>
          <a:bodyPr vert="horz" lIns="91440" tIns="45720" rIns="91440" bIns="45720" rtlCol="0" anchor="ctr">
            <a:no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ko-KR" altLang="en-US" sz="3600" dirty="0" smtClean="0">
                <a:latin typeface="+mj-ea"/>
              </a:rPr>
              <a:t>사이버범죄 </a:t>
            </a:r>
            <a:r>
              <a:rPr lang="ko-KR" altLang="en-US" sz="3600" dirty="0">
                <a:latin typeface="+mj-ea"/>
              </a:rPr>
              <a:t>책임범위</a:t>
            </a:r>
            <a:r>
              <a:rPr lang="en-US" altLang="ko-KR" sz="3600" dirty="0">
                <a:latin typeface="+mj-ea"/>
              </a:rPr>
              <a:t>-</a:t>
            </a:r>
            <a:r>
              <a:rPr lang="ko-KR" altLang="en-US" sz="3600" dirty="0">
                <a:latin typeface="+mj-ea"/>
              </a:rPr>
              <a:t>분석 </a:t>
            </a:r>
            <a:r>
              <a:rPr lang="en-US" altLang="ko-KR" sz="3600" dirty="0" smtClean="0">
                <a:latin typeface="+mj-ea"/>
              </a:rPr>
              <a:t>V1.0</a:t>
            </a:r>
            <a:endParaRPr lang="en-US" altLang="ko-KR" sz="4000" dirty="0" smtClean="0">
              <a:latin typeface="+mj-ea"/>
            </a:endParaRPr>
          </a:p>
          <a:p>
            <a:r>
              <a:rPr lang="en-US" altLang="ko-KR" sz="1800" dirty="0" smtClean="0">
                <a:latin typeface="+mj-ea"/>
              </a:rPr>
              <a:t>( </a:t>
            </a:r>
            <a:r>
              <a:rPr lang="ko-KR" altLang="en-US" sz="1800" dirty="0" smtClean="0">
                <a:latin typeface="+mj-ea"/>
              </a:rPr>
              <a:t>형사처벌 관련 책임범위 중심</a:t>
            </a:r>
            <a:r>
              <a:rPr lang="en-US" altLang="ko-KR" sz="1800" dirty="0" smtClean="0">
                <a:latin typeface="+mj-ea"/>
              </a:rPr>
              <a:t> </a:t>
            </a:r>
            <a:r>
              <a:rPr lang="en-US" altLang="ko-KR" sz="1800" dirty="0" smtClean="0">
                <a:latin typeface="+mj-ea"/>
              </a:rPr>
              <a:t>) </a:t>
            </a:r>
            <a:endParaRPr lang="ko-KR" altLang="en-US" sz="1800" dirty="0">
              <a:latin typeface="+mj-ea"/>
            </a:endParaRPr>
          </a:p>
        </p:txBody>
      </p:sp>
      <p:sp>
        <p:nvSpPr>
          <p:cNvPr id="6" name="Rectangle 2"/>
          <p:cNvSpPr txBox="1">
            <a:spLocks noChangeArrowheads="1"/>
          </p:cNvSpPr>
          <p:nvPr/>
        </p:nvSpPr>
        <p:spPr>
          <a:xfrm>
            <a:off x="511005" y="3057804"/>
            <a:ext cx="8099425" cy="973782"/>
          </a:xfrm>
          <a:prstGeom prst="rect">
            <a:avLst/>
          </a:prstGeom>
        </p:spPr>
        <p:txBody>
          <a:bodyPr vert="horz" lIns="91440" tIns="45720" rIns="91440" bIns="45720" rtlCol="0" anchor="ctr">
            <a:no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altLang="ko-KR" sz="3200" dirty="0" smtClean="0">
                <a:latin typeface="+mj-ea"/>
              </a:rPr>
              <a:t>2017.7.16</a:t>
            </a:r>
            <a:endParaRPr lang="en-US" altLang="ko-KR" sz="3200" dirty="0" smtClean="0">
              <a:latin typeface="+mj-ea"/>
            </a:endParaRPr>
          </a:p>
          <a:p>
            <a:endParaRPr lang="en-US" altLang="ko-KR" sz="3200" dirty="0" smtClean="0">
              <a:latin typeface="+mj-ea"/>
            </a:endParaRPr>
          </a:p>
          <a:p>
            <a:endParaRPr lang="en-US" altLang="ko-KR" sz="1400" dirty="0">
              <a:latin typeface="+mj-ea"/>
            </a:endParaRPr>
          </a:p>
          <a:p>
            <a:r>
              <a:rPr lang="en-US" altLang="ko-KR" sz="3200" dirty="0" smtClean="0">
                <a:latin typeface="+mj-ea"/>
              </a:rPr>
              <a:t>Jason, Min </a:t>
            </a:r>
          </a:p>
        </p:txBody>
      </p:sp>
    </p:spTree>
    <p:extLst>
      <p:ext uri="{BB962C8B-B14F-4D97-AF65-F5344CB8AC3E}">
        <p14:creationId xmlns:p14="http://schemas.microsoft.com/office/powerpoint/2010/main" val="563944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79512" y="483518"/>
            <a:ext cx="8676456" cy="378042"/>
          </a:xfrm>
          <a:prstGeom prst="rect">
            <a:avLst/>
          </a:prstGeom>
        </p:spPr>
        <p:txBody>
          <a:bodyPr vert="horz" lIns="91440" tIns="45720" rIns="91440" bIns="45720" rtlCol="0" anchor="t">
            <a:no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ko-KR" altLang="en-US" sz="2000" smtClean="0">
                <a:latin typeface="+mj-ea"/>
              </a:rPr>
              <a:t>□ </a:t>
            </a:r>
            <a:r>
              <a:rPr lang="ko-KR" altLang="en-US" sz="2000" smtClean="0">
                <a:latin typeface="+mj-ea"/>
              </a:rPr>
              <a:t>이슈</a:t>
            </a:r>
            <a:endParaRPr lang="en-US" altLang="ko-KR" sz="2000" dirty="0" smtClean="0">
              <a:latin typeface="+mj-ea"/>
            </a:endParaRPr>
          </a:p>
          <a:p>
            <a:pPr algn="l"/>
            <a:endParaRPr lang="en-US" altLang="ko-KR" sz="2000" dirty="0">
              <a:latin typeface="+mj-ea"/>
            </a:endParaRPr>
          </a:p>
          <a:p>
            <a:pPr algn="l"/>
            <a:r>
              <a:rPr lang="en-US" altLang="ko-KR" sz="2000" dirty="0" smtClean="0">
                <a:latin typeface="+mj-ea"/>
              </a:rPr>
              <a:t>      </a:t>
            </a:r>
          </a:p>
          <a:p>
            <a:pPr algn="l"/>
            <a:r>
              <a:rPr lang="en-US" altLang="ko-KR" sz="2000" dirty="0">
                <a:latin typeface="+mj-ea"/>
              </a:rPr>
              <a:t> </a:t>
            </a:r>
            <a:r>
              <a:rPr lang="en-US" altLang="ko-KR" sz="2000" dirty="0" smtClean="0">
                <a:latin typeface="+mj-ea"/>
              </a:rPr>
              <a:t>     </a:t>
            </a:r>
            <a:endParaRPr lang="en-US" altLang="ko-KR" sz="2000" dirty="0">
              <a:latin typeface="+mj-ea"/>
            </a:endParaRPr>
          </a:p>
          <a:p>
            <a:pPr algn="l"/>
            <a:endParaRPr lang="en-US" altLang="ko-KR" sz="2000" dirty="0">
              <a:latin typeface="+mj-ea"/>
            </a:endParaRPr>
          </a:p>
        </p:txBody>
      </p:sp>
      <p:sp>
        <p:nvSpPr>
          <p:cNvPr id="8" name="직사각형 7"/>
          <p:cNvSpPr/>
          <p:nvPr/>
        </p:nvSpPr>
        <p:spPr>
          <a:xfrm>
            <a:off x="4283968" y="513522"/>
            <a:ext cx="4572000" cy="215444"/>
          </a:xfrm>
          <a:prstGeom prst="rect">
            <a:avLst/>
          </a:prstGeom>
        </p:spPr>
        <p:txBody>
          <a:bodyPr>
            <a:spAutoFit/>
          </a:bodyPr>
          <a:lstStyle/>
          <a:p>
            <a:pPr algn="r"/>
            <a:r>
              <a:rPr lang="en-US" altLang="ko-KR" sz="800" dirty="0"/>
              <a:t>http://www.yonhapnews.co.kr/bulletin/2017/07/04/0200000000AKR20170704053800009.HTML</a:t>
            </a:r>
            <a:endParaRPr lang="ko-KR" altLang="en-US" sz="800" dirty="0"/>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338" y="952460"/>
            <a:ext cx="4331634" cy="1187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8567" y="1131590"/>
            <a:ext cx="2121768" cy="1065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401" y="2255961"/>
            <a:ext cx="4310048" cy="1395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402" y="3795886"/>
            <a:ext cx="4358950" cy="1203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5353" y="2255960"/>
            <a:ext cx="4511143" cy="2764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701" y="1131590"/>
            <a:ext cx="1961028" cy="390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6176" y="1571356"/>
            <a:ext cx="2029792" cy="585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직사각형 11"/>
          <p:cNvSpPr/>
          <p:nvPr/>
        </p:nvSpPr>
        <p:spPr>
          <a:xfrm>
            <a:off x="126763" y="861560"/>
            <a:ext cx="8964489" cy="42103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직사각형 12"/>
          <p:cNvSpPr/>
          <p:nvPr/>
        </p:nvSpPr>
        <p:spPr>
          <a:xfrm>
            <a:off x="1403648" y="2499742"/>
            <a:ext cx="208823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직사각형 31"/>
          <p:cNvSpPr/>
          <p:nvPr/>
        </p:nvSpPr>
        <p:spPr>
          <a:xfrm>
            <a:off x="213419" y="3782728"/>
            <a:ext cx="4263029" cy="4277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직사각형 32"/>
          <p:cNvSpPr/>
          <p:nvPr/>
        </p:nvSpPr>
        <p:spPr>
          <a:xfrm>
            <a:off x="4515902" y="2994173"/>
            <a:ext cx="4501344" cy="12241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146439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79512" y="483518"/>
            <a:ext cx="8676456" cy="378042"/>
          </a:xfrm>
          <a:prstGeom prst="rect">
            <a:avLst/>
          </a:prstGeom>
        </p:spPr>
        <p:txBody>
          <a:bodyPr vert="horz" lIns="91440" tIns="45720" rIns="91440" bIns="45720" rtlCol="0" anchor="t">
            <a:no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ko-KR" altLang="en-US" sz="2000" dirty="0" smtClean="0">
                <a:latin typeface="+mj-ea"/>
              </a:rPr>
              <a:t>□ </a:t>
            </a:r>
            <a:r>
              <a:rPr lang="ko-KR" altLang="en-US" sz="2000" dirty="0" smtClean="0">
                <a:latin typeface="+mj-ea"/>
              </a:rPr>
              <a:t>원문 기사 </a:t>
            </a:r>
            <a:r>
              <a:rPr lang="en-US" altLang="ko-KR" sz="2000" dirty="0" smtClean="0">
                <a:latin typeface="+mj-ea"/>
              </a:rPr>
              <a:t>(AP news)</a:t>
            </a:r>
            <a:endParaRPr lang="en-US" altLang="ko-KR" sz="2000" dirty="0" smtClean="0">
              <a:latin typeface="+mj-ea"/>
            </a:endParaRPr>
          </a:p>
          <a:p>
            <a:pPr algn="l"/>
            <a:endParaRPr lang="en-US" altLang="ko-KR" sz="2000" dirty="0">
              <a:latin typeface="+mj-ea"/>
            </a:endParaRPr>
          </a:p>
          <a:p>
            <a:pPr algn="l"/>
            <a:r>
              <a:rPr lang="en-US" altLang="ko-KR" sz="2000" dirty="0" smtClean="0">
                <a:latin typeface="+mj-ea"/>
              </a:rPr>
              <a:t>      </a:t>
            </a:r>
          </a:p>
          <a:p>
            <a:pPr algn="l"/>
            <a:r>
              <a:rPr lang="en-US" altLang="ko-KR" sz="2000" dirty="0">
                <a:latin typeface="+mj-ea"/>
              </a:rPr>
              <a:t> </a:t>
            </a:r>
            <a:r>
              <a:rPr lang="en-US" altLang="ko-KR" sz="2000" dirty="0" smtClean="0">
                <a:latin typeface="+mj-ea"/>
              </a:rPr>
              <a:t>     </a:t>
            </a:r>
            <a:endParaRPr lang="en-US" altLang="ko-KR" sz="2000" dirty="0">
              <a:latin typeface="+mj-ea"/>
            </a:endParaRPr>
          </a:p>
          <a:p>
            <a:pPr algn="l"/>
            <a:endParaRPr lang="en-US" altLang="ko-KR" sz="2000" dirty="0">
              <a:latin typeface="+mj-ea"/>
            </a:endParaRPr>
          </a:p>
        </p:txBody>
      </p:sp>
      <p:sp>
        <p:nvSpPr>
          <p:cNvPr id="8" name="직사각형 7"/>
          <p:cNvSpPr/>
          <p:nvPr/>
        </p:nvSpPr>
        <p:spPr>
          <a:xfrm>
            <a:off x="4283968" y="513522"/>
            <a:ext cx="4572000" cy="215444"/>
          </a:xfrm>
          <a:prstGeom prst="rect">
            <a:avLst/>
          </a:prstGeom>
        </p:spPr>
        <p:txBody>
          <a:bodyPr>
            <a:spAutoFit/>
          </a:bodyPr>
          <a:lstStyle/>
          <a:p>
            <a:pPr algn="r"/>
            <a:r>
              <a:rPr lang="en-US" altLang="ko-KR" sz="800" dirty="0"/>
              <a:t>https://apnews.com/8b02768224de485eb4e7b33ae55b02f2</a:t>
            </a:r>
            <a:endParaRPr lang="ko-KR" altLang="en-US" sz="800" dirty="0"/>
          </a:p>
        </p:txBody>
      </p:sp>
      <p:sp>
        <p:nvSpPr>
          <p:cNvPr id="3" name="Rectangle 6"/>
          <p:cNvSpPr>
            <a:spLocks noChangeArrowheads="1"/>
          </p:cNvSpPr>
          <p:nvPr/>
        </p:nvSpPr>
        <p:spPr bwMode="auto">
          <a:xfrm>
            <a:off x="303138" y="1344922"/>
            <a:ext cx="8604448" cy="353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0" i="0" u="none" strike="noStrike" cap="none" normalizeH="0" baseline="0" dirty="0" smtClean="0">
                <a:ln>
                  <a:noFill/>
                </a:ln>
                <a:solidFill>
                  <a:schemeClr val="tx1"/>
                </a:solidFill>
                <a:effectLst/>
                <a:latin typeface="+mn-ea"/>
                <a:cs typeface="굴림" pitchFamily="50" charset="-127"/>
              </a:rPr>
              <a:t>KIEV, Ukraine (AP) — The small Ukrainian tax software company that is accused of being the patient zero of a damaging global cyberepidemic is under investigation and will face charges, the head of Ukraine’s CyberPolice suggested Monday.</a:t>
            </a:r>
          </a:p>
          <a:p>
            <a:pPr marL="0" marR="0" lvl="0" indent="0" algn="l" defTabSz="914400" rtl="0" eaLnBrk="0" fontAlgn="base" latinLnBrk="0" hangingPunct="0">
              <a:lnSpc>
                <a:spcPct val="100000"/>
              </a:lnSpc>
              <a:spcBef>
                <a:spcPct val="0"/>
              </a:spcBef>
              <a:spcAft>
                <a:spcPct val="0"/>
              </a:spcAft>
              <a:buClrTx/>
              <a:buSzTx/>
              <a:buFontTx/>
              <a:buNone/>
              <a:tabLst/>
            </a:pPr>
            <a:r>
              <a:rPr kumimoji="1" lang="ko-KR" altLang="ko-KR" sz="800" b="0" i="0" u="none" strike="noStrike" cap="none" normalizeH="0" baseline="0" dirty="0" smtClean="0">
                <a:ln>
                  <a:noFill/>
                </a:ln>
                <a:solidFill>
                  <a:schemeClr val="tx1"/>
                </a:solidFill>
                <a:effectLst/>
                <a:latin typeface="+mn-ea"/>
                <a:cs typeface="굴림" pitchFamily="50" charset="-127"/>
              </a:rPr>
              <a:t>Col. Serhiy Demydiuk, the head of Ukraine’s national Cyberpolice unit, said in an interview with The Associated Press that Kiev-based M.E. Doc’s employees had blown off repeated warnings about the security of their information technology infrastructure.</a:t>
            </a:r>
            <a:endParaRPr kumimoji="1" lang="en-US" altLang="ko-KR" sz="800" b="0" i="0" u="none" strike="noStrike" cap="none" normalizeH="0" baseline="0" dirty="0" smtClean="0">
              <a:ln>
                <a:noFill/>
              </a:ln>
              <a:solidFill>
                <a:schemeClr val="tx1"/>
              </a:solidFill>
              <a:effectLst/>
              <a:latin typeface="+mn-ea"/>
              <a:cs typeface="굴림" pitchFamily="50" charset="-127"/>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ko-KR" altLang="ko-KR" sz="800" b="0" i="0" u="none" strike="noStrike" cap="none" normalizeH="0" baseline="0" dirty="0" smtClean="0">
              <a:ln>
                <a:noFill/>
              </a:ln>
              <a:solidFill>
                <a:schemeClr val="tx1"/>
              </a:solidFill>
              <a:effectLst/>
              <a:latin typeface="+mn-ea"/>
              <a:cs typeface="굴림" pitchFamily="50" charset="-127"/>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ko-KR" altLang="ko-KR" sz="800" b="0" i="0" u="none" strike="noStrike" cap="none" normalizeH="0" baseline="0" dirty="0" smtClean="0">
                <a:ln>
                  <a:noFill/>
                </a:ln>
                <a:solidFill>
                  <a:schemeClr val="tx1"/>
                </a:solidFill>
                <a:effectLst/>
                <a:latin typeface="+mn-ea"/>
                <a:cs typeface="굴림" pitchFamily="50" charset="-127"/>
              </a:rPr>
              <a:t>“They knew about it,” he told the AP at his office. “They were told many times by various anti-virus firms. ... For this neglect, the people in </a:t>
            </a:r>
            <a:endParaRPr kumimoji="1" lang="en-US" altLang="ko-KR" sz="800" b="0" i="0" u="none" strike="noStrike" cap="none" normalizeH="0" baseline="0" dirty="0" smtClean="0">
              <a:ln>
                <a:noFill/>
              </a:ln>
              <a:solidFill>
                <a:schemeClr val="tx1"/>
              </a:solidFill>
              <a:effectLst/>
              <a:latin typeface="+mn-ea"/>
              <a:cs typeface="굴림" pitchFamily="50" charset="-127"/>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ko-KR" altLang="ko-KR" sz="800" b="1" i="0" u="none" strike="noStrike" cap="none" normalizeH="0" baseline="0" dirty="0" smtClean="0">
                <a:ln>
                  <a:noFill/>
                </a:ln>
                <a:solidFill>
                  <a:srgbClr val="FF0000"/>
                </a:solidFill>
                <a:effectLst/>
                <a:latin typeface="+mn-ea"/>
                <a:cs typeface="굴림" pitchFamily="50" charset="-127"/>
              </a:rPr>
              <a:t>this case will face criminal responsibility</a:t>
            </a:r>
            <a:r>
              <a:rPr kumimoji="1" lang="ko-KR" altLang="ko-KR" sz="800" b="0" i="0" u="none" strike="noStrike" cap="none" normalizeH="0" baseline="0" dirty="0" smtClean="0">
                <a:ln>
                  <a:noFill/>
                </a:ln>
                <a:solidFill>
                  <a:schemeClr val="tx1"/>
                </a:solidFill>
                <a:effectLst/>
                <a:latin typeface="+mn-ea"/>
                <a:cs typeface="굴림" pitchFamily="50" charset="-127"/>
              </a:rPr>
              <a:t>.”</a:t>
            </a:r>
          </a:p>
          <a:p>
            <a:pPr marL="0" marR="0" lvl="0" indent="0" algn="l" defTabSz="914400" rtl="0" eaLnBrk="0" fontAlgn="base" latinLnBrk="0" hangingPunct="0">
              <a:lnSpc>
                <a:spcPct val="100000"/>
              </a:lnSpc>
              <a:spcBef>
                <a:spcPct val="0"/>
              </a:spcBef>
              <a:spcAft>
                <a:spcPct val="0"/>
              </a:spcAft>
              <a:buClrTx/>
              <a:buSzTx/>
              <a:buFontTx/>
              <a:buNone/>
              <a:tabLst/>
            </a:pPr>
            <a:r>
              <a:rPr kumimoji="1" lang="ko-KR" altLang="ko-KR" sz="800" b="0" i="0" u="none" strike="noStrike" cap="none" normalizeH="0" baseline="0" dirty="0" smtClean="0">
                <a:ln>
                  <a:noFill/>
                </a:ln>
                <a:solidFill>
                  <a:schemeClr val="tx1"/>
                </a:solidFill>
                <a:effectLst/>
                <a:latin typeface="+mn-ea"/>
                <a:cs typeface="굴림" pitchFamily="50" charset="-127"/>
              </a:rPr>
              <a:t>Demydiuk and other officials say last week’s unusually disruptive cyberattack was mainly spread through a malicious update to M.E. Doc’s eponymous tax software program, which is widely used by accountants and businesses across Ukraine.</a:t>
            </a:r>
          </a:p>
          <a:p>
            <a:pPr marL="0" marR="0" lvl="0" indent="0" algn="l" defTabSz="914400" rtl="0" eaLnBrk="0" fontAlgn="base" latinLnBrk="0" hangingPunct="0">
              <a:lnSpc>
                <a:spcPct val="100000"/>
              </a:lnSpc>
              <a:spcBef>
                <a:spcPct val="0"/>
              </a:spcBef>
              <a:spcAft>
                <a:spcPct val="0"/>
              </a:spcAft>
              <a:buClrTx/>
              <a:buSzTx/>
              <a:buFontTx/>
              <a:buNone/>
              <a:tabLst/>
            </a:pPr>
            <a:r>
              <a:rPr kumimoji="1" lang="ko-KR" altLang="ko-KR" sz="800" b="0" i="0" u="none" strike="noStrike" cap="none" normalizeH="0" baseline="0" dirty="0" smtClean="0">
                <a:ln>
                  <a:noFill/>
                </a:ln>
                <a:solidFill>
                  <a:schemeClr val="tx1"/>
                </a:solidFill>
                <a:effectLst/>
                <a:latin typeface="+mn-ea"/>
                <a:cs typeface="굴림" pitchFamily="50" charset="-127"/>
              </a:rPr>
              <a:t>The malicious update, likely planted on M.E. Doc’s update server by a hacker, was then disseminated across the country before exploding into an epidemic of data-scrambling software that Ukrainian and several other multinational firms are still recovering from.</a:t>
            </a:r>
          </a:p>
          <a:p>
            <a:pPr marL="0" marR="0" lvl="0" indent="0" algn="l" defTabSz="914400" rtl="0" eaLnBrk="0" fontAlgn="base" latinLnBrk="0" hangingPunct="0">
              <a:lnSpc>
                <a:spcPct val="100000"/>
              </a:lnSpc>
              <a:spcBef>
                <a:spcPct val="0"/>
              </a:spcBef>
              <a:spcAft>
                <a:spcPct val="0"/>
              </a:spcAft>
              <a:buClrTx/>
              <a:buSzTx/>
              <a:buFontTx/>
              <a:buNone/>
              <a:tabLst/>
            </a:pPr>
            <a:r>
              <a:rPr kumimoji="1" lang="ko-KR" altLang="ko-KR" sz="800" b="0" i="0" u="none" strike="noStrike" cap="none" normalizeH="0" baseline="0" dirty="0" smtClean="0">
                <a:ln>
                  <a:noFill/>
                </a:ln>
                <a:solidFill>
                  <a:schemeClr val="tx1"/>
                </a:solidFill>
                <a:effectLst/>
                <a:latin typeface="+mn-ea"/>
                <a:cs typeface="굴림" pitchFamily="50" charset="-127"/>
              </a:rPr>
              <a:t>M.E. Doc has given various explanations for its role in the outbreak. It initially acknowledged having been hacked, but then deleted </a:t>
            </a:r>
            <a:r>
              <a:rPr kumimoji="1" lang="ko-KR" altLang="ko-KR" sz="800" b="0" i="0" u="none" strike="noStrike" cap="none" normalizeH="0" baseline="0" dirty="0" smtClean="0">
                <a:ln>
                  <a:noFill/>
                </a:ln>
                <a:solidFill>
                  <a:schemeClr val="tx1"/>
                </a:solidFill>
                <a:effectLst/>
                <a:latin typeface="+mn-ea"/>
                <a:cs typeface="굴림" pitchFamily="50" charset="-127"/>
                <a:hlinkClick r:id="rId2"/>
              </a:rPr>
              <a:t>the statement</a:t>
            </a:r>
            <a:r>
              <a:rPr kumimoji="1" lang="ko-KR" altLang="ko-KR" sz="800" b="0" i="0" u="none" strike="noStrike" cap="none" normalizeH="0" baseline="0" dirty="0" smtClean="0">
                <a:ln>
                  <a:noFill/>
                </a:ln>
                <a:solidFill>
                  <a:schemeClr val="tx1"/>
                </a:solidFill>
                <a:effectLst/>
                <a:latin typeface="+mn-ea"/>
                <a:cs typeface="굴림" pitchFamily="50" charset="-127"/>
              </a:rPr>
              <a:t> . It then </a:t>
            </a:r>
            <a:r>
              <a:rPr kumimoji="1" lang="ko-KR" altLang="ko-KR" sz="800" b="0" i="0" u="none" strike="noStrike" cap="none" normalizeH="0" baseline="0" dirty="0" smtClean="0">
                <a:ln>
                  <a:noFill/>
                </a:ln>
                <a:solidFill>
                  <a:schemeClr val="tx1"/>
                </a:solidFill>
                <a:effectLst/>
                <a:latin typeface="+mn-ea"/>
                <a:cs typeface="굴림" pitchFamily="50" charset="-127"/>
                <a:hlinkClick r:id="rId3"/>
              </a:rPr>
              <a:t>called</a:t>
            </a:r>
            <a:r>
              <a:rPr kumimoji="1" lang="ko-KR" altLang="ko-KR" sz="800" b="0" i="0" u="none" strike="noStrike" cap="none" normalizeH="0" baseline="0" dirty="0" smtClean="0">
                <a:ln>
                  <a:noFill/>
                </a:ln>
                <a:solidFill>
                  <a:schemeClr val="tx1"/>
                </a:solidFill>
                <a:effectLst/>
                <a:latin typeface="+mn-ea"/>
                <a:cs typeface="굴림" pitchFamily="50" charset="-127"/>
              </a:rPr>
              <a:t> allegations it had seeded the outbreak “clearly erroneous” but later </a:t>
            </a:r>
            <a:r>
              <a:rPr kumimoji="1" lang="ko-KR" altLang="ko-KR" sz="800" b="0" i="0" u="none" strike="noStrike" cap="none" normalizeH="0" baseline="0" dirty="0" smtClean="0">
                <a:ln>
                  <a:noFill/>
                </a:ln>
                <a:solidFill>
                  <a:schemeClr val="tx1"/>
                </a:solidFill>
                <a:effectLst/>
                <a:latin typeface="+mn-ea"/>
                <a:cs typeface="굴림" pitchFamily="50" charset="-127"/>
                <a:hlinkClick r:id="rId4"/>
              </a:rPr>
              <a:t>said</a:t>
            </a:r>
            <a:r>
              <a:rPr kumimoji="1" lang="ko-KR" altLang="ko-KR" sz="800" b="0" i="0" u="none" strike="noStrike" cap="none" normalizeH="0" baseline="0" dirty="0" smtClean="0">
                <a:ln>
                  <a:noFill/>
                </a:ln>
                <a:solidFill>
                  <a:schemeClr val="tx1"/>
                </a:solidFill>
                <a:effectLst/>
                <a:latin typeface="+mn-ea"/>
                <a:cs typeface="굴림" pitchFamily="50" charset="-127"/>
              </a:rPr>
              <a:t> it was cooperating with authorities. The company has not returned messages from AP seeking comment.</a:t>
            </a:r>
          </a:p>
          <a:p>
            <a:pPr marL="0" marR="0" lvl="0" indent="0" algn="l" defTabSz="914400" rtl="0" eaLnBrk="0" fontAlgn="base" latinLnBrk="0" hangingPunct="0">
              <a:lnSpc>
                <a:spcPct val="100000"/>
              </a:lnSpc>
              <a:spcBef>
                <a:spcPct val="0"/>
              </a:spcBef>
              <a:spcAft>
                <a:spcPct val="0"/>
              </a:spcAft>
              <a:buClrTx/>
              <a:buSzTx/>
              <a:buFontTx/>
              <a:buNone/>
              <a:tabLst/>
            </a:pPr>
            <a:r>
              <a:rPr kumimoji="1" lang="ko-KR" altLang="ko-KR" sz="800" b="0" i="0" u="none" strike="noStrike" cap="none" normalizeH="0" baseline="0" dirty="0" smtClean="0">
                <a:ln>
                  <a:noFill/>
                </a:ln>
                <a:solidFill>
                  <a:schemeClr val="tx1"/>
                </a:solidFill>
                <a:effectLst/>
                <a:latin typeface="+mn-ea"/>
                <a:cs typeface="굴림" pitchFamily="50" charset="-127"/>
              </a:rPr>
              <a:t>Meanwhile, several companies hit by last week’s cyberattack say they are edging toward normalcy.</a:t>
            </a:r>
          </a:p>
          <a:p>
            <a:pPr marL="0" marR="0" lvl="0" indent="0" algn="l" defTabSz="914400" rtl="0" eaLnBrk="0" fontAlgn="base" latinLnBrk="0" hangingPunct="0">
              <a:lnSpc>
                <a:spcPct val="100000"/>
              </a:lnSpc>
              <a:spcBef>
                <a:spcPct val="0"/>
              </a:spcBef>
              <a:spcAft>
                <a:spcPct val="0"/>
              </a:spcAft>
              <a:buClrTx/>
              <a:buSzTx/>
              <a:buFontTx/>
              <a:buNone/>
              <a:tabLst/>
            </a:pPr>
            <a:r>
              <a:rPr kumimoji="1" lang="ko-KR" altLang="ko-KR" sz="800" b="0" i="0" u="none" strike="noStrike" cap="none" normalizeH="0" baseline="0" dirty="0" smtClean="0">
                <a:ln>
                  <a:noFill/>
                </a:ln>
                <a:solidFill>
                  <a:schemeClr val="tx1"/>
                </a:solidFill>
                <a:effectLst/>
                <a:latin typeface="+mn-ea"/>
                <a:cs typeface="굴림" pitchFamily="50" charset="-127"/>
              </a:rPr>
              <a:t>Law firm DLA Piper </a:t>
            </a:r>
            <a:r>
              <a:rPr kumimoji="1" lang="ko-KR" altLang="ko-KR" sz="800" b="0" i="0" u="none" strike="noStrike" cap="none" normalizeH="0" baseline="0" dirty="0" smtClean="0">
                <a:ln>
                  <a:noFill/>
                </a:ln>
                <a:solidFill>
                  <a:schemeClr val="tx1"/>
                </a:solidFill>
                <a:effectLst/>
                <a:latin typeface="+mn-ea"/>
                <a:cs typeface="굴림" pitchFamily="50" charset="-127"/>
                <a:hlinkClick r:id="rId5"/>
              </a:rPr>
              <a:t>said</a:t>
            </a:r>
            <a:r>
              <a:rPr kumimoji="1" lang="ko-KR" altLang="ko-KR" sz="800" b="0" i="0" u="none" strike="noStrike" cap="none" normalizeH="0" baseline="0" dirty="0" smtClean="0">
                <a:ln>
                  <a:noFill/>
                </a:ln>
                <a:solidFill>
                  <a:schemeClr val="tx1"/>
                </a:solidFill>
                <a:effectLst/>
                <a:latin typeface="+mn-ea"/>
                <a:cs typeface="굴림" pitchFamily="50" charset="-127"/>
              </a:rPr>
              <a:t> late Sunday that it has restored its email service and was working to bring its other networks back online. Danish shipper A.P. Moller-Maersk </a:t>
            </a:r>
            <a:r>
              <a:rPr kumimoji="1" lang="ko-KR" altLang="ko-KR" sz="800" b="0" i="0" u="none" strike="noStrike" cap="none" normalizeH="0" baseline="0" dirty="0" smtClean="0">
                <a:ln>
                  <a:noFill/>
                </a:ln>
                <a:solidFill>
                  <a:schemeClr val="tx1"/>
                </a:solidFill>
                <a:effectLst/>
                <a:latin typeface="+mn-ea"/>
                <a:cs typeface="굴림" pitchFamily="50" charset="-127"/>
                <a:hlinkClick r:id="rId6"/>
              </a:rPr>
              <a:t>said</a:t>
            </a:r>
            <a:r>
              <a:rPr kumimoji="1" lang="ko-KR" altLang="ko-KR" sz="800" b="0" i="0" u="none" strike="noStrike" cap="none" normalizeH="0" baseline="0" dirty="0" smtClean="0">
                <a:ln>
                  <a:noFill/>
                </a:ln>
                <a:solidFill>
                  <a:schemeClr val="tx1"/>
                </a:solidFill>
                <a:effectLst/>
                <a:latin typeface="+mn-ea"/>
                <a:cs typeface="굴림" pitchFamily="50" charset="-127"/>
              </a:rPr>
              <a:t> Monday it was that “getting closer to full speed” and that all but one cargo terminal was back in action. Russian companies were reportedly affected as well; Russian state-owned oil giant Rosneft said Monday it had taken the company six days to fully repair its computer systems after they were badly hit in the cyberattack.</a:t>
            </a:r>
          </a:p>
          <a:p>
            <a:pPr marL="0" marR="0" lvl="0" indent="0" algn="l" defTabSz="914400" rtl="0" eaLnBrk="0" fontAlgn="base" latinLnBrk="0" hangingPunct="0">
              <a:lnSpc>
                <a:spcPct val="100000"/>
              </a:lnSpc>
              <a:spcBef>
                <a:spcPct val="0"/>
              </a:spcBef>
              <a:spcAft>
                <a:spcPct val="0"/>
              </a:spcAft>
              <a:buClrTx/>
              <a:buSzTx/>
              <a:buFontTx/>
              <a:buNone/>
              <a:tabLst/>
            </a:pPr>
            <a:r>
              <a:rPr kumimoji="1" lang="ko-KR" altLang="ko-KR" sz="800" b="0" i="0" u="none" strike="noStrike" cap="none" normalizeH="0" baseline="0" dirty="0" smtClean="0">
                <a:ln>
                  <a:noFill/>
                </a:ln>
                <a:solidFill>
                  <a:schemeClr val="tx1"/>
                </a:solidFill>
                <a:effectLst/>
                <a:latin typeface="+mn-ea"/>
                <a:cs typeface="굴림" pitchFamily="50" charset="-127"/>
              </a:rPr>
              <a:t>Ukrainian authorities have blamed Russia for masterminding the outbreak, although several independent experts say it’s too early, based on what’s publicly known, to come to any firm conclusions. Ukraine has repeatedly come under fire from high-powered cyberattacks tied to Moscow.</a:t>
            </a:r>
          </a:p>
          <a:p>
            <a:pPr marL="0" marR="0" lvl="0" indent="0" algn="l" defTabSz="914400" rtl="0" eaLnBrk="0" fontAlgn="base" latinLnBrk="0" hangingPunct="0">
              <a:lnSpc>
                <a:spcPct val="100000"/>
              </a:lnSpc>
              <a:spcBef>
                <a:spcPct val="0"/>
              </a:spcBef>
              <a:spcAft>
                <a:spcPct val="0"/>
              </a:spcAft>
              <a:buClrTx/>
              <a:buSzTx/>
              <a:buFontTx/>
              <a:buNone/>
              <a:tabLst/>
            </a:pPr>
            <a:r>
              <a:rPr kumimoji="1" lang="ko-KR" altLang="ko-KR" sz="800" b="0" i="0" u="none" strike="noStrike" cap="none" normalizeH="0" baseline="0" dirty="0" smtClean="0">
                <a:ln>
                  <a:noFill/>
                </a:ln>
                <a:solidFill>
                  <a:schemeClr val="tx1"/>
                </a:solidFill>
                <a:effectLst/>
                <a:latin typeface="+mn-ea"/>
                <a:cs typeface="굴림" pitchFamily="50" charset="-127"/>
              </a:rPr>
              <a:t>The extent of the damage and disruption in Ukraine was still unclear Monday. Authorities have yet to release an accounting of the number of victims or guess at the cost inflicted by the malware. Demydiuk said his service was still collating figures and declined to even provide estimates.</a:t>
            </a:r>
          </a:p>
          <a:p>
            <a:pPr marL="0" marR="0" lvl="0" indent="0" algn="l" defTabSz="914400" rtl="0" eaLnBrk="0" fontAlgn="base" latinLnBrk="0" hangingPunct="0">
              <a:lnSpc>
                <a:spcPct val="100000"/>
              </a:lnSpc>
              <a:spcBef>
                <a:spcPct val="0"/>
              </a:spcBef>
              <a:spcAft>
                <a:spcPct val="0"/>
              </a:spcAft>
              <a:buClrTx/>
              <a:buSzTx/>
              <a:buFontTx/>
              <a:buNone/>
              <a:tabLst/>
            </a:pPr>
            <a:r>
              <a:rPr kumimoji="1" lang="ko-KR" altLang="ko-KR" sz="800" b="0" i="0" u="none" strike="noStrike" cap="none" normalizeH="0" baseline="0" dirty="0" smtClean="0">
                <a:ln>
                  <a:noFill/>
                </a:ln>
                <a:solidFill>
                  <a:schemeClr val="tx1"/>
                </a:solidFill>
                <a:effectLst/>
                <a:latin typeface="+mn-ea"/>
                <a:cs typeface="굴림" pitchFamily="50" charset="-127"/>
              </a:rPr>
              <a:t>It’s clear, though, that the economic disruption has not been negligible. Some bank employees have not been to work in days. At Kiev’s Boryspil Airport, senior airport official Yevhenii Dykhne told the AP that about a third of computers, mainly those devoted to back-office work such as procurement, were still offline.</a:t>
            </a:r>
          </a:p>
          <a:p>
            <a:pPr marL="0" marR="0" lvl="0" indent="0" algn="l" defTabSz="914400" rtl="0" eaLnBrk="0" fontAlgn="base" latinLnBrk="0" hangingPunct="0">
              <a:lnSpc>
                <a:spcPct val="100000"/>
              </a:lnSpc>
              <a:spcBef>
                <a:spcPct val="0"/>
              </a:spcBef>
              <a:spcAft>
                <a:spcPct val="0"/>
              </a:spcAft>
              <a:buClrTx/>
              <a:buSzTx/>
              <a:buFontTx/>
              <a:buNone/>
              <a:tabLst/>
            </a:pPr>
            <a:r>
              <a:rPr kumimoji="1" lang="ko-KR" altLang="ko-KR" sz="800" b="0" i="0" u="none" strike="noStrike" cap="none" normalizeH="0" baseline="0" dirty="0" smtClean="0">
                <a:ln>
                  <a:noFill/>
                </a:ln>
                <a:solidFill>
                  <a:schemeClr val="tx1"/>
                </a:solidFill>
                <a:effectLst/>
                <a:latin typeface="+mn-ea"/>
                <a:cs typeface="굴림" pitchFamily="50" charset="-127"/>
              </a:rPr>
              <a:t>Hanna Rybalka, who works at the state-owned Oschadbank’s headquarters in Kiev, said that business had taken nearly a week to recover.</a:t>
            </a:r>
          </a:p>
          <a:p>
            <a:pPr marL="0" marR="0" lvl="0" indent="0" algn="l" defTabSz="914400" rtl="0" eaLnBrk="0" fontAlgn="base" latinLnBrk="0" hangingPunct="0">
              <a:lnSpc>
                <a:spcPct val="100000"/>
              </a:lnSpc>
              <a:spcBef>
                <a:spcPct val="0"/>
              </a:spcBef>
              <a:spcAft>
                <a:spcPct val="0"/>
              </a:spcAft>
              <a:buClrTx/>
              <a:buSzTx/>
              <a:buFontTx/>
              <a:buNone/>
              <a:tabLst/>
            </a:pPr>
            <a:r>
              <a:rPr kumimoji="1" lang="ko-KR" altLang="ko-KR" sz="800" b="0" i="0" u="none" strike="noStrike" cap="none" normalizeH="0" baseline="0" dirty="0" smtClean="0">
                <a:ln>
                  <a:noFill/>
                </a:ln>
                <a:solidFill>
                  <a:schemeClr val="tx1"/>
                </a:solidFill>
                <a:effectLst/>
                <a:latin typeface="+mn-ea"/>
                <a:cs typeface="굴림" pitchFamily="50" charset="-127"/>
              </a:rPr>
              <a:t>“Today is the first day of full-time work,” she said in a Facebook message Monday.</a:t>
            </a:r>
          </a:p>
          <a:p>
            <a:pPr marL="0" marR="0" lvl="0" indent="0" algn="l" defTabSz="914400" rtl="0" eaLnBrk="0" fontAlgn="base" latinLnBrk="0" hangingPunct="0">
              <a:lnSpc>
                <a:spcPct val="100000"/>
              </a:lnSpc>
              <a:spcBef>
                <a:spcPct val="0"/>
              </a:spcBef>
              <a:spcAft>
                <a:spcPct val="0"/>
              </a:spcAft>
              <a:buClrTx/>
              <a:buSzTx/>
              <a:buFontTx/>
              <a:buNone/>
              <a:tabLst/>
            </a:pPr>
            <a:r>
              <a:rPr kumimoji="1" lang="ko-KR" altLang="ko-KR" sz="800" b="0" i="0" u="none" strike="noStrike" cap="none" normalizeH="0" baseline="0" dirty="0" smtClean="0">
                <a:ln>
                  <a:noFill/>
                </a:ln>
                <a:solidFill>
                  <a:schemeClr val="tx1"/>
                </a:solidFill>
                <a:effectLst/>
                <a:latin typeface="+mn-ea"/>
                <a:cs typeface="굴림" pitchFamily="50" charset="-127"/>
              </a:rPr>
              <a:t>___</a:t>
            </a:r>
          </a:p>
          <a:p>
            <a:pPr marL="0" marR="0" lvl="0" indent="0" algn="l" defTabSz="914400" rtl="0" eaLnBrk="0" fontAlgn="base" latinLnBrk="0" hangingPunct="0">
              <a:lnSpc>
                <a:spcPct val="100000"/>
              </a:lnSpc>
              <a:spcBef>
                <a:spcPct val="0"/>
              </a:spcBef>
              <a:spcAft>
                <a:spcPct val="0"/>
              </a:spcAft>
              <a:buClrTx/>
              <a:buSzTx/>
              <a:buFontTx/>
              <a:buNone/>
              <a:tabLst/>
            </a:pPr>
            <a:r>
              <a:rPr kumimoji="1" lang="ko-KR" altLang="ko-KR" sz="800" b="0" i="0" u="none" strike="noStrike" cap="none" normalizeH="0" baseline="0" dirty="0" smtClean="0">
                <a:ln>
                  <a:noFill/>
                </a:ln>
                <a:solidFill>
                  <a:schemeClr val="tx1"/>
                </a:solidFill>
                <a:effectLst/>
                <a:latin typeface="+mn-ea"/>
                <a:cs typeface="굴림" pitchFamily="50" charset="-127"/>
              </a:rPr>
              <a:t>Howard Amos in Moscow contributed to this report.</a:t>
            </a:r>
            <a:endParaRPr kumimoji="1" lang="ko-KR" altLang="ko-KR" sz="1050" b="0" i="0" u="none" strike="noStrike" cap="none" normalizeH="0" baseline="0" dirty="0" smtClean="0">
              <a:ln>
                <a:noFill/>
              </a:ln>
              <a:solidFill>
                <a:schemeClr val="tx1"/>
              </a:solidFill>
              <a:effectLst/>
              <a:latin typeface="+mn-ea"/>
              <a:cs typeface="굴림" pitchFamily="50" charset="-127"/>
            </a:endParaRPr>
          </a:p>
        </p:txBody>
      </p:sp>
      <p:sp>
        <p:nvSpPr>
          <p:cNvPr id="4" name="직사각형 3"/>
          <p:cNvSpPr/>
          <p:nvPr/>
        </p:nvSpPr>
        <p:spPr>
          <a:xfrm>
            <a:off x="395536" y="996447"/>
            <a:ext cx="8352928" cy="307777"/>
          </a:xfrm>
          <a:prstGeom prst="rect">
            <a:avLst/>
          </a:prstGeom>
        </p:spPr>
        <p:txBody>
          <a:bodyPr wrap="square">
            <a:spAutoFit/>
          </a:bodyPr>
          <a:lstStyle/>
          <a:p>
            <a:r>
              <a:rPr lang="ko-KR" altLang="en-US" sz="1400" dirty="0"/>
              <a:t>우크라이나 국립 </a:t>
            </a:r>
            <a:r>
              <a:rPr lang="en-US" altLang="ko-KR" sz="1400" dirty="0" err="1"/>
              <a:t>Cyberpolice</a:t>
            </a:r>
            <a:r>
              <a:rPr lang="en-US" altLang="ko-KR" sz="1400" dirty="0"/>
              <a:t> </a:t>
            </a:r>
            <a:r>
              <a:rPr lang="ko-KR" altLang="en-US" sz="1400" dirty="0"/>
              <a:t>부서의 책임자 인 </a:t>
            </a:r>
            <a:r>
              <a:rPr lang="en-US" altLang="ko-KR" sz="1400" dirty="0" err="1"/>
              <a:t>Serhiy</a:t>
            </a:r>
            <a:r>
              <a:rPr lang="en-US" altLang="ko-KR" sz="1400" dirty="0"/>
              <a:t> </a:t>
            </a:r>
            <a:r>
              <a:rPr lang="en-US" altLang="ko-KR" sz="1400" dirty="0" err="1"/>
              <a:t>Demydiuk</a:t>
            </a:r>
            <a:r>
              <a:rPr lang="ko-KR" altLang="en-US" sz="1400" dirty="0"/>
              <a:t>는 </a:t>
            </a:r>
            <a:r>
              <a:rPr lang="en-US" altLang="ko-KR" sz="1400" dirty="0"/>
              <a:t>Associated Press</a:t>
            </a:r>
            <a:r>
              <a:rPr lang="ko-KR" altLang="en-US" sz="1400" dirty="0"/>
              <a:t>와의 인터뷰</a:t>
            </a:r>
            <a:endParaRPr lang="ko-KR" altLang="en-US" sz="1400" dirty="0"/>
          </a:p>
        </p:txBody>
      </p:sp>
    </p:spTree>
    <p:extLst>
      <p:ext uri="{BB962C8B-B14F-4D97-AF65-F5344CB8AC3E}">
        <p14:creationId xmlns:p14="http://schemas.microsoft.com/office/powerpoint/2010/main" val="4128812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79512" y="483518"/>
            <a:ext cx="8676456" cy="378042"/>
          </a:xfrm>
          <a:prstGeom prst="rect">
            <a:avLst/>
          </a:prstGeom>
        </p:spPr>
        <p:txBody>
          <a:bodyPr vert="horz" lIns="91440" tIns="45720" rIns="91440" bIns="45720" rtlCol="0" anchor="t">
            <a:no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ko-KR" altLang="en-US" sz="2000" dirty="0" smtClean="0">
                <a:latin typeface="+mj-ea"/>
              </a:rPr>
              <a:t>□ </a:t>
            </a:r>
            <a:r>
              <a:rPr lang="ko-KR" altLang="en-US" sz="2000" dirty="0" smtClean="0">
                <a:latin typeface="+mj-ea"/>
              </a:rPr>
              <a:t>케이스 분석 </a:t>
            </a:r>
            <a:r>
              <a:rPr lang="en-US" altLang="ko-KR" sz="2000" dirty="0" smtClean="0">
                <a:latin typeface="+mj-ea"/>
              </a:rPr>
              <a:t>– </a:t>
            </a:r>
            <a:r>
              <a:rPr lang="ko-KR" altLang="en-US" sz="2000" dirty="0" smtClean="0">
                <a:latin typeface="+mj-ea"/>
              </a:rPr>
              <a:t>주요관심사는 형사처벌 유무</a:t>
            </a:r>
            <a:endParaRPr lang="en-US" altLang="ko-KR" sz="2000" dirty="0" smtClean="0">
              <a:latin typeface="+mj-ea"/>
            </a:endParaRPr>
          </a:p>
          <a:p>
            <a:pPr algn="l"/>
            <a:endParaRPr lang="en-US" altLang="ko-KR" sz="2000" dirty="0">
              <a:latin typeface="+mj-ea"/>
            </a:endParaRPr>
          </a:p>
          <a:p>
            <a:pPr algn="l"/>
            <a:r>
              <a:rPr lang="en-US" altLang="ko-KR" sz="2000" dirty="0" smtClean="0">
                <a:latin typeface="+mj-ea"/>
              </a:rPr>
              <a:t>      </a:t>
            </a:r>
          </a:p>
          <a:p>
            <a:pPr algn="l"/>
            <a:r>
              <a:rPr lang="en-US" altLang="ko-KR" sz="2000" dirty="0">
                <a:latin typeface="+mj-ea"/>
              </a:rPr>
              <a:t> </a:t>
            </a:r>
            <a:r>
              <a:rPr lang="en-US" altLang="ko-KR" sz="2000" dirty="0" smtClean="0">
                <a:latin typeface="+mj-ea"/>
              </a:rPr>
              <a:t>     </a:t>
            </a:r>
            <a:endParaRPr lang="en-US" altLang="ko-KR" sz="2000" dirty="0">
              <a:latin typeface="+mj-ea"/>
            </a:endParaRPr>
          </a:p>
          <a:p>
            <a:pPr algn="l"/>
            <a:endParaRPr lang="en-US" altLang="ko-KR" sz="2000" dirty="0">
              <a:latin typeface="+mj-ea"/>
            </a:endParaRPr>
          </a:p>
        </p:txBody>
      </p:sp>
      <p:sp>
        <p:nvSpPr>
          <p:cNvPr id="3" name="Rectangle 6"/>
          <p:cNvSpPr>
            <a:spLocks noChangeArrowheads="1"/>
          </p:cNvSpPr>
          <p:nvPr/>
        </p:nvSpPr>
        <p:spPr bwMode="auto">
          <a:xfrm>
            <a:off x="303138" y="987574"/>
            <a:ext cx="8604448"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lvl="0" fontAlgn="base">
              <a:spcBef>
                <a:spcPct val="0"/>
              </a:spcBef>
              <a:spcAft>
                <a:spcPct val="0"/>
              </a:spcAft>
            </a:pPr>
            <a:r>
              <a:rPr kumimoji="1" lang="en-US" altLang="ko-KR" sz="1050" dirty="0" smtClean="0">
                <a:latin typeface="+mn-ea"/>
                <a:cs typeface="굴림" pitchFamily="50" charset="-127"/>
              </a:rPr>
              <a:t>Case : </a:t>
            </a:r>
            <a:r>
              <a:rPr kumimoji="1" lang="ko-KR" altLang="ko-KR" sz="1050" dirty="0" smtClean="0">
                <a:latin typeface="+mn-ea"/>
                <a:cs typeface="굴림" pitchFamily="50" charset="-127"/>
              </a:rPr>
              <a:t>M.E</a:t>
            </a:r>
            <a:r>
              <a:rPr kumimoji="1" lang="ko-KR" altLang="ko-KR" sz="1050" dirty="0">
                <a:latin typeface="+mn-ea"/>
                <a:cs typeface="굴림" pitchFamily="50" charset="-127"/>
              </a:rPr>
              <a:t>. </a:t>
            </a:r>
            <a:r>
              <a:rPr kumimoji="1" lang="ko-KR" altLang="ko-KR" sz="1050" dirty="0" smtClean="0">
                <a:latin typeface="+mn-ea"/>
                <a:cs typeface="굴림" pitchFamily="50" charset="-127"/>
              </a:rPr>
              <a:t>Doc</a:t>
            </a:r>
            <a:r>
              <a:rPr kumimoji="1" lang="en-US" altLang="ko-KR" sz="1050" dirty="0" smtClean="0">
                <a:latin typeface="+mn-ea"/>
                <a:cs typeface="굴림" pitchFamily="50" charset="-127"/>
              </a:rPr>
              <a:t> (T</a:t>
            </a:r>
            <a:r>
              <a:rPr kumimoji="1" lang="ko-KR" altLang="ko-KR" sz="1050" dirty="0" smtClean="0">
                <a:latin typeface="+mn-ea"/>
                <a:cs typeface="굴림" pitchFamily="50" charset="-127"/>
              </a:rPr>
              <a:t>ax </a:t>
            </a:r>
            <a:r>
              <a:rPr kumimoji="1" lang="ko-KR" altLang="ko-KR" sz="1050" dirty="0">
                <a:latin typeface="+mn-ea"/>
                <a:cs typeface="굴림" pitchFamily="50" charset="-127"/>
              </a:rPr>
              <a:t>software </a:t>
            </a:r>
            <a:r>
              <a:rPr kumimoji="1" lang="ko-KR" altLang="ko-KR" sz="1050" dirty="0" smtClean="0">
                <a:latin typeface="+mn-ea"/>
                <a:cs typeface="굴림" pitchFamily="50" charset="-127"/>
              </a:rPr>
              <a:t>program</a:t>
            </a:r>
            <a:r>
              <a:rPr kumimoji="1" lang="en-US" altLang="ko-KR" sz="1050" dirty="0" smtClean="0">
                <a:latin typeface="+mn-ea"/>
                <a:cs typeface="굴림" pitchFamily="50" charset="-127"/>
              </a:rPr>
              <a:t>) v. </a:t>
            </a:r>
            <a:r>
              <a:rPr kumimoji="1" lang="ko-KR" altLang="en-US" sz="1050" dirty="0" smtClean="0">
                <a:latin typeface="+mn-ea"/>
                <a:cs typeface="굴림" pitchFamily="50" charset="-127"/>
              </a:rPr>
              <a:t>피해 회사</a:t>
            </a:r>
            <a:endParaRPr kumimoji="1" lang="en-US" altLang="ko-KR" sz="1050" dirty="0" smtClean="0">
              <a:latin typeface="+mn-ea"/>
              <a:cs typeface="굴림" pitchFamily="50" charset="-127"/>
            </a:endParaRPr>
          </a:p>
          <a:p>
            <a:pPr lvl="0" fontAlgn="base">
              <a:spcBef>
                <a:spcPct val="0"/>
              </a:spcBef>
              <a:spcAft>
                <a:spcPct val="0"/>
              </a:spcAft>
            </a:pPr>
            <a:r>
              <a:rPr kumimoji="1" lang="en-US" altLang="ko-KR" sz="1050" dirty="0" smtClean="0">
                <a:latin typeface="+mn-ea"/>
                <a:cs typeface="굴림" pitchFamily="50" charset="-127"/>
              </a:rPr>
              <a:t>Facts : </a:t>
            </a:r>
            <a:r>
              <a:rPr kumimoji="1" lang="ko-KR" altLang="en-US" sz="1050" dirty="0" smtClean="0">
                <a:latin typeface="+mn-ea"/>
                <a:cs typeface="굴림" pitchFamily="50" charset="-127"/>
              </a:rPr>
              <a:t>회계 소프트웨어 회사 프로그램 업데이트 시 악성코드 감염</a:t>
            </a:r>
            <a:endParaRPr kumimoji="1" lang="en-US" altLang="ko-KR" sz="1050" dirty="0" smtClean="0">
              <a:latin typeface="+mn-ea"/>
              <a:cs typeface="굴림" pitchFamily="50" charset="-127"/>
            </a:endParaRPr>
          </a:p>
          <a:p>
            <a:pPr lvl="0" fontAlgn="base">
              <a:spcBef>
                <a:spcPct val="0"/>
              </a:spcBef>
              <a:spcAft>
                <a:spcPct val="0"/>
              </a:spcAft>
            </a:pPr>
            <a:r>
              <a:rPr kumimoji="1" lang="en-US" altLang="ko-KR" sz="1050" dirty="0">
                <a:latin typeface="+mn-ea"/>
                <a:cs typeface="굴림" pitchFamily="50" charset="-127"/>
              </a:rPr>
              <a:t> </a:t>
            </a:r>
            <a:r>
              <a:rPr kumimoji="1" lang="en-US" altLang="ko-KR" sz="1050" dirty="0" smtClean="0">
                <a:latin typeface="+mn-ea"/>
                <a:cs typeface="굴림" pitchFamily="50" charset="-127"/>
              </a:rPr>
              <a:t>        </a:t>
            </a:r>
            <a:r>
              <a:rPr kumimoji="1" lang="ko-KR" altLang="en-US" sz="1050" dirty="0" smtClean="0">
                <a:latin typeface="+mn-ea"/>
                <a:cs typeface="굴림" pitchFamily="50" charset="-127"/>
              </a:rPr>
              <a:t>우크라이나 당국은 배후를 러시아로 지목하고 있음</a:t>
            </a:r>
            <a:endParaRPr kumimoji="1" lang="en-US" altLang="ko-KR" sz="1050" dirty="0" smtClean="0">
              <a:latin typeface="+mn-ea"/>
              <a:cs typeface="굴림" pitchFamily="50" charset="-127"/>
            </a:endParaRPr>
          </a:p>
          <a:p>
            <a:pPr lvl="0" fontAlgn="base">
              <a:spcBef>
                <a:spcPct val="0"/>
              </a:spcBef>
              <a:spcAft>
                <a:spcPct val="0"/>
              </a:spcAft>
            </a:pPr>
            <a:r>
              <a:rPr kumimoji="1" lang="en-US" altLang="ko-KR" sz="1050" dirty="0" smtClean="0">
                <a:latin typeface="+mn-ea"/>
                <a:cs typeface="굴림" pitchFamily="50" charset="-127"/>
              </a:rPr>
              <a:t>Issue : </a:t>
            </a:r>
            <a:r>
              <a:rPr kumimoji="1" lang="ko-KR" altLang="en-US" sz="1050" dirty="0" smtClean="0">
                <a:latin typeface="+mn-ea"/>
                <a:cs typeface="굴림" pitchFamily="50" charset="-127"/>
              </a:rPr>
              <a:t>민사 </a:t>
            </a:r>
            <a:r>
              <a:rPr kumimoji="1" lang="en-US" altLang="ko-KR" sz="1050" dirty="0" smtClean="0">
                <a:latin typeface="+mn-ea"/>
                <a:cs typeface="굴림" pitchFamily="50" charset="-127"/>
              </a:rPr>
              <a:t>– </a:t>
            </a:r>
            <a:r>
              <a:rPr kumimoji="1" lang="ko-KR" altLang="en-US" sz="1050" dirty="0" smtClean="0">
                <a:latin typeface="+mn-ea"/>
                <a:cs typeface="굴림" pitchFamily="50" charset="-127"/>
              </a:rPr>
              <a:t>과실책임</a:t>
            </a:r>
            <a:r>
              <a:rPr kumimoji="1" lang="en-US" altLang="ko-KR" sz="1050" dirty="0" smtClean="0">
                <a:latin typeface="+mn-ea"/>
                <a:cs typeface="굴림" pitchFamily="50" charset="-127"/>
              </a:rPr>
              <a:t>(Negligence Liability) </a:t>
            </a:r>
            <a:r>
              <a:rPr kumimoji="1" lang="ko-KR" altLang="en-US" sz="1050" dirty="0" smtClean="0">
                <a:latin typeface="+mn-ea"/>
                <a:cs typeface="굴림" pitchFamily="50" charset="-127"/>
              </a:rPr>
              <a:t>범위</a:t>
            </a:r>
            <a:r>
              <a:rPr kumimoji="1" lang="en-US" altLang="ko-KR" sz="1050" dirty="0" smtClean="0">
                <a:latin typeface="+mn-ea"/>
                <a:cs typeface="굴림" pitchFamily="50" charset="-127"/>
              </a:rPr>
              <a:t> </a:t>
            </a:r>
            <a:r>
              <a:rPr kumimoji="1" lang="ko-KR" altLang="en-US" sz="1050" dirty="0" smtClean="0">
                <a:latin typeface="+mn-ea"/>
                <a:cs typeface="굴림" pitchFamily="50" charset="-127"/>
              </a:rPr>
              <a:t>조사</a:t>
            </a:r>
            <a:r>
              <a:rPr kumimoji="1" lang="en-US" altLang="ko-KR" sz="1050" dirty="0" smtClean="0">
                <a:latin typeface="+mn-ea"/>
                <a:cs typeface="굴림" pitchFamily="50" charset="-127"/>
              </a:rPr>
              <a:t>         </a:t>
            </a:r>
          </a:p>
          <a:p>
            <a:pPr lvl="0" fontAlgn="base">
              <a:spcBef>
                <a:spcPct val="0"/>
              </a:spcBef>
              <a:spcAft>
                <a:spcPct val="0"/>
              </a:spcAft>
            </a:pPr>
            <a:r>
              <a:rPr kumimoji="1" lang="en-US" altLang="ko-KR" sz="1050" b="0" i="0" u="none" strike="noStrike" cap="none" normalizeH="0" baseline="0" dirty="0" smtClean="0">
                <a:ln>
                  <a:noFill/>
                </a:ln>
                <a:solidFill>
                  <a:schemeClr val="tx1"/>
                </a:solidFill>
                <a:effectLst/>
                <a:latin typeface="+mn-ea"/>
                <a:cs typeface="굴림" pitchFamily="50" charset="-127"/>
              </a:rPr>
              <a:t>          </a:t>
            </a:r>
            <a:r>
              <a:rPr kumimoji="1" lang="en-US" altLang="ko-KR" sz="1050" dirty="0" smtClean="0">
                <a:latin typeface="+mn-ea"/>
                <a:cs typeface="굴림" pitchFamily="50" charset="-127"/>
              </a:rPr>
              <a:t> ⇒ </a:t>
            </a:r>
            <a:r>
              <a:rPr kumimoji="1" lang="ko-KR" altLang="en-US" sz="1050" dirty="0" smtClean="0">
                <a:latin typeface="+mn-ea"/>
                <a:cs typeface="굴림" pitchFamily="50" charset="-127"/>
              </a:rPr>
              <a:t>사전에 백신업체 등에서 해당 취약부분에 대한 경고가 있었음</a:t>
            </a:r>
            <a:endParaRPr kumimoji="1" lang="en-US" altLang="ko-KR" sz="1050" dirty="0" smtClean="0">
              <a:latin typeface="+mn-ea"/>
              <a:cs typeface="굴림" pitchFamily="50" charset="-127"/>
            </a:endParaRPr>
          </a:p>
          <a:p>
            <a:pPr lvl="0" fontAlgn="base">
              <a:spcBef>
                <a:spcPct val="0"/>
              </a:spcBef>
              <a:spcAft>
                <a:spcPct val="0"/>
              </a:spcAft>
            </a:pPr>
            <a:r>
              <a:rPr kumimoji="1" lang="en-US" altLang="ko-KR" sz="1050" dirty="0">
                <a:latin typeface="+mn-ea"/>
                <a:cs typeface="굴림" pitchFamily="50" charset="-127"/>
              </a:rPr>
              <a:t> </a:t>
            </a:r>
            <a:r>
              <a:rPr kumimoji="1" lang="en-US" altLang="ko-KR" sz="1050" dirty="0" smtClean="0">
                <a:latin typeface="+mn-ea"/>
                <a:cs typeface="굴림" pitchFamily="50" charset="-127"/>
              </a:rPr>
              <a:t>             </a:t>
            </a:r>
            <a:r>
              <a:rPr kumimoji="1" lang="ko-KR" altLang="en-US" sz="1050" dirty="0" smtClean="0">
                <a:latin typeface="+mn-ea"/>
                <a:cs typeface="굴림" pitchFamily="50" charset="-127"/>
              </a:rPr>
              <a:t> 주의의무</a:t>
            </a:r>
            <a:r>
              <a:rPr kumimoji="1" lang="en-US" altLang="ko-KR" sz="1050" dirty="0">
                <a:latin typeface="+mn-ea"/>
                <a:cs typeface="굴림" pitchFamily="50" charset="-127"/>
              </a:rPr>
              <a:t>(Precaution</a:t>
            </a:r>
            <a:r>
              <a:rPr kumimoji="1" lang="en-US" altLang="ko-KR" sz="1050" dirty="0" smtClean="0">
                <a:latin typeface="+mn-ea"/>
                <a:cs typeface="굴림" pitchFamily="50" charset="-127"/>
              </a:rPr>
              <a:t>) </a:t>
            </a:r>
            <a:r>
              <a:rPr kumimoji="1" lang="ko-KR" altLang="en-US" sz="1050" dirty="0" smtClean="0">
                <a:latin typeface="+mn-ea"/>
                <a:cs typeface="굴림" pitchFamily="50" charset="-127"/>
              </a:rPr>
              <a:t>미수행</a:t>
            </a:r>
            <a:endParaRPr kumimoji="1" lang="en-US" altLang="ko-KR" sz="1050" dirty="0" smtClean="0">
              <a:latin typeface="+mn-ea"/>
              <a:cs typeface="굴림" pitchFamily="50" charset="-127"/>
            </a:endParaRPr>
          </a:p>
          <a:p>
            <a:pPr lvl="0" fontAlgn="base">
              <a:spcBef>
                <a:spcPct val="0"/>
              </a:spcBef>
              <a:spcAft>
                <a:spcPct val="0"/>
              </a:spcAft>
            </a:pPr>
            <a:r>
              <a:rPr kumimoji="1" lang="ko-KR" altLang="en-US" sz="1050" dirty="0" smtClean="0">
                <a:latin typeface="+mn-ea"/>
                <a:cs typeface="굴림" pitchFamily="50" charset="-127"/>
              </a:rPr>
              <a:t>         </a:t>
            </a:r>
            <a:r>
              <a:rPr kumimoji="1" lang="ko-KR" altLang="en-US" sz="1050" dirty="0" smtClean="0">
                <a:solidFill>
                  <a:srgbClr val="FF0000"/>
                </a:solidFill>
                <a:latin typeface="+mn-ea"/>
                <a:cs typeface="굴림" pitchFamily="50" charset="-127"/>
              </a:rPr>
              <a:t>형사처벌 </a:t>
            </a:r>
            <a:r>
              <a:rPr kumimoji="1" lang="ko-KR" altLang="en-US" sz="1050" dirty="0">
                <a:solidFill>
                  <a:srgbClr val="FF0000"/>
                </a:solidFill>
                <a:latin typeface="+mn-ea"/>
                <a:cs typeface="굴림" pitchFamily="50" charset="-127"/>
              </a:rPr>
              <a:t>대상 </a:t>
            </a:r>
            <a:r>
              <a:rPr kumimoji="1" lang="ko-KR" altLang="en-US" sz="1050" dirty="0" smtClean="0">
                <a:solidFill>
                  <a:srgbClr val="FF0000"/>
                </a:solidFill>
                <a:latin typeface="+mn-ea"/>
                <a:cs typeface="굴림" pitchFamily="50" charset="-127"/>
              </a:rPr>
              <a:t>여부</a:t>
            </a:r>
            <a:endParaRPr kumimoji="1" lang="en-US" altLang="ko-KR" sz="1050" dirty="0" smtClean="0">
              <a:solidFill>
                <a:srgbClr val="FF0000"/>
              </a:solidFill>
              <a:latin typeface="+mn-ea"/>
              <a:cs typeface="굴림" pitchFamily="50" charset="-127"/>
            </a:endParaRPr>
          </a:p>
          <a:p>
            <a:pPr lvl="0" fontAlgn="base">
              <a:spcBef>
                <a:spcPct val="0"/>
              </a:spcBef>
              <a:spcAft>
                <a:spcPct val="0"/>
              </a:spcAft>
            </a:pPr>
            <a:r>
              <a:rPr kumimoji="1" lang="en-US" altLang="ko-KR" sz="1050" dirty="0">
                <a:solidFill>
                  <a:srgbClr val="FF0000"/>
                </a:solidFill>
                <a:latin typeface="+mn-ea"/>
                <a:cs typeface="굴림" pitchFamily="50" charset="-127"/>
              </a:rPr>
              <a:t> </a:t>
            </a:r>
            <a:r>
              <a:rPr kumimoji="1" lang="en-US" altLang="ko-KR" sz="1050" dirty="0" smtClean="0">
                <a:solidFill>
                  <a:srgbClr val="FF0000"/>
                </a:solidFill>
                <a:latin typeface="+mn-ea"/>
                <a:cs typeface="굴림" pitchFamily="50" charset="-127"/>
              </a:rPr>
              <a:t>          ⇒ </a:t>
            </a:r>
            <a:r>
              <a:rPr kumimoji="1" lang="ko-KR" altLang="en-US" sz="1050" dirty="0" smtClean="0">
                <a:solidFill>
                  <a:srgbClr val="FF0000"/>
                </a:solidFill>
                <a:latin typeface="+mn-ea"/>
                <a:cs typeface="굴림" pitchFamily="50" charset="-127"/>
              </a:rPr>
              <a:t>형사처벌 대상 관련 의견 </a:t>
            </a:r>
            <a:r>
              <a:rPr kumimoji="1" lang="en-US" altLang="ko-KR" sz="1050" dirty="0" smtClean="0">
                <a:solidFill>
                  <a:srgbClr val="FF0000"/>
                </a:solidFill>
                <a:latin typeface="+mn-ea"/>
                <a:cs typeface="굴림" pitchFamily="50" charset="-127"/>
              </a:rPr>
              <a:t>(</a:t>
            </a:r>
            <a:r>
              <a:rPr kumimoji="1" lang="ko-KR" altLang="ko-KR" sz="1050" dirty="0">
                <a:solidFill>
                  <a:srgbClr val="FF0000"/>
                </a:solidFill>
                <a:latin typeface="+mn-ea"/>
                <a:cs typeface="굴림" pitchFamily="50" charset="-127"/>
              </a:rPr>
              <a:t>Demydiuk, the head of Ukraine’s national Cyberpolice </a:t>
            </a:r>
            <a:r>
              <a:rPr kumimoji="1" lang="ko-KR" altLang="ko-KR" sz="1050" dirty="0" smtClean="0">
                <a:solidFill>
                  <a:srgbClr val="FF0000"/>
                </a:solidFill>
                <a:latin typeface="+mn-ea"/>
                <a:cs typeface="굴림" pitchFamily="50" charset="-127"/>
              </a:rPr>
              <a:t>unit</a:t>
            </a:r>
            <a:r>
              <a:rPr kumimoji="1" lang="en-US" altLang="ko-KR" sz="1050" dirty="0" smtClean="0">
                <a:solidFill>
                  <a:srgbClr val="FF0000"/>
                </a:solidFill>
                <a:latin typeface="+mn-ea"/>
                <a:cs typeface="굴림" pitchFamily="50" charset="-127"/>
              </a:rPr>
              <a:t>)</a:t>
            </a:r>
          </a:p>
          <a:p>
            <a:pPr lvl="0" fontAlgn="base">
              <a:spcBef>
                <a:spcPct val="0"/>
              </a:spcBef>
              <a:spcAft>
                <a:spcPct val="0"/>
              </a:spcAft>
            </a:pPr>
            <a:r>
              <a:rPr kumimoji="1" lang="en-US" altLang="ko-KR" sz="1050" dirty="0" smtClean="0">
                <a:latin typeface="+mn-ea"/>
                <a:cs typeface="굴림" pitchFamily="50" charset="-127"/>
              </a:rPr>
              <a:t>Holding(</a:t>
            </a:r>
            <a:r>
              <a:rPr kumimoji="1" lang="ko-KR" altLang="en-US" sz="1050" dirty="0" smtClean="0">
                <a:latin typeface="+mn-ea"/>
                <a:cs typeface="굴림" pitchFamily="50" charset="-127"/>
              </a:rPr>
              <a:t>결론</a:t>
            </a:r>
            <a:r>
              <a:rPr kumimoji="1" lang="en-US" altLang="ko-KR" sz="1050" dirty="0" smtClean="0">
                <a:latin typeface="+mn-ea"/>
                <a:cs typeface="굴림" pitchFamily="50" charset="-127"/>
              </a:rPr>
              <a:t>) : </a:t>
            </a:r>
            <a:r>
              <a:rPr kumimoji="1" lang="ko-KR" altLang="en-US" sz="1050" dirty="0" smtClean="0">
                <a:latin typeface="+mn-ea"/>
                <a:cs typeface="굴림" pitchFamily="50" charset="-127"/>
              </a:rPr>
              <a:t>다수의견정리</a:t>
            </a:r>
            <a:endParaRPr kumimoji="1" lang="en-US" altLang="ko-KR" sz="1050" dirty="0" smtClean="0">
              <a:latin typeface="+mn-ea"/>
              <a:cs typeface="굴림" pitchFamily="50" charset="-127"/>
            </a:endParaRPr>
          </a:p>
          <a:p>
            <a:pPr lvl="0" fontAlgn="base">
              <a:spcBef>
                <a:spcPct val="0"/>
              </a:spcBef>
              <a:spcAft>
                <a:spcPct val="0"/>
              </a:spcAft>
            </a:pPr>
            <a:r>
              <a:rPr kumimoji="1" lang="en-US" altLang="ko-KR" sz="1050" dirty="0">
                <a:latin typeface="+mn-ea"/>
                <a:cs typeface="굴림" pitchFamily="50" charset="-127"/>
              </a:rPr>
              <a:t> </a:t>
            </a:r>
            <a:r>
              <a:rPr kumimoji="1" lang="en-US" altLang="ko-KR" sz="1050" dirty="0" smtClean="0">
                <a:latin typeface="+mn-ea"/>
                <a:cs typeface="굴림" pitchFamily="50" charset="-127"/>
              </a:rPr>
              <a:t>        </a:t>
            </a:r>
            <a:r>
              <a:rPr kumimoji="1" lang="en-US" altLang="ko-KR" sz="1050" dirty="0" smtClean="0">
                <a:solidFill>
                  <a:srgbClr val="0000FF"/>
                </a:solidFill>
                <a:latin typeface="+mn-ea"/>
                <a:cs typeface="굴림" pitchFamily="50" charset="-127"/>
              </a:rPr>
              <a:t>(</a:t>
            </a:r>
            <a:r>
              <a:rPr kumimoji="1" lang="ko-KR" altLang="en-US" sz="1050" dirty="0" smtClean="0">
                <a:solidFill>
                  <a:srgbClr val="0000FF"/>
                </a:solidFill>
                <a:latin typeface="+mn-ea"/>
                <a:cs typeface="굴림" pitchFamily="50" charset="-127"/>
              </a:rPr>
              <a:t>예상</a:t>
            </a:r>
            <a:r>
              <a:rPr kumimoji="1" lang="en-US" altLang="ko-KR" sz="1050" dirty="0" smtClean="0">
                <a:solidFill>
                  <a:srgbClr val="0000FF"/>
                </a:solidFill>
                <a:latin typeface="+mn-ea"/>
                <a:cs typeface="굴림" pitchFamily="50" charset="-127"/>
              </a:rPr>
              <a:t>) </a:t>
            </a:r>
            <a:r>
              <a:rPr kumimoji="1" lang="ko-KR" altLang="en-US" sz="1050" dirty="0" smtClean="0">
                <a:solidFill>
                  <a:srgbClr val="0000FF"/>
                </a:solidFill>
                <a:latin typeface="+mn-ea"/>
                <a:cs typeface="굴림" pitchFamily="50" charset="-127"/>
              </a:rPr>
              <a:t>민사책임 있음</a:t>
            </a:r>
            <a:r>
              <a:rPr kumimoji="1" lang="en-US" altLang="ko-KR" sz="1050" dirty="0" smtClean="0">
                <a:solidFill>
                  <a:srgbClr val="0000FF"/>
                </a:solidFill>
                <a:latin typeface="+mn-ea"/>
                <a:cs typeface="굴림" pitchFamily="50" charset="-127"/>
              </a:rPr>
              <a:t>, </a:t>
            </a:r>
            <a:r>
              <a:rPr kumimoji="1" lang="ko-KR" altLang="en-US" sz="1050" dirty="0" smtClean="0">
                <a:solidFill>
                  <a:srgbClr val="0000FF"/>
                </a:solidFill>
                <a:latin typeface="+mn-ea"/>
                <a:cs typeface="굴림" pitchFamily="50" charset="-127"/>
              </a:rPr>
              <a:t>형사책임은 없음 </a:t>
            </a:r>
            <a:endParaRPr kumimoji="1" lang="en-US" altLang="ko-KR" sz="1050" dirty="0" smtClean="0">
              <a:solidFill>
                <a:srgbClr val="0000FF"/>
              </a:solidFill>
              <a:latin typeface="+mn-ea"/>
              <a:cs typeface="굴림" pitchFamily="50" charset="-127"/>
            </a:endParaRPr>
          </a:p>
          <a:p>
            <a:pPr lvl="0" fontAlgn="base">
              <a:spcBef>
                <a:spcPct val="0"/>
              </a:spcBef>
              <a:spcAft>
                <a:spcPct val="0"/>
              </a:spcAft>
            </a:pPr>
            <a:r>
              <a:rPr kumimoji="1" lang="en-US" altLang="ko-KR" sz="1050" dirty="0" smtClean="0">
                <a:latin typeface="+mn-ea"/>
                <a:cs typeface="굴림" pitchFamily="50" charset="-127"/>
              </a:rPr>
              <a:t>	</a:t>
            </a:r>
          </a:p>
          <a:p>
            <a:pPr lvl="0" fontAlgn="base">
              <a:spcBef>
                <a:spcPct val="0"/>
              </a:spcBef>
              <a:spcAft>
                <a:spcPct val="0"/>
              </a:spcAft>
            </a:pPr>
            <a:r>
              <a:rPr kumimoji="1" lang="en-US" altLang="ko-KR" sz="1050" b="0" i="0" u="none" strike="noStrike" cap="none" normalizeH="0" baseline="0" dirty="0" smtClean="0">
                <a:ln>
                  <a:noFill/>
                </a:ln>
                <a:solidFill>
                  <a:schemeClr val="tx1"/>
                </a:solidFill>
                <a:effectLst/>
                <a:latin typeface="+mn-ea"/>
                <a:cs typeface="굴림" pitchFamily="50" charset="-127"/>
              </a:rPr>
              <a:t>Reasoning(</a:t>
            </a:r>
            <a:r>
              <a:rPr kumimoji="1" lang="ko-KR" altLang="en-US" sz="1050" b="0" i="0" u="none" strike="noStrike" cap="none" normalizeH="0" baseline="0" dirty="0" smtClean="0">
                <a:ln>
                  <a:noFill/>
                </a:ln>
                <a:solidFill>
                  <a:schemeClr val="tx1"/>
                </a:solidFill>
                <a:effectLst/>
                <a:latin typeface="+mn-ea"/>
                <a:cs typeface="굴림" pitchFamily="50" charset="-127"/>
              </a:rPr>
              <a:t>결론에 대한 근거</a:t>
            </a:r>
            <a:r>
              <a:rPr kumimoji="1" lang="en-US" altLang="ko-KR" sz="1050" b="0" i="0" u="none" strike="noStrike" cap="none" normalizeH="0" baseline="0" dirty="0" smtClean="0">
                <a:ln>
                  <a:noFill/>
                </a:ln>
                <a:solidFill>
                  <a:schemeClr val="tx1"/>
                </a:solidFill>
                <a:effectLst/>
                <a:latin typeface="+mn-ea"/>
                <a:cs typeface="굴림" pitchFamily="50" charset="-127"/>
              </a:rPr>
              <a:t>)</a:t>
            </a:r>
          </a:p>
          <a:p>
            <a:pPr lvl="0" fontAlgn="base">
              <a:spcBef>
                <a:spcPct val="0"/>
              </a:spcBef>
              <a:spcAft>
                <a:spcPct val="0"/>
              </a:spcAft>
            </a:pPr>
            <a:r>
              <a:rPr kumimoji="1" lang="en-US" altLang="ko-KR" sz="1050" dirty="0">
                <a:latin typeface="+mn-ea"/>
                <a:cs typeface="굴림" pitchFamily="50" charset="-127"/>
              </a:rPr>
              <a:t> </a:t>
            </a:r>
            <a:r>
              <a:rPr kumimoji="1" lang="en-US" altLang="ko-KR" sz="1050" dirty="0" smtClean="0">
                <a:latin typeface="+mn-ea"/>
                <a:cs typeface="굴림" pitchFamily="50" charset="-127"/>
              </a:rPr>
              <a:t> - </a:t>
            </a:r>
            <a:r>
              <a:rPr kumimoji="1" lang="en-US" altLang="ko-KR" sz="1050" dirty="0" err="1" smtClean="0">
                <a:latin typeface="+mn-ea"/>
                <a:cs typeface="굴림" pitchFamily="50" charset="-127"/>
              </a:rPr>
              <a:t>A.Rule</a:t>
            </a:r>
            <a:r>
              <a:rPr kumimoji="1" lang="en-US" altLang="ko-KR" sz="1050" dirty="0" smtClean="0">
                <a:latin typeface="+mn-ea"/>
                <a:cs typeface="굴림" pitchFamily="50" charset="-127"/>
              </a:rPr>
              <a:t>(</a:t>
            </a:r>
            <a:r>
              <a:rPr kumimoji="1" lang="ko-KR" altLang="en-US" sz="1050" dirty="0" smtClean="0">
                <a:latin typeface="+mn-ea"/>
                <a:cs typeface="굴림" pitchFamily="50" charset="-127"/>
              </a:rPr>
              <a:t>법</a:t>
            </a:r>
            <a:r>
              <a:rPr kumimoji="1" lang="en-US" altLang="ko-KR" sz="1050" dirty="0" smtClean="0">
                <a:latin typeface="+mn-ea"/>
                <a:cs typeface="굴림" pitchFamily="50" charset="-127"/>
              </a:rPr>
              <a:t>)</a:t>
            </a:r>
          </a:p>
          <a:p>
            <a:pPr lvl="0" fontAlgn="base">
              <a:spcBef>
                <a:spcPct val="0"/>
              </a:spcBef>
              <a:spcAft>
                <a:spcPct val="0"/>
              </a:spcAft>
            </a:pPr>
            <a:r>
              <a:rPr kumimoji="1" lang="en-US" altLang="ko-KR" sz="1050" dirty="0">
                <a:latin typeface="+mn-ea"/>
                <a:cs typeface="굴림" pitchFamily="50" charset="-127"/>
              </a:rPr>
              <a:t> </a:t>
            </a:r>
            <a:r>
              <a:rPr kumimoji="1" lang="en-US" altLang="ko-KR" sz="1050" dirty="0" smtClean="0">
                <a:latin typeface="+mn-ea"/>
                <a:cs typeface="굴림" pitchFamily="50" charset="-127"/>
              </a:rPr>
              <a:t>     </a:t>
            </a:r>
            <a:r>
              <a:rPr kumimoji="1" lang="ko-KR" altLang="en-US" sz="1050" dirty="0" smtClean="0">
                <a:latin typeface="+mn-ea"/>
                <a:cs typeface="굴림" pitchFamily="50" charset="-127"/>
              </a:rPr>
              <a:t>형사책임 </a:t>
            </a:r>
            <a:r>
              <a:rPr kumimoji="1" lang="en-US" altLang="ko-KR" sz="1050" dirty="0" smtClean="0">
                <a:latin typeface="+mn-ea"/>
                <a:cs typeface="굴림" pitchFamily="50" charset="-127"/>
              </a:rPr>
              <a:t>: </a:t>
            </a:r>
            <a:r>
              <a:rPr kumimoji="1" lang="ko-KR" altLang="en-US" sz="1050" dirty="0" smtClean="0">
                <a:latin typeface="+mn-ea"/>
                <a:cs typeface="굴림" pitchFamily="50" charset="-127"/>
              </a:rPr>
              <a:t>형벌이라는 법률효과를 과하기 위한 책임으로 범죄를 범한 행위자에 대해 국가적 제재를 통한 처벌을 </a:t>
            </a:r>
            <a:endParaRPr kumimoji="1" lang="en-US" altLang="ko-KR" sz="1050" dirty="0" smtClean="0">
              <a:latin typeface="+mn-ea"/>
              <a:cs typeface="굴림" pitchFamily="50" charset="-127"/>
            </a:endParaRPr>
          </a:p>
          <a:p>
            <a:pPr lvl="0" fontAlgn="base">
              <a:spcBef>
                <a:spcPct val="0"/>
              </a:spcBef>
              <a:spcAft>
                <a:spcPct val="0"/>
              </a:spcAft>
            </a:pPr>
            <a:r>
              <a:rPr kumimoji="1" lang="en-US" altLang="ko-KR" sz="1050" dirty="0">
                <a:latin typeface="+mn-ea"/>
                <a:cs typeface="굴림" pitchFamily="50" charset="-127"/>
              </a:rPr>
              <a:t> </a:t>
            </a:r>
            <a:r>
              <a:rPr kumimoji="1" lang="en-US" altLang="ko-KR" sz="1050" dirty="0" smtClean="0">
                <a:latin typeface="+mn-ea"/>
                <a:cs typeface="굴림" pitchFamily="50" charset="-127"/>
              </a:rPr>
              <a:t>                   </a:t>
            </a:r>
            <a:r>
              <a:rPr kumimoji="1" lang="ko-KR" altLang="en-US" sz="1050" dirty="0" smtClean="0">
                <a:latin typeface="+mn-ea"/>
                <a:cs typeface="굴림" pitchFamily="50" charset="-127"/>
              </a:rPr>
              <a:t>목적으로 함</a:t>
            </a:r>
            <a:r>
              <a:rPr kumimoji="1" lang="en-US" altLang="ko-KR" sz="1050" dirty="0" smtClean="0">
                <a:latin typeface="+mn-ea"/>
                <a:cs typeface="굴림" pitchFamily="50" charset="-127"/>
              </a:rPr>
              <a:t>,</a:t>
            </a:r>
          </a:p>
          <a:p>
            <a:pPr lvl="0" fontAlgn="base">
              <a:spcBef>
                <a:spcPct val="0"/>
              </a:spcBef>
              <a:spcAft>
                <a:spcPct val="0"/>
              </a:spcAft>
            </a:pPr>
            <a:r>
              <a:rPr kumimoji="1" lang="en-US" altLang="ko-KR" sz="1050" dirty="0">
                <a:latin typeface="+mn-ea"/>
                <a:cs typeface="굴림" pitchFamily="50" charset="-127"/>
              </a:rPr>
              <a:t> </a:t>
            </a:r>
            <a:r>
              <a:rPr kumimoji="1" lang="en-US" altLang="ko-KR" sz="1050" dirty="0" smtClean="0">
                <a:latin typeface="+mn-ea"/>
                <a:cs typeface="굴림" pitchFamily="50" charset="-127"/>
              </a:rPr>
              <a:t>    * </a:t>
            </a:r>
            <a:r>
              <a:rPr kumimoji="1" lang="ko-KR" altLang="en-US" sz="1050" dirty="0" err="1" smtClean="0">
                <a:latin typeface="+mn-ea"/>
                <a:cs typeface="굴림" pitchFamily="50" charset="-127"/>
              </a:rPr>
              <a:t>법원칙의</a:t>
            </a:r>
            <a:r>
              <a:rPr kumimoji="1" lang="ko-KR" altLang="en-US" sz="1050" dirty="0" smtClean="0">
                <a:latin typeface="+mn-ea"/>
                <a:cs typeface="굴림" pitchFamily="50" charset="-127"/>
              </a:rPr>
              <a:t> 기원</a:t>
            </a:r>
            <a:r>
              <a:rPr kumimoji="1" lang="en-US" altLang="ko-KR" sz="1050" dirty="0" smtClean="0">
                <a:latin typeface="+mn-ea"/>
                <a:cs typeface="굴림" pitchFamily="50" charset="-127"/>
              </a:rPr>
              <a:t>, </a:t>
            </a:r>
            <a:r>
              <a:rPr kumimoji="1" lang="ko-KR" altLang="en-US" sz="1050" dirty="0" smtClean="0">
                <a:latin typeface="+mn-ea"/>
                <a:cs typeface="굴림" pitchFamily="50" charset="-127"/>
              </a:rPr>
              <a:t>정책적 고려사항</a:t>
            </a:r>
            <a:r>
              <a:rPr kumimoji="1" lang="en-US" altLang="ko-KR" sz="1050" dirty="0" smtClean="0">
                <a:latin typeface="+mn-ea"/>
                <a:cs typeface="굴림" pitchFamily="50" charset="-127"/>
              </a:rPr>
              <a:t>, </a:t>
            </a:r>
            <a:r>
              <a:rPr kumimoji="1" lang="ko-KR" altLang="en-US" sz="1050" dirty="0" smtClean="0">
                <a:latin typeface="+mn-ea"/>
                <a:cs typeface="굴림" pitchFamily="50" charset="-127"/>
              </a:rPr>
              <a:t>반대의견주장에 대한 배척설명 </a:t>
            </a:r>
            <a:r>
              <a:rPr kumimoji="1" lang="en-US" altLang="ko-KR" sz="1050" dirty="0" smtClean="0">
                <a:latin typeface="+mn-ea"/>
                <a:cs typeface="굴림" pitchFamily="50" charset="-127"/>
              </a:rPr>
              <a:t>(</a:t>
            </a:r>
            <a:r>
              <a:rPr kumimoji="1" lang="ko-KR" altLang="en-US" sz="1050" dirty="0" err="1" smtClean="0">
                <a:latin typeface="+mn-ea"/>
                <a:cs typeface="굴림" pitchFamily="50" charset="-127"/>
              </a:rPr>
              <a:t>법원칙등</a:t>
            </a:r>
            <a:r>
              <a:rPr kumimoji="1" lang="ko-KR" altLang="en-US" sz="1050" dirty="0" smtClean="0">
                <a:latin typeface="+mn-ea"/>
                <a:cs typeface="굴림" pitchFamily="50" charset="-127"/>
              </a:rPr>
              <a:t> 인용은 따옴표 처리 </a:t>
            </a:r>
            <a:r>
              <a:rPr kumimoji="1" lang="en-US" altLang="ko-KR" sz="1050" dirty="0" smtClean="0">
                <a:latin typeface="+mn-ea"/>
                <a:cs typeface="굴림" pitchFamily="50" charset="-127"/>
              </a:rPr>
              <a:t>Black Letter Rule)	</a:t>
            </a:r>
          </a:p>
          <a:p>
            <a:pPr lvl="0" fontAlgn="base">
              <a:spcBef>
                <a:spcPct val="0"/>
              </a:spcBef>
              <a:spcAft>
                <a:spcPct val="0"/>
              </a:spcAft>
            </a:pPr>
            <a:r>
              <a:rPr kumimoji="1" lang="en-US" altLang="ko-KR" sz="1050" b="0" i="0" u="none" strike="noStrike" cap="none" normalizeH="0" baseline="0" dirty="0">
                <a:ln>
                  <a:noFill/>
                </a:ln>
                <a:solidFill>
                  <a:schemeClr val="tx1"/>
                </a:solidFill>
                <a:effectLst/>
                <a:latin typeface="+mn-ea"/>
                <a:cs typeface="굴림" pitchFamily="50" charset="-127"/>
              </a:rPr>
              <a:t> </a:t>
            </a:r>
            <a:r>
              <a:rPr kumimoji="1" lang="en-US" altLang="ko-KR" sz="1050" b="0" i="0" u="none" strike="noStrike" cap="none" normalizeH="0" baseline="0" dirty="0" smtClean="0">
                <a:ln>
                  <a:noFill/>
                </a:ln>
                <a:solidFill>
                  <a:schemeClr val="tx1"/>
                </a:solidFill>
                <a:effectLst/>
                <a:latin typeface="+mn-ea"/>
                <a:cs typeface="굴림" pitchFamily="50" charset="-127"/>
              </a:rPr>
              <a:t> - </a:t>
            </a:r>
            <a:r>
              <a:rPr kumimoji="1" lang="en-US" altLang="ko-KR" sz="1050" b="0" i="0" u="none" strike="noStrike" cap="none" normalizeH="0" baseline="0" dirty="0" err="1" smtClean="0">
                <a:ln>
                  <a:noFill/>
                </a:ln>
                <a:solidFill>
                  <a:schemeClr val="tx1"/>
                </a:solidFill>
                <a:effectLst/>
                <a:latin typeface="+mn-ea"/>
                <a:cs typeface="굴림" pitchFamily="50" charset="-127"/>
              </a:rPr>
              <a:t>B.Application</a:t>
            </a:r>
            <a:r>
              <a:rPr kumimoji="1" lang="en-US" altLang="ko-KR" sz="1050" b="0" i="0" u="none" strike="noStrike" cap="none" normalizeH="0" baseline="0" dirty="0" smtClean="0">
                <a:ln>
                  <a:noFill/>
                </a:ln>
                <a:solidFill>
                  <a:schemeClr val="tx1"/>
                </a:solidFill>
                <a:effectLst/>
                <a:latin typeface="+mn-ea"/>
                <a:cs typeface="굴림" pitchFamily="50" charset="-127"/>
              </a:rPr>
              <a:t>(</a:t>
            </a:r>
            <a:r>
              <a:rPr kumimoji="1" lang="ko-KR" altLang="en-US" sz="1050" b="0" i="0" u="none" strike="noStrike" cap="none" normalizeH="0" baseline="0" dirty="0" smtClean="0">
                <a:ln>
                  <a:noFill/>
                </a:ln>
                <a:solidFill>
                  <a:schemeClr val="tx1"/>
                </a:solidFill>
                <a:effectLst/>
                <a:latin typeface="+mn-ea"/>
                <a:cs typeface="굴림" pitchFamily="50" charset="-127"/>
              </a:rPr>
              <a:t>적용</a:t>
            </a:r>
            <a:r>
              <a:rPr kumimoji="1" lang="en-US" altLang="ko-KR" sz="1050" dirty="0" smtClean="0">
                <a:latin typeface="+mn-ea"/>
                <a:cs typeface="굴림" pitchFamily="50" charset="-127"/>
              </a:rPr>
              <a:t>)</a:t>
            </a:r>
          </a:p>
          <a:p>
            <a:pPr lvl="0" fontAlgn="base">
              <a:spcBef>
                <a:spcPct val="0"/>
              </a:spcBef>
              <a:spcAft>
                <a:spcPct val="0"/>
              </a:spcAft>
            </a:pPr>
            <a:r>
              <a:rPr kumimoji="1" lang="en-US" altLang="ko-KR" sz="1050" dirty="0">
                <a:latin typeface="+mn-ea"/>
                <a:cs typeface="굴림" pitchFamily="50" charset="-127"/>
              </a:rPr>
              <a:t> </a:t>
            </a:r>
            <a:r>
              <a:rPr kumimoji="1" lang="en-US" altLang="ko-KR" sz="1050" dirty="0" smtClean="0">
                <a:latin typeface="+mn-ea"/>
                <a:cs typeface="굴림" pitchFamily="50" charset="-127"/>
              </a:rPr>
              <a:t>     </a:t>
            </a:r>
            <a:r>
              <a:rPr kumimoji="1" lang="ko-KR" altLang="en-US" sz="1050" dirty="0" smtClean="0">
                <a:solidFill>
                  <a:srgbClr val="0000FF"/>
                </a:solidFill>
                <a:latin typeface="+mn-ea"/>
                <a:cs typeface="굴림" pitchFamily="50" charset="-127"/>
              </a:rPr>
              <a:t>본 건은 사회에 대하여 직접적인 유해한 행위를 한 자에 대한 방위적 목적으로 처분을 하는 것과 관계없음</a:t>
            </a:r>
            <a:endParaRPr kumimoji="1" lang="en-US" altLang="ko-KR" sz="1050" dirty="0" smtClean="0">
              <a:solidFill>
                <a:srgbClr val="0000FF"/>
              </a:solidFill>
              <a:latin typeface="+mn-ea"/>
              <a:cs typeface="굴림" pitchFamily="50" charset="-127"/>
            </a:endParaRPr>
          </a:p>
          <a:p>
            <a:pPr lvl="0" fontAlgn="base">
              <a:spcBef>
                <a:spcPct val="0"/>
              </a:spcBef>
              <a:spcAft>
                <a:spcPct val="0"/>
              </a:spcAft>
            </a:pPr>
            <a:r>
              <a:rPr kumimoji="1" lang="en-US" altLang="ko-KR" sz="1050" dirty="0">
                <a:solidFill>
                  <a:srgbClr val="0000FF"/>
                </a:solidFill>
                <a:latin typeface="+mn-ea"/>
                <a:cs typeface="굴림" pitchFamily="50" charset="-127"/>
              </a:rPr>
              <a:t> </a:t>
            </a:r>
            <a:r>
              <a:rPr kumimoji="1" lang="en-US" altLang="ko-KR" sz="1050" dirty="0" smtClean="0">
                <a:solidFill>
                  <a:srgbClr val="0000FF"/>
                </a:solidFill>
                <a:latin typeface="+mn-ea"/>
                <a:cs typeface="굴림" pitchFamily="50" charset="-127"/>
              </a:rPr>
              <a:t>     </a:t>
            </a:r>
            <a:r>
              <a:rPr kumimoji="1" lang="ko-KR" altLang="en-US" sz="1050" dirty="0" smtClean="0">
                <a:solidFill>
                  <a:srgbClr val="0000FF"/>
                </a:solidFill>
                <a:latin typeface="+mn-ea"/>
                <a:cs typeface="굴림" pitchFamily="50" charset="-127"/>
              </a:rPr>
              <a:t>즉 </a:t>
            </a:r>
            <a:r>
              <a:rPr kumimoji="1" lang="en-US" altLang="ko-KR" sz="1050" dirty="0" smtClean="0">
                <a:solidFill>
                  <a:srgbClr val="0000FF"/>
                </a:solidFill>
                <a:latin typeface="+mn-ea"/>
                <a:cs typeface="굴림" pitchFamily="50" charset="-127"/>
              </a:rPr>
              <a:t>M.E. Doc </a:t>
            </a:r>
            <a:r>
              <a:rPr kumimoji="1" lang="ko-KR" altLang="en-US" sz="1050" dirty="0" smtClean="0">
                <a:solidFill>
                  <a:srgbClr val="0000FF"/>
                </a:solidFill>
                <a:latin typeface="+mn-ea"/>
                <a:cs typeface="굴림" pitchFamily="50" charset="-127"/>
              </a:rPr>
              <a:t>은 피해자이며</a:t>
            </a:r>
            <a:r>
              <a:rPr kumimoji="1" lang="en-US" altLang="ko-KR" sz="1050" dirty="0" smtClean="0">
                <a:solidFill>
                  <a:srgbClr val="0000FF"/>
                </a:solidFill>
                <a:latin typeface="+mn-ea"/>
                <a:cs typeface="굴림" pitchFamily="50" charset="-127"/>
              </a:rPr>
              <a:t>, </a:t>
            </a:r>
            <a:r>
              <a:rPr kumimoji="1" lang="ko-KR" altLang="en-US" sz="1050" dirty="0" smtClean="0">
                <a:solidFill>
                  <a:srgbClr val="0000FF"/>
                </a:solidFill>
                <a:latin typeface="+mn-ea"/>
                <a:cs typeface="굴림" pitchFamily="50" charset="-127"/>
              </a:rPr>
              <a:t>본 건은 국가간 사이버 </a:t>
            </a:r>
            <a:r>
              <a:rPr kumimoji="1" lang="ko-KR" altLang="en-US" sz="1050" dirty="0" err="1" smtClean="0">
                <a:solidFill>
                  <a:srgbClr val="0000FF"/>
                </a:solidFill>
                <a:latin typeface="+mn-ea"/>
                <a:cs typeface="굴림" pitchFamily="50" charset="-127"/>
              </a:rPr>
              <a:t>공격건으로</a:t>
            </a:r>
            <a:r>
              <a:rPr kumimoji="1" lang="ko-KR" altLang="en-US" sz="1050" dirty="0" smtClean="0">
                <a:solidFill>
                  <a:srgbClr val="0000FF"/>
                </a:solidFill>
                <a:latin typeface="+mn-ea"/>
                <a:cs typeface="굴림" pitchFamily="50" charset="-127"/>
              </a:rPr>
              <a:t> </a:t>
            </a:r>
            <a:r>
              <a:rPr kumimoji="1" lang="ko-KR" altLang="en-US" sz="1050" dirty="0" err="1" smtClean="0">
                <a:solidFill>
                  <a:srgbClr val="0000FF"/>
                </a:solidFill>
                <a:latin typeface="+mn-ea"/>
                <a:cs typeface="굴림" pitchFamily="50" charset="-127"/>
              </a:rPr>
              <a:t>탈린메뉴얼에</a:t>
            </a:r>
            <a:r>
              <a:rPr kumimoji="1" lang="ko-KR" altLang="en-US" sz="1050" dirty="0" smtClean="0">
                <a:solidFill>
                  <a:srgbClr val="0000FF"/>
                </a:solidFill>
                <a:latin typeface="+mn-ea"/>
                <a:cs typeface="굴림" pitchFamily="50" charset="-127"/>
              </a:rPr>
              <a:t> 따른 분석이 필요함</a:t>
            </a:r>
            <a:endParaRPr kumimoji="1" lang="en-US" altLang="ko-KR" sz="1050" dirty="0" smtClean="0">
              <a:solidFill>
                <a:srgbClr val="0000FF"/>
              </a:solidFill>
              <a:latin typeface="+mn-ea"/>
              <a:cs typeface="굴림" pitchFamily="50" charset="-127"/>
            </a:endParaRPr>
          </a:p>
          <a:p>
            <a:pPr lvl="0" fontAlgn="base">
              <a:spcBef>
                <a:spcPct val="0"/>
              </a:spcBef>
              <a:spcAft>
                <a:spcPct val="0"/>
              </a:spcAft>
            </a:pPr>
            <a:r>
              <a:rPr kumimoji="1" lang="en-US" altLang="ko-KR" sz="1050" b="0" i="0" u="none" strike="noStrike" cap="none" normalizeH="0" baseline="0" dirty="0">
                <a:ln>
                  <a:noFill/>
                </a:ln>
                <a:solidFill>
                  <a:schemeClr val="tx1"/>
                </a:solidFill>
                <a:effectLst/>
                <a:latin typeface="+mn-ea"/>
                <a:cs typeface="굴림" pitchFamily="50" charset="-127"/>
              </a:rPr>
              <a:t> </a:t>
            </a:r>
            <a:r>
              <a:rPr kumimoji="1" lang="en-US" altLang="ko-KR" sz="1050" b="0" i="0" u="none" strike="noStrike" cap="none" normalizeH="0" baseline="0" dirty="0" smtClean="0">
                <a:ln>
                  <a:noFill/>
                </a:ln>
                <a:solidFill>
                  <a:schemeClr val="tx1"/>
                </a:solidFill>
                <a:effectLst/>
                <a:latin typeface="+mn-ea"/>
                <a:cs typeface="굴림" pitchFamily="50" charset="-127"/>
              </a:rPr>
              <a:t>    * </a:t>
            </a:r>
            <a:r>
              <a:rPr kumimoji="1" lang="ko-KR" altLang="en-US" sz="1050" b="0" i="0" u="none" strike="noStrike" cap="none" normalizeH="0" baseline="0" dirty="0" smtClean="0">
                <a:ln>
                  <a:noFill/>
                </a:ln>
                <a:solidFill>
                  <a:schemeClr val="tx1"/>
                </a:solidFill>
                <a:effectLst/>
                <a:latin typeface="+mn-ea"/>
                <a:cs typeface="굴림" pitchFamily="50" charset="-127"/>
              </a:rPr>
              <a:t>특정 사실관계와 법의 적용 연결</a:t>
            </a:r>
            <a:r>
              <a:rPr kumimoji="1" lang="en-US" altLang="ko-KR" sz="1050" b="0" i="0" u="none" strike="noStrike" cap="none" normalizeH="0" baseline="0" dirty="0" smtClean="0">
                <a:ln>
                  <a:noFill/>
                </a:ln>
                <a:solidFill>
                  <a:schemeClr val="tx1"/>
                </a:solidFill>
                <a:effectLst/>
                <a:latin typeface="+mn-ea"/>
                <a:cs typeface="굴림" pitchFamily="50" charset="-127"/>
              </a:rPr>
              <a:t>, </a:t>
            </a:r>
            <a:r>
              <a:rPr kumimoji="1" lang="ko-KR" altLang="en-US" sz="1050" b="0" i="0" u="none" strike="noStrike" cap="none" normalizeH="0" baseline="0" dirty="0" smtClean="0">
                <a:ln>
                  <a:noFill/>
                </a:ln>
                <a:solidFill>
                  <a:schemeClr val="tx1"/>
                </a:solidFill>
                <a:effectLst/>
                <a:latin typeface="+mn-ea"/>
                <a:cs typeface="굴림" pitchFamily="50" charset="-127"/>
              </a:rPr>
              <a:t>판례분석 등</a:t>
            </a:r>
            <a:endParaRPr kumimoji="1" lang="en-US" altLang="ko-KR" sz="1050" b="0" i="0" u="none" strike="noStrike" cap="none" normalizeH="0" baseline="0" dirty="0" smtClean="0">
              <a:ln>
                <a:noFill/>
              </a:ln>
              <a:solidFill>
                <a:schemeClr val="tx1"/>
              </a:solidFill>
              <a:effectLst/>
              <a:latin typeface="+mn-ea"/>
              <a:cs typeface="굴림" pitchFamily="50" charset="-127"/>
            </a:endParaRPr>
          </a:p>
          <a:p>
            <a:pPr lvl="0" fontAlgn="base">
              <a:spcBef>
                <a:spcPct val="0"/>
              </a:spcBef>
              <a:spcAft>
                <a:spcPct val="0"/>
              </a:spcAft>
            </a:pPr>
            <a:r>
              <a:rPr kumimoji="1" lang="en-US" altLang="ko-KR" sz="1050" dirty="0" smtClean="0">
                <a:latin typeface="+mn-ea"/>
                <a:cs typeface="굴림" pitchFamily="50" charset="-127"/>
              </a:rPr>
              <a:t>Concurring or Dissenting Option(s)</a:t>
            </a:r>
          </a:p>
          <a:p>
            <a:pPr lvl="0" fontAlgn="base">
              <a:spcBef>
                <a:spcPct val="0"/>
              </a:spcBef>
              <a:spcAft>
                <a:spcPct val="0"/>
              </a:spcAft>
            </a:pPr>
            <a:r>
              <a:rPr kumimoji="1" lang="en-US" altLang="ko-KR" sz="1050" dirty="0">
                <a:latin typeface="+mn-ea"/>
                <a:cs typeface="굴림" pitchFamily="50" charset="-127"/>
              </a:rPr>
              <a:t> </a:t>
            </a:r>
            <a:r>
              <a:rPr kumimoji="1" lang="en-US" altLang="ko-KR" sz="1050" dirty="0" smtClean="0">
                <a:latin typeface="+mn-ea"/>
                <a:cs typeface="굴림" pitchFamily="50" charset="-127"/>
              </a:rPr>
              <a:t> - Concurring Option(</a:t>
            </a:r>
            <a:r>
              <a:rPr kumimoji="1" lang="ko-KR" altLang="en-US" sz="1050" dirty="0" smtClean="0">
                <a:latin typeface="+mn-ea"/>
                <a:cs typeface="굴림" pitchFamily="50" charset="-127"/>
              </a:rPr>
              <a:t>동의의견</a:t>
            </a:r>
            <a:r>
              <a:rPr kumimoji="1" lang="en-US" altLang="ko-KR" sz="1050" dirty="0" smtClean="0">
                <a:latin typeface="+mn-ea"/>
                <a:cs typeface="굴림" pitchFamily="50" charset="-127"/>
              </a:rPr>
              <a:t>)</a:t>
            </a:r>
          </a:p>
          <a:p>
            <a:pPr lvl="0" fontAlgn="base">
              <a:spcBef>
                <a:spcPct val="0"/>
              </a:spcBef>
              <a:spcAft>
                <a:spcPct val="0"/>
              </a:spcAft>
            </a:pPr>
            <a:r>
              <a:rPr kumimoji="1" lang="en-US" altLang="ko-KR" sz="1050" dirty="0">
                <a:latin typeface="+mn-ea"/>
                <a:cs typeface="굴림" pitchFamily="50" charset="-127"/>
              </a:rPr>
              <a:t> </a:t>
            </a:r>
            <a:r>
              <a:rPr kumimoji="1" lang="en-US" altLang="ko-KR" sz="1050" dirty="0" smtClean="0">
                <a:latin typeface="+mn-ea"/>
                <a:cs typeface="굴림" pitchFamily="50" charset="-127"/>
              </a:rPr>
              <a:t> - Dissenting Options(</a:t>
            </a:r>
            <a:r>
              <a:rPr kumimoji="1" lang="ko-KR" altLang="en-US" sz="1050" dirty="0" smtClean="0">
                <a:latin typeface="+mn-ea"/>
                <a:cs typeface="굴림" pitchFamily="50" charset="-127"/>
              </a:rPr>
              <a:t>반대의견</a:t>
            </a:r>
            <a:r>
              <a:rPr kumimoji="1" lang="en-US" altLang="ko-KR" sz="1050" dirty="0" smtClean="0">
                <a:latin typeface="+mn-ea"/>
                <a:cs typeface="굴림" pitchFamily="50" charset="-127"/>
              </a:rPr>
              <a:t>)</a:t>
            </a:r>
            <a:endParaRPr kumimoji="1" lang="en-US" altLang="ko-KR" sz="1050" dirty="0">
              <a:latin typeface="+mn-ea"/>
              <a:cs typeface="굴림" pitchFamily="50" charset="-127"/>
            </a:endParaRPr>
          </a:p>
        </p:txBody>
      </p:sp>
      <p:sp>
        <p:nvSpPr>
          <p:cNvPr id="2" name="직사각형 1"/>
          <p:cNvSpPr/>
          <p:nvPr/>
        </p:nvSpPr>
        <p:spPr>
          <a:xfrm>
            <a:off x="63326" y="4876006"/>
            <a:ext cx="9045177" cy="230832"/>
          </a:xfrm>
          <a:prstGeom prst="rect">
            <a:avLst/>
          </a:prstGeom>
        </p:spPr>
        <p:txBody>
          <a:bodyPr wrap="square">
            <a:spAutoFit/>
          </a:bodyPr>
          <a:lstStyle/>
          <a:p>
            <a:r>
              <a:rPr lang="en-US" altLang="ko-KR" sz="900" dirty="0"/>
              <a:t>https://m.blog.naver.com/PostView.nhn?blogId=ledzeppeline&amp;logNo=220950417994&amp;proxyReferer=https%3A%2F%2Fwww.google.co.kr%2F</a:t>
            </a:r>
            <a:endParaRPr lang="ko-KR" altLang="en-US" sz="900" dirty="0"/>
          </a:p>
        </p:txBody>
      </p:sp>
    </p:spTree>
    <p:extLst>
      <p:ext uri="{BB962C8B-B14F-4D97-AF65-F5344CB8AC3E}">
        <p14:creationId xmlns:p14="http://schemas.microsoft.com/office/powerpoint/2010/main" val="3915360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79512" y="483518"/>
            <a:ext cx="8676456" cy="378042"/>
          </a:xfrm>
          <a:prstGeom prst="rect">
            <a:avLst/>
          </a:prstGeom>
        </p:spPr>
        <p:txBody>
          <a:bodyPr vert="horz" lIns="91440" tIns="45720" rIns="91440" bIns="45720" rtlCol="0" anchor="t">
            <a:no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ko-KR" altLang="en-US" sz="2000" dirty="0" smtClean="0">
                <a:latin typeface="+mj-ea"/>
              </a:rPr>
              <a:t>□ </a:t>
            </a:r>
            <a:r>
              <a:rPr lang="ko-KR" altLang="en-US" sz="2000" dirty="0" err="1" smtClean="0">
                <a:latin typeface="+mj-ea"/>
              </a:rPr>
              <a:t>탈린메뉴얼</a:t>
            </a:r>
            <a:r>
              <a:rPr lang="ko-KR" altLang="en-US" sz="2000" dirty="0" smtClean="0">
                <a:latin typeface="+mj-ea"/>
              </a:rPr>
              <a:t> </a:t>
            </a:r>
            <a:r>
              <a:rPr lang="en-US" altLang="ko-KR" sz="2000" dirty="0" smtClean="0">
                <a:latin typeface="+mj-ea"/>
              </a:rPr>
              <a:t>– </a:t>
            </a:r>
            <a:r>
              <a:rPr lang="ko-KR" altLang="en-US" sz="2000" dirty="0" err="1" smtClean="0">
                <a:latin typeface="+mj-ea"/>
              </a:rPr>
              <a:t>사이버전</a:t>
            </a:r>
            <a:r>
              <a:rPr lang="ko-KR" altLang="en-US" sz="2000" dirty="0" smtClean="0">
                <a:latin typeface="+mj-ea"/>
              </a:rPr>
              <a:t> 분석 </a:t>
            </a:r>
            <a:endParaRPr lang="en-US" altLang="ko-KR" sz="2000" dirty="0" smtClean="0">
              <a:latin typeface="+mj-ea"/>
            </a:endParaRPr>
          </a:p>
          <a:p>
            <a:pPr algn="l"/>
            <a:endParaRPr lang="en-US" altLang="ko-KR" sz="2000" dirty="0">
              <a:latin typeface="+mj-ea"/>
            </a:endParaRPr>
          </a:p>
          <a:p>
            <a:pPr algn="l"/>
            <a:r>
              <a:rPr lang="en-US" altLang="ko-KR" sz="2000" dirty="0" smtClean="0">
                <a:latin typeface="+mj-ea"/>
              </a:rPr>
              <a:t>      </a:t>
            </a:r>
          </a:p>
          <a:p>
            <a:pPr algn="l"/>
            <a:r>
              <a:rPr lang="en-US" altLang="ko-KR" sz="2000" dirty="0">
                <a:latin typeface="+mj-ea"/>
              </a:rPr>
              <a:t> </a:t>
            </a:r>
            <a:r>
              <a:rPr lang="en-US" altLang="ko-KR" sz="2000" dirty="0" smtClean="0">
                <a:latin typeface="+mj-ea"/>
              </a:rPr>
              <a:t>     </a:t>
            </a:r>
            <a:endParaRPr lang="en-US" altLang="ko-KR" sz="2000" dirty="0">
              <a:latin typeface="+mj-ea"/>
            </a:endParaRPr>
          </a:p>
          <a:p>
            <a:pPr algn="l"/>
            <a:endParaRPr lang="en-US" altLang="ko-KR" sz="2000" dirty="0">
              <a:latin typeface="+mj-ea"/>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987573"/>
            <a:ext cx="2448272" cy="378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987574"/>
            <a:ext cx="2747213" cy="3787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987574"/>
            <a:ext cx="2808312" cy="3806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직사각형 7"/>
          <p:cNvSpPr/>
          <p:nvPr/>
        </p:nvSpPr>
        <p:spPr>
          <a:xfrm>
            <a:off x="3419872" y="1419622"/>
            <a:ext cx="1440160" cy="2659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직사각형 8"/>
          <p:cNvSpPr/>
          <p:nvPr/>
        </p:nvSpPr>
        <p:spPr>
          <a:xfrm>
            <a:off x="6444208" y="1397536"/>
            <a:ext cx="158417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95433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79512" y="483518"/>
            <a:ext cx="8676456" cy="378042"/>
          </a:xfrm>
          <a:prstGeom prst="rect">
            <a:avLst/>
          </a:prstGeom>
        </p:spPr>
        <p:txBody>
          <a:bodyPr vert="horz" lIns="91440" tIns="45720" rIns="91440" bIns="45720" rtlCol="0" anchor="t">
            <a:no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ko-KR" altLang="en-US" sz="2000" dirty="0" smtClean="0">
                <a:latin typeface="+mj-ea"/>
              </a:rPr>
              <a:t>□ </a:t>
            </a:r>
            <a:r>
              <a:rPr lang="ko-KR" altLang="en-US" sz="2000" dirty="0" err="1" smtClean="0">
                <a:latin typeface="+mj-ea"/>
              </a:rPr>
              <a:t>탈린메뉴얼</a:t>
            </a:r>
            <a:r>
              <a:rPr lang="ko-KR" altLang="en-US" sz="2000" dirty="0" smtClean="0">
                <a:latin typeface="+mj-ea"/>
              </a:rPr>
              <a:t> </a:t>
            </a:r>
            <a:r>
              <a:rPr lang="en-US" altLang="ko-KR" sz="2000" dirty="0" smtClean="0">
                <a:latin typeface="+mj-ea"/>
              </a:rPr>
              <a:t>– </a:t>
            </a:r>
            <a:r>
              <a:rPr lang="ko-KR" altLang="en-US" sz="2000" dirty="0" err="1" smtClean="0">
                <a:latin typeface="+mj-ea"/>
              </a:rPr>
              <a:t>사이버전</a:t>
            </a:r>
            <a:r>
              <a:rPr lang="ko-KR" altLang="en-US" sz="2000" dirty="0" smtClean="0">
                <a:latin typeface="+mj-ea"/>
              </a:rPr>
              <a:t> 분석 </a:t>
            </a:r>
            <a:endParaRPr lang="en-US" altLang="ko-KR" sz="2000" dirty="0" smtClean="0">
              <a:latin typeface="+mj-ea"/>
            </a:endParaRPr>
          </a:p>
          <a:p>
            <a:pPr algn="l"/>
            <a:endParaRPr lang="en-US" altLang="ko-KR" sz="2000" dirty="0">
              <a:latin typeface="+mj-ea"/>
            </a:endParaRPr>
          </a:p>
          <a:p>
            <a:pPr algn="l"/>
            <a:r>
              <a:rPr lang="en-US" altLang="ko-KR" sz="2000" dirty="0" smtClean="0">
                <a:latin typeface="+mj-ea"/>
              </a:rPr>
              <a:t>      </a:t>
            </a:r>
            <a:r>
              <a:rPr lang="ko-KR" altLang="en-US" sz="2000" dirty="0" smtClean="0"/>
              <a:t>사이버 </a:t>
            </a:r>
            <a:r>
              <a:rPr lang="ko-KR" altLang="en-US" sz="2000" dirty="0"/>
              <a:t>작전에 적용할 수 있는 국제법에 관한 </a:t>
            </a:r>
            <a:r>
              <a:rPr lang="ko-KR" altLang="en-US" sz="2000" dirty="0" err="1"/>
              <a:t>탈린</a:t>
            </a:r>
            <a:r>
              <a:rPr lang="ko-KR" altLang="en-US" sz="2000" dirty="0"/>
              <a:t> 매뉴얼 </a:t>
            </a:r>
            <a:r>
              <a:rPr lang="en-US" altLang="ko-KR" sz="2000" dirty="0"/>
              <a:t>2.0</a:t>
            </a:r>
            <a:r>
              <a:rPr lang="en-US" altLang="ko-KR" sz="2000" dirty="0" smtClean="0"/>
              <a:t>’</a:t>
            </a:r>
          </a:p>
          <a:p>
            <a:pPr algn="l"/>
            <a:r>
              <a:rPr lang="en-US" altLang="ko-KR" sz="2000" dirty="0">
                <a:latin typeface="+mj-ea"/>
              </a:rPr>
              <a:t> </a:t>
            </a:r>
            <a:r>
              <a:rPr lang="en-US" altLang="ko-KR" sz="2000" dirty="0" smtClean="0">
                <a:latin typeface="+mj-ea"/>
              </a:rPr>
              <a:t>     2017.02 </a:t>
            </a:r>
            <a:endParaRPr lang="en-US" altLang="ko-KR" sz="2000" dirty="0">
              <a:latin typeface="+mj-ea"/>
            </a:endParaRPr>
          </a:p>
          <a:p>
            <a:pPr algn="l"/>
            <a:endParaRPr lang="en-US" altLang="ko-KR" sz="2000" dirty="0">
              <a:latin typeface="+mj-ea"/>
            </a:endParaRPr>
          </a:p>
        </p:txBody>
      </p:sp>
      <p:pic>
        <p:nvPicPr>
          <p:cNvPr id="4098" name="Picture 2" descr="Tallinn Manual 2.0 on the International Law Applicable to Cyber Oper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660" y="1779662"/>
            <a:ext cx="2157164" cy="3259714"/>
          </a:xfrm>
          <a:prstGeom prst="rect">
            <a:avLst/>
          </a:prstGeom>
          <a:noFill/>
          <a:extLst>
            <a:ext uri="{909E8E84-426E-40DD-AFC4-6F175D3DCCD1}">
              <a14:hiddenFill xmlns:a14="http://schemas.microsoft.com/office/drawing/2010/main">
                <a:solidFill>
                  <a:srgbClr val="FFFFFF"/>
                </a:solidFill>
              </a14:hiddenFill>
            </a:ext>
          </a:extLst>
        </p:spPr>
      </p:pic>
      <p:sp>
        <p:nvSpPr>
          <p:cNvPr id="3" name="직사각형 2"/>
          <p:cNvSpPr/>
          <p:nvPr/>
        </p:nvSpPr>
        <p:spPr>
          <a:xfrm>
            <a:off x="3131840" y="2534582"/>
            <a:ext cx="4572000" cy="1477328"/>
          </a:xfrm>
          <a:prstGeom prst="rect">
            <a:avLst/>
          </a:prstGeom>
        </p:spPr>
        <p:txBody>
          <a:bodyPr>
            <a:spAutoFit/>
          </a:bodyPr>
          <a:lstStyle/>
          <a:p>
            <a:r>
              <a:rPr lang="en-US" altLang="ko-KR" dirty="0"/>
              <a:t>http://www.cambridge.org/us/academic/subjects/law/humanitarian-law/tallinn-manual-20-international-law-applicable-cyber-operations-2nd-edition?format=PB#P6ZfJFkBfruAVGEP.97</a:t>
            </a:r>
            <a:endParaRPr lang="ko-KR" altLang="en-US" dirty="0"/>
          </a:p>
        </p:txBody>
      </p:sp>
      <p:sp>
        <p:nvSpPr>
          <p:cNvPr id="4" name="직사각형 3"/>
          <p:cNvSpPr/>
          <p:nvPr/>
        </p:nvSpPr>
        <p:spPr>
          <a:xfrm>
            <a:off x="3146896" y="1779662"/>
            <a:ext cx="4195316" cy="369332"/>
          </a:xfrm>
          <a:prstGeom prst="rect">
            <a:avLst/>
          </a:prstGeom>
        </p:spPr>
        <p:txBody>
          <a:bodyPr wrap="none">
            <a:spAutoFit/>
          </a:bodyPr>
          <a:lstStyle/>
          <a:p>
            <a:r>
              <a:rPr lang="en-US" altLang="ko-KR" dirty="0"/>
              <a:t>https://ccdcoe.org/tallinn-manual.html</a:t>
            </a:r>
            <a:endParaRPr lang="ko-KR" altLang="en-US" dirty="0"/>
          </a:p>
        </p:txBody>
      </p:sp>
    </p:spTree>
    <p:extLst>
      <p:ext uri="{BB962C8B-B14F-4D97-AF65-F5344CB8AC3E}">
        <p14:creationId xmlns:p14="http://schemas.microsoft.com/office/powerpoint/2010/main" val="3299854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048611" y="3705876"/>
            <a:ext cx="7272808" cy="1188131"/>
          </a:xfrm>
          <a:prstGeom prst="rect">
            <a:avLst/>
          </a:prstGeom>
        </p:spPr>
        <p:txBody>
          <a:bodyPr vert="horz" lIns="91440" tIns="45720" rIns="91440" bIns="45720" rtlCol="0" anchor="ctr">
            <a:no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sz="1800" b="1" dirty="0" smtClean="0">
                <a:latin typeface="+mj-ea"/>
              </a:rPr>
              <a:t>“</a:t>
            </a:r>
            <a:r>
              <a:rPr lang="ko-KR" altLang="en-US" sz="1800" b="1" dirty="0" smtClean="0">
                <a:latin typeface="+mj-ea"/>
              </a:rPr>
              <a:t>만약 당신이 미래를 꿈꾸지 않거나 지금 기술개선을 위해 노력하지</a:t>
            </a:r>
            <a:endParaRPr lang="en-US" altLang="ko-KR" sz="1800" b="1" dirty="0" smtClean="0">
              <a:latin typeface="+mj-ea"/>
            </a:endParaRPr>
          </a:p>
          <a:p>
            <a:pPr algn="l"/>
            <a:r>
              <a:rPr lang="ko-KR" altLang="en-US" sz="1800" b="1" dirty="0" smtClean="0">
                <a:latin typeface="+mj-ea"/>
              </a:rPr>
              <a:t>  않는다면 그건 </a:t>
            </a:r>
            <a:r>
              <a:rPr lang="ko-KR" altLang="en-US" sz="1800" b="1" dirty="0">
                <a:latin typeface="+mj-ea"/>
              </a:rPr>
              <a:t>곧</a:t>
            </a:r>
            <a:r>
              <a:rPr lang="ko-KR" altLang="en-US" sz="1800" b="1" dirty="0" smtClean="0">
                <a:latin typeface="+mj-ea"/>
              </a:rPr>
              <a:t> 낙오되고 있는 것이나 마찬가지 입니다</a:t>
            </a:r>
            <a:r>
              <a:rPr lang="en-US" altLang="ko-KR" sz="1800" b="1" dirty="0" smtClean="0">
                <a:latin typeface="+mj-ea"/>
              </a:rPr>
              <a:t>.”</a:t>
            </a:r>
          </a:p>
          <a:p>
            <a:pPr algn="l"/>
            <a:endParaRPr lang="en-US" altLang="ko-KR" sz="1800" dirty="0" smtClean="0">
              <a:latin typeface="+mj-ea"/>
            </a:endParaRPr>
          </a:p>
          <a:p>
            <a:pPr algn="r"/>
            <a:r>
              <a:rPr lang="en-US" altLang="ko-KR" sz="1800" dirty="0">
                <a:latin typeface="+mj-ea"/>
              </a:rPr>
              <a:t> </a:t>
            </a:r>
            <a:r>
              <a:rPr lang="ko-KR" altLang="en-US" sz="1800" dirty="0" err="1" smtClean="0">
                <a:latin typeface="+mj-ea"/>
              </a:rPr>
              <a:t>그윈</a:t>
            </a:r>
            <a:r>
              <a:rPr lang="ko-KR" altLang="en-US" sz="1800" dirty="0" smtClean="0">
                <a:latin typeface="+mj-ea"/>
              </a:rPr>
              <a:t> </a:t>
            </a:r>
            <a:r>
              <a:rPr lang="ko-KR" altLang="en-US" sz="1800" dirty="0" err="1" smtClean="0">
                <a:latin typeface="+mj-ea"/>
              </a:rPr>
              <a:t>쇼트웰</a:t>
            </a:r>
            <a:r>
              <a:rPr lang="en-US" altLang="ko-KR" sz="1800" dirty="0" smtClean="0">
                <a:latin typeface="+mj-ea"/>
              </a:rPr>
              <a:t>(Gwynne </a:t>
            </a:r>
            <a:r>
              <a:rPr lang="en-US" altLang="ko-KR" sz="1800" dirty="0" err="1" smtClean="0">
                <a:latin typeface="+mj-ea"/>
              </a:rPr>
              <a:t>Shtwell</a:t>
            </a:r>
            <a:r>
              <a:rPr lang="en-US" altLang="ko-KR" sz="1800" dirty="0" smtClean="0">
                <a:latin typeface="+mj-ea"/>
              </a:rPr>
              <a:t>, </a:t>
            </a:r>
            <a:r>
              <a:rPr lang="en-US" altLang="ko-KR" sz="1800" dirty="0" err="1" smtClean="0">
                <a:latin typeface="+mj-ea"/>
              </a:rPr>
              <a:t>SpaceX</a:t>
            </a:r>
            <a:r>
              <a:rPr lang="en-US" altLang="ko-KR" sz="1800" dirty="0" smtClean="0">
                <a:latin typeface="+mj-ea"/>
              </a:rPr>
              <a:t> CEO, COO)</a:t>
            </a:r>
            <a:endParaRPr lang="en-US" altLang="ko-KR" sz="1800" dirty="0">
              <a:latin typeface="+mj-ea"/>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3" y="843559"/>
            <a:ext cx="4690527" cy="2611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9327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95537" y="1653648"/>
            <a:ext cx="8099425" cy="1674186"/>
          </a:xfrm>
          <a:prstGeom prst="rect">
            <a:avLst/>
          </a:prstGeom>
        </p:spPr>
        <p:txBody>
          <a:bodyPr vert="horz" lIns="91440" tIns="45720" rIns="91440" bIns="45720" rtlCol="0" anchor="ctr">
            <a:no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ko-KR" altLang="en-US" dirty="0" smtClean="0">
                <a:latin typeface="+mj-ea"/>
              </a:rPr>
              <a:t>감사합니다</a:t>
            </a:r>
            <a:endParaRPr lang="en-US" altLang="ko-KR" dirty="0" smtClean="0">
              <a:latin typeface="+mj-ea"/>
            </a:endParaRPr>
          </a:p>
          <a:p>
            <a:endParaRPr lang="en-US" altLang="ko-KR" sz="1600" dirty="0">
              <a:latin typeface="+mj-ea"/>
            </a:endParaRPr>
          </a:p>
          <a:p>
            <a:r>
              <a:rPr lang="en-US" altLang="ko-KR" sz="1800" dirty="0">
                <a:latin typeface="+mj-ea"/>
              </a:rPr>
              <a:t>(facebook.com/</a:t>
            </a:r>
            <a:r>
              <a:rPr lang="en-US" altLang="ko-KR" sz="1800" dirty="0" err="1">
                <a:latin typeface="+mj-ea"/>
              </a:rPr>
              <a:t>sangshik</a:t>
            </a:r>
            <a:r>
              <a:rPr lang="en-US" altLang="ko-KR" sz="1800" dirty="0">
                <a:latin typeface="+mj-ea"/>
              </a:rPr>
              <a:t>, mikado22001@yahoo.co.kr</a:t>
            </a:r>
            <a:r>
              <a:rPr lang="en-US" altLang="ko-KR" sz="1800" dirty="0" smtClean="0">
                <a:latin typeface="+mj-ea"/>
              </a:rPr>
              <a:t>)</a:t>
            </a:r>
            <a:endParaRPr lang="ko-KR" altLang="en-US" sz="2000" dirty="0">
              <a:latin typeface="+mj-ea"/>
            </a:endParaRPr>
          </a:p>
        </p:txBody>
      </p:sp>
    </p:spTree>
    <p:extLst>
      <p:ext uri="{BB962C8B-B14F-4D97-AF65-F5344CB8AC3E}">
        <p14:creationId xmlns:p14="http://schemas.microsoft.com/office/powerpoint/2010/main" val="3099720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4645</TotalTime>
  <Words>450</Words>
  <Application>Microsoft Office PowerPoint</Application>
  <PresentationFormat>화면 슬라이드 쇼(16:9)</PresentationFormat>
  <Paragraphs>79</Paragraphs>
  <Slides>8</Slides>
  <Notes>0</Notes>
  <HiddenSlides>0</HiddenSlides>
  <MMClips>0</MMClips>
  <ScaleCrop>false</ScaleCrop>
  <HeadingPairs>
    <vt:vector size="4" baseType="variant">
      <vt:variant>
        <vt:lpstr>테마</vt:lpstr>
      </vt:variant>
      <vt:variant>
        <vt:i4>1</vt:i4>
      </vt:variant>
      <vt:variant>
        <vt:lpstr>슬라이드 제목</vt:lpstr>
      </vt:variant>
      <vt:variant>
        <vt:i4>8</vt:i4>
      </vt:variant>
    </vt:vector>
  </HeadingPairs>
  <TitlesOfParts>
    <vt:vector size="9" baseType="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SangShik Min</dc:creator>
  <cp:lastModifiedBy>SangShik Min</cp:lastModifiedBy>
  <cp:revision>687</cp:revision>
  <dcterms:created xsi:type="dcterms:W3CDTF">2015-05-16T01:47:45Z</dcterms:created>
  <dcterms:modified xsi:type="dcterms:W3CDTF">2017-07-16T06:44:33Z</dcterms:modified>
</cp:coreProperties>
</file>