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338" r:id="rId3"/>
    <p:sldId id="339" r:id="rId4"/>
    <p:sldId id="340" r:id="rId5"/>
    <p:sldId id="336" r:id="rId6"/>
    <p:sldId id="324" r:id="rId7"/>
    <p:sldId id="310" r:id="rId8"/>
    <p:sldId id="332" r:id="rId9"/>
    <p:sldId id="333" r:id="rId10"/>
    <p:sldId id="334" r:id="rId11"/>
    <p:sldId id="341" r:id="rId12"/>
    <p:sldId id="342" r:id="rId13"/>
    <p:sldId id="343" r:id="rId14"/>
    <p:sldId id="344" r:id="rId15"/>
    <p:sldId id="301" r:id="rId16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504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2017-06-04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141480"/>
            <a:ext cx="5181445" cy="2700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8212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2017-06-04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2496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2017-06-04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53535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2017-06-04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225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2017-06-04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70420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2017-06-04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3690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2017-06-04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8013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2017-06-04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0137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2017-06-04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6297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2017-06-04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6823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92179-9FDF-47FD-B7D5-2C1D5E2FE2A6}" type="datetimeFigureOut">
              <a:rPr lang="ko-KR" altLang="en-US" smtClean="0"/>
              <a:t>2017-06-04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23376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92179-9FDF-47FD-B7D5-2C1D5E2FE2A6}" type="datetimeFigureOut">
              <a:rPr lang="ko-KR" altLang="en-US" smtClean="0"/>
              <a:t>2017-06-04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0B470-1B8A-43EF-9877-B69FA5040C7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9539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9513" y="1059582"/>
            <a:ext cx="8671928" cy="973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3600" dirty="0" smtClean="0">
                <a:latin typeface="+mj-ea"/>
              </a:rPr>
              <a:t>금융회사 </a:t>
            </a:r>
            <a:r>
              <a:rPr lang="ko-KR" altLang="en-US" sz="3600" dirty="0" smtClean="0">
                <a:latin typeface="+mj-ea"/>
              </a:rPr>
              <a:t>보안 </a:t>
            </a:r>
            <a:r>
              <a:rPr lang="en-US" altLang="ko-KR" sz="3600" dirty="0" smtClean="0">
                <a:latin typeface="+mj-ea"/>
              </a:rPr>
              <a:t>VS </a:t>
            </a:r>
            <a:r>
              <a:rPr lang="ko-KR" altLang="en-US" sz="3600" dirty="0" smtClean="0">
                <a:latin typeface="+mj-ea"/>
              </a:rPr>
              <a:t>편의 </a:t>
            </a:r>
            <a:r>
              <a:rPr lang="ko-KR" altLang="en-US" sz="3600" dirty="0" smtClean="0">
                <a:latin typeface="+mj-ea"/>
              </a:rPr>
              <a:t>분석 </a:t>
            </a:r>
            <a:r>
              <a:rPr lang="en-US" altLang="ko-KR" sz="3600" dirty="0" smtClean="0">
                <a:latin typeface="+mj-ea"/>
              </a:rPr>
              <a:t>V1.2</a:t>
            </a:r>
            <a:endParaRPr lang="en-US" altLang="ko-KR" sz="4000" dirty="0" smtClean="0">
              <a:latin typeface="+mj-ea"/>
            </a:endParaRPr>
          </a:p>
          <a:p>
            <a:r>
              <a:rPr lang="en-US" altLang="ko-KR" sz="1800" dirty="0" smtClean="0">
                <a:latin typeface="+mj-ea"/>
              </a:rPr>
              <a:t>( </a:t>
            </a:r>
            <a:r>
              <a:rPr lang="ko-KR" altLang="en-US" sz="1800" dirty="0" smtClean="0">
                <a:latin typeface="+mj-ea"/>
              </a:rPr>
              <a:t>미래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err="1" smtClean="0">
                <a:latin typeface="+mj-ea"/>
              </a:rPr>
              <a:t>핀테크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보안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편의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입증책임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ko-KR" altLang="en-US" sz="1800" dirty="0" smtClean="0">
                <a:latin typeface="+mj-ea"/>
              </a:rPr>
              <a:t>사회</a:t>
            </a:r>
            <a:r>
              <a:rPr lang="en-US" altLang="ko-KR" sz="1800" dirty="0" smtClean="0">
                <a:latin typeface="+mj-ea"/>
              </a:rPr>
              <a:t> ) </a:t>
            </a:r>
            <a:endParaRPr lang="ko-KR" altLang="en-US" sz="1800" dirty="0">
              <a:latin typeface="+mj-ea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511005" y="3057804"/>
            <a:ext cx="8099425" cy="9737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3200" dirty="0" smtClean="0">
                <a:latin typeface="+mj-ea"/>
              </a:rPr>
              <a:t>2017.6.4</a:t>
            </a:r>
            <a:endParaRPr lang="en-US" altLang="ko-KR" sz="3200" dirty="0" smtClean="0">
              <a:latin typeface="+mj-ea"/>
            </a:endParaRPr>
          </a:p>
          <a:p>
            <a:endParaRPr lang="en-US" altLang="ko-KR" sz="3200" dirty="0" smtClean="0">
              <a:latin typeface="+mj-ea"/>
            </a:endParaRPr>
          </a:p>
          <a:p>
            <a:endParaRPr lang="en-US" altLang="ko-KR" sz="1400" dirty="0">
              <a:latin typeface="+mj-ea"/>
            </a:endParaRPr>
          </a:p>
          <a:p>
            <a:r>
              <a:rPr lang="en-US" altLang="ko-KR" sz="3200" dirty="0" smtClean="0">
                <a:latin typeface="+mj-ea"/>
              </a:rPr>
              <a:t>Jason, Min </a:t>
            </a:r>
          </a:p>
        </p:txBody>
      </p:sp>
    </p:spTree>
    <p:extLst>
      <p:ext uri="{BB962C8B-B14F-4D97-AF65-F5344CB8AC3E}">
        <p14:creationId xmlns:p14="http://schemas.microsoft.com/office/powerpoint/2010/main" val="56394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9512" y="465516"/>
            <a:ext cx="8676456" cy="44824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800" dirty="0" smtClean="0">
                <a:latin typeface="+mj-ea"/>
              </a:rPr>
              <a:t>[</a:t>
            </a:r>
            <a:r>
              <a:rPr lang="ko-KR" altLang="en-US" sz="1800" dirty="0" smtClean="0">
                <a:latin typeface="+mj-ea"/>
              </a:rPr>
              <a:t>참고</a:t>
            </a:r>
            <a:r>
              <a:rPr lang="en-US" altLang="ko-KR" sz="1800" dirty="0">
                <a:latin typeface="+mj-ea"/>
              </a:rPr>
              <a:t>] </a:t>
            </a:r>
            <a:r>
              <a:rPr lang="ko-KR" altLang="en-US" sz="1800" dirty="0" smtClean="0">
                <a:latin typeface="+mj-ea"/>
              </a:rPr>
              <a:t>영국</a:t>
            </a:r>
            <a:r>
              <a:rPr lang="en-US" altLang="ko-KR" sz="1800" dirty="0" smtClean="0">
                <a:latin typeface="+mj-ea"/>
              </a:rPr>
              <a:t> </a:t>
            </a:r>
            <a:r>
              <a:rPr lang="ko-KR" altLang="en-US" sz="1800" dirty="0" smtClean="0">
                <a:latin typeface="+mj-ea"/>
              </a:rPr>
              <a:t>은행</a:t>
            </a:r>
            <a:endParaRPr lang="en-US" altLang="ko-KR" sz="1800" dirty="0" smtClean="0">
              <a:latin typeface="+mj-ea"/>
            </a:endParaRPr>
          </a:p>
          <a:p>
            <a:pPr algn="l"/>
            <a:r>
              <a:rPr lang="en-US" altLang="ko-KR" sz="1800" dirty="0">
                <a:latin typeface="+mj-ea"/>
              </a:rPr>
              <a:t>http://www.timesonline.co.uk/tol/money/consumer_affairs/article742813.ece</a:t>
            </a:r>
          </a:p>
          <a:p>
            <a:pPr algn="l"/>
            <a:endParaRPr lang="en-US" altLang="ko-KR" sz="1800" dirty="0">
              <a:latin typeface="+mj-ea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" y="1433513"/>
            <a:ext cx="7524750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22870" y="4809514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200" dirty="0"/>
              <a:t>http://egloos.zum.com/dgtgrade/v/1893279</a:t>
            </a:r>
            <a:endParaRPr lang="ko-KR" altLang="en-US" sz="12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9512" y="4299942"/>
            <a:ext cx="8676456" cy="43204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800" dirty="0" smtClean="0">
                <a:latin typeface="+mj-ea"/>
              </a:rPr>
              <a:t>[</a:t>
            </a:r>
            <a:r>
              <a:rPr lang="ko-KR" altLang="en-US" sz="1800" dirty="0" smtClean="0">
                <a:latin typeface="+mj-ea"/>
              </a:rPr>
              <a:t>참고</a:t>
            </a:r>
            <a:r>
              <a:rPr lang="en-US" altLang="ko-KR" sz="1800" dirty="0">
                <a:latin typeface="+mj-ea"/>
              </a:rPr>
              <a:t>] </a:t>
            </a:r>
            <a:r>
              <a:rPr lang="ko-KR" altLang="en-US" sz="1800" dirty="0" err="1" smtClean="0">
                <a:latin typeface="+mj-ea"/>
              </a:rPr>
              <a:t>구글월넷</a:t>
            </a:r>
            <a:r>
              <a:rPr lang="ko-KR" altLang="en-US" sz="1800" dirty="0" smtClean="0">
                <a:latin typeface="+mj-ea"/>
              </a:rPr>
              <a:t> 이체 </a:t>
            </a:r>
            <a:r>
              <a:rPr lang="en-US" altLang="ko-KR" sz="1800" dirty="0" smtClean="0">
                <a:latin typeface="+mj-ea"/>
              </a:rPr>
              <a:t>(</a:t>
            </a:r>
            <a:r>
              <a:rPr lang="ko-KR" altLang="en-US" sz="1800" dirty="0" smtClean="0">
                <a:latin typeface="+mj-ea"/>
              </a:rPr>
              <a:t>수수료 무료</a:t>
            </a:r>
            <a:r>
              <a:rPr lang="en-US" altLang="ko-KR" sz="1800" dirty="0" smtClean="0">
                <a:latin typeface="+mj-ea"/>
              </a:rPr>
              <a:t>), Chase </a:t>
            </a:r>
            <a:r>
              <a:rPr lang="en-US" altLang="ko-KR" sz="1800" dirty="0" err="1" smtClean="0">
                <a:latin typeface="+mj-ea"/>
              </a:rPr>
              <a:t>QuikPay</a:t>
            </a:r>
            <a:endParaRPr lang="en-US" altLang="ko-KR" sz="1800" dirty="0">
              <a:latin typeface="+mj-ea"/>
            </a:endParaRPr>
          </a:p>
          <a:p>
            <a:pPr algn="l"/>
            <a:endParaRPr lang="en-US" altLang="ko-KR" sz="18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69117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79512" y="465516"/>
            <a:ext cx="8676456" cy="44824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400" dirty="0" smtClean="0">
                <a:latin typeface="+mj-ea"/>
              </a:rPr>
              <a:t>[</a:t>
            </a:r>
            <a:r>
              <a:rPr lang="ko-KR" altLang="en-US" sz="1400" dirty="0" smtClean="0">
                <a:latin typeface="+mj-ea"/>
              </a:rPr>
              <a:t>세미나 분석</a:t>
            </a:r>
            <a:r>
              <a:rPr lang="en-US" altLang="ko-KR" sz="1400" dirty="0">
                <a:latin typeface="+mj-ea"/>
              </a:rPr>
              <a:t>]</a:t>
            </a:r>
            <a:endParaRPr lang="en-US" altLang="ko-KR" sz="1400" dirty="0" smtClean="0">
              <a:latin typeface="+mj-ea"/>
            </a:endParaRPr>
          </a:p>
          <a:p>
            <a:pPr algn="l"/>
            <a:r>
              <a:rPr lang="ko-KR" altLang="en-US" sz="1400" dirty="0" smtClean="0">
                <a:latin typeface="+mj-ea"/>
              </a:rPr>
              <a:t> □ </a:t>
            </a:r>
            <a:r>
              <a:rPr lang="ko-KR" altLang="en-US" sz="1400" dirty="0">
                <a:latin typeface="+mj-ea"/>
              </a:rPr>
              <a:t>제목 </a:t>
            </a:r>
            <a:r>
              <a:rPr lang="en-US" altLang="ko-KR" sz="1400" dirty="0">
                <a:latin typeface="+mj-ea"/>
              </a:rPr>
              <a:t>: </a:t>
            </a:r>
            <a:r>
              <a:rPr lang="ko-KR" altLang="en-US" sz="1400" dirty="0">
                <a:latin typeface="+mj-ea"/>
              </a:rPr>
              <a:t>전자금융 관련 금융회사의 배상책임 확대에 관한 </a:t>
            </a:r>
            <a:r>
              <a:rPr lang="ko-KR" altLang="en-US" sz="1400" dirty="0" smtClean="0">
                <a:latin typeface="+mj-ea"/>
              </a:rPr>
              <a:t>세미나</a:t>
            </a:r>
            <a:endParaRPr lang="en-US" altLang="ko-KR" sz="1400" dirty="0">
              <a:latin typeface="+mj-ea"/>
            </a:endParaRPr>
          </a:p>
          <a:p>
            <a:pPr algn="l"/>
            <a:r>
              <a:rPr lang="en-US" altLang="ko-KR" sz="1400" dirty="0">
                <a:latin typeface="+mj-ea"/>
              </a:rPr>
              <a:t>   ⇒ </a:t>
            </a:r>
            <a:r>
              <a:rPr lang="ko-KR" altLang="en-US" sz="1400" dirty="0">
                <a:solidFill>
                  <a:srgbClr val="FF0000"/>
                </a:solidFill>
                <a:latin typeface="+mj-ea"/>
              </a:rPr>
              <a:t>금융회사 배상책임 확대가 필요하다는 것을 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기 확정함</a:t>
            </a:r>
            <a:endParaRPr lang="en-US" altLang="ko-KR" sz="1400" dirty="0">
              <a:solidFill>
                <a:srgbClr val="FF0000"/>
              </a:solidFill>
              <a:latin typeface="+mj-ea"/>
            </a:endParaRPr>
          </a:p>
          <a:p>
            <a:pPr algn="l"/>
            <a:r>
              <a:rPr lang="en-US" altLang="ko-KR" sz="1400" dirty="0">
                <a:latin typeface="+mj-ea"/>
              </a:rPr>
              <a:t>      </a:t>
            </a:r>
            <a:r>
              <a:rPr lang="en-US" altLang="ko-KR" sz="1400" dirty="0" smtClean="0">
                <a:latin typeface="+mj-ea"/>
              </a:rPr>
              <a:t> </a:t>
            </a:r>
            <a:r>
              <a:rPr lang="ko-KR" altLang="en-US" sz="1400" dirty="0" smtClean="0">
                <a:latin typeface="+mj-ea"/>
              </a:rPr>
              <a:t>근거 </a:t>
            </a:r>
            <a:r>
              <a:rPr lang="ko-KR" altLang="en-US" sz="1400" dirty="0">
                <a:latin typeface="+mj-ea"/>
              </a:rPr>
              <a:t>적정성 분석 </a:t>
            </a:r>
            <a:r>
              <a:rPr lang="en-US" altLang="ko-KR" sz="1400" dirty="0">
                <a:latin typeface="+mj-ea"/>
              </a:rPr>
              <a:t>:  </a:t>
            </a:r>
            <a:r>
              <a:rPr lang="ko-KR" altLang="en-US" sz="1400" dirty="0">
                <a:latin typeface="+mj-ea"/>
              </a:rPr>
              <a:t>거래의 안전성 확보와 소비자 보호 측면</a:t>
            </a:r>
            <a:endParaRPr lang="en-US" altLang="ko-KR" sz="1400" dirty="0">
              <a:latin typeface="+mj-ea"/>
            </a:endParaRPr>
          </a:p>
          <a:p>
            <a:pPr algn="l"/>
            <a:endParaRPr lang="ko-KR" altLang="en-US" sz="1400" dirty="0">
              <a:latin typeface="+mj-ea"/>
            </a:endParaRPr>
          </a:p>
          <a:p>
            <a:pPr algn="l"/>
            <a:r>
              <a:rPr lang="ko-KR" altLang="en-US" sz="1400" dirty="0" smtClean="0">
                <a:latin typeface="+mj-ea"/>
              </a:rPr>
              <a:t> □ </a:t>
            </a:r>
            <a:r>
              <a:rPr lang="ko-KR" altLang="en-US" sz="1400" dirty="0">
                <a:latin typeface="+mj-ea"/>
              </a:rPr>
              <a:t>일시</a:t>
            </a:r>
            <a:r>
              <a:rPr lang="en-US" altLang="ko-KR" sz="1400" dirty="0">
                <a:latin typeface="+mj-ea"/>
              </a:rPr>
              <a:t>/</a:t>
            </a:r>
            <a:r>
              <a:rPr lang="ko-KR" altLang="en-US" sz="1400" dirty="0">
                <a:latin typeface="+mj-ea"/>
              </a:rPr>
              <a:t>장소 </a:t>
            </a:r>
            <a:r>
              <a:rPr lang="en-US" altLang="ko-KR" sz="1400" dirty="0">
                <a:latin typeface="+mj-ea"/>
              </a:rPr>
              <a:t>: '17.5.29.(</a:t>
            </a:r>
            <a:r>
              <a:rPr lang="ko-KR" altLang="en-US" sz="1400" dirty="0">
                <a:latin typeface="+mj-ea"/>
              </a:rPr>
              <a:t>월</a:t>
            </a:r>
            <a:r>
              <a:rPr lang="en-US" altLang="ko-KR" sz="1400" dirty="0">
                <a:latin typeface="+mj-ea"/>
              </a:rPr>
              <a:t>) 15:00~17:30 / </a:t>
            </a:r>
            <a:r>
              <a:rPr lang="ko-KR" altLang="en-US" sz="1400" dirty="0">
                <a:latin typeface="+mj-ea"/>
              </a:rPr>
              <a:t>은행회관 국제회의실</a:t>
            </a:r>
            <a:r>
              <a:rPr lang="en-US" altLang="ko-KR" sz="1400" dirty="0">
                <a:latin typeface="+mj-ea"/>
              </a:rPr>
              <a:t>(2F</a:t>
            </a:r>
            <a:r>
              <a:rPr lang="en-US" altLang="ko-KR" sz="1400" dirty="0" smtClean="0">
                <a:latin typeface="+mj-ea"/>
              </a:rPr>
              <a:t>)</a:t>
            </a:r>
            <a:endParaRPr lang="en-US" altLang="ko-KR" sz="1400" dirty="0">
              <a:latin typeface="+mj-ea"/>
            </a:endParaRPr>
          </a:p>
          <a:p>
            <a:pPr algn="l"/>
            <a:r>
              <a:rPr lang="en-US" altLang="ko-KR" sz="1400" dirty="0" smtClean="0">
                <a:latin typeface="+mj-ea"/>
              </a:rPr>
              <a:t> □ </a:t>
            </a:r>
            <a:r>
              <a:rPr lang="ko-KR" altLang="en-US" sz="1400" dirty="0">
                <a:latin typeface="+mj-ea"/>
              </a:rPr>
              <a:t>주최 </a:t>
            </a:r>
            <a:r>
              <a:rPr lang="en-US" altLang="ko-KR" sz="1400" dirty="0">
                <a:latin typeface="+mj-ea"/>
              </a:rPr>
              <a:t>: </a:t>
            </a:r>
            <a:r>
              <a:rPr lang="ko-KR" altLang="en-US" sz="1400" dirty="0" smtClean="0">
                <a:latin typeface="+mj-ea"/>
              </a:rPr>
              <a:t>한국금융연구원</a:t>
            </a:r>
            <a:endParaRPr lang="en-US" altLang="ko-KR" sz="1400" dirty="0" smtClean="0">
              <a:latin typeface="+mj-ea"/>
            </a:endParaRPr>
          </a:p>
          <a:p>
            <a:pPr algn="l"/>
            <a:endParaRPr lang="en-US" altLang="ko-KR" sz="1400" dirty="0" smtClean="0">
              <a:latin typeface="+mj-ea"/>
            </a:endParaRPr>
          </a:p>
          <a:p>
            <a:pPr algn="l"/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배상책임 고민해야 하는 이유는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? 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현 제도 적정성 고찰</a:t>
            </a:r>
            <a:endParaRPr lang="en-US" altLang="ko-KR" sz="1400" dirty="0">
              <a:solidFill>
                <a:srgbClr val="FF0000"/>
              </a:solidFill>
              <a:latin typeface="+mj-ea"/>
            </a:endParaRPr>
          </a:p>
          <a:p>
            <a:pPr algn="l"/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 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- 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현 제도 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: 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이용자 수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, 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평균이체금액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, 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이체소요시간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, 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법제도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&amp;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감독규정 확인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, 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보안에 따른 불편함 등 </a:t>
            </a:r>
            <a:endParaRPr lang="en-US" altLang="ko-KR" sz="1400" dirty="0" smtClean="0">
              <a:solidFill>
                <a:srgbClr val="FF0000"/>
              </a:solidFill>
              <a:latin typeface="+mj-ea"/>
            </a:endParaRPr>
          </a:p>
          <a:p>
            <a:pPr algn="l"/>
            <a:r>
              <a:rPr lang="en-US" altLang="ko-KR" sz="1400" dirty="0">
                <a:solidFill>
                  <a:srgbClr val="FF0000"/>
                </a:solidFill>
                <a:latin typeface="+mj-ea"/>
              </a:rPr>
              <a:t> 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              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추가정보 확인 필요함</a:t>
            </a:r>
            <a:endParaRPr lang="en-US" altLang="ko-KR" sz="1400" dirty="0" smtClean="0">
              <a:solidFill>
                <a:srgbClr val="FF0000"/>
              </a:solidFill>
              <a:latin typeface="+mj-ea"/>
            </a:endParaRPr>
          </a:p>
          <a:p>
            <a:pPr algn="l"/>
            <a:r>
              <a:rPr lang="en-US" altLang="ko-KR" sz="1400" dirty="0">
                <a:solidFill>
                  <a:srgbClr val="FF0000"/>
                </a:solidFill>
                <a:latin typeface="+mj-ea"/>
              </a:rPr>
              <a:t> 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- 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제도에 의한 결과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(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현상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) :  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피해가 있음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(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과다여부는 데이터 확인필요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), 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불편함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(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통계 확인 필요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)</a:t>
            </a:r>
          </a:p>
          <a:p>
            <a:pPr algn="l"/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 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- 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적정성 분석 요소 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: 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선형회귀분석을 통한 적정성여부 확인 </a:t>
            </a:r>
            <a:endParaRPr lang="en-US" altLang="ko-KR" sz="1400" dirty="0" smtClean="0">
              <a:solidFill>
                <a:srgbClr val="FF0000"/>
              </a:solidFill>
              <a:latin typeface="+mj-ea"/>
            </a:endParaRPr>
          </a:p>
          <a:p>
            <a:pPr algn="l"/>
            <a:r>
              <a:rPr lang="en-US" altLang="ko-KR" sz="1400" dirty="0">
                <a:solidFill>
                  <a:srgbClr val="FF0000"/>
                </a:solidFill>
                <a:latin typeface="+mj-ea"/>
              </a:rPr>
              <a:t> 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- 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해외 사례 확인 </a:t>
            </a:r>
            <a:r>
              <a:rPr lang="en-US" altLang="ko-KR" sz="1400" dirty="0" smtClean="0">
                <a:solidFill>
                  <a:srgbClr val="FF0000"/>
                </a:solidFill>
                <a:latin typeface="+mj-ea"/>
              </a:rPr>
              <a:t>– </a:t>
            </a:r>
            <a:r>
              <a:rPr lang="ko-KR" altLang="en-US" sz="1400" dirty="0" smtClean="0">
                <a:solidFill>
                  <a:srgbClr val="FF0000"/>
                </a:solidFill>
                <a:latin typeface="+mj-ea"/>
              </a:rPr>
              <a:t>비교조사 필수</a:t>
            </a:r>
            <a:endParaRPr lang="en-US" altLang="ko-KR" sz="1400" dirty="0" smtClean="0">
              <a:solidFill>
                <a:srgbClr val="FF0000"/>
              </a:solidFill>
              <a:latin typeface="+mj-ea"/>
            </a:endParaRPr>
          </a:p>
          <a:p>
            <a:pPr algn="l"/>
            <a:endParaRPr lang="en-US" altLang="ko-KR" sz="1400" dirty="0" smtClean="0">
              <a:latin typeface="+mj-ea"/>
            </a:endParaRPr>
          </a:p>
          <a:p>
            <a:pPr algn="l"/>
            <a:r>
              <a:rPr lang="ko-KR" altLang="en-US" sz="1400" dirty="0" smtClean="0">
                <a:latin typeface="+mj-ea"/>
              </a:rPr>
              <a:t>분석 필요 키워드 </a:t>
            </a:r>
            <a:r>
              <a:rPr lang="en-US" altLang="ko-KR" sz="1400" dirty="0" smtClean="0">
                <a:latin typeface="+mj-ea"/>
              </a:rPr>
              <a:t>: </a:t>
            </a:r>
          </a:p>
          <a:p>
            <a:pPr algn="l"/>
            <a:r>
              <a:rPr lang="ko-KR" altLang="en-US" sz="1400" dirty="0" smtClean="0">
                <a:latin typeface="+mj-ea"/>
              </a:rPr>
              <a:t>전자금융사고 발생 </a:t>
            </a:r>
            <a:r>
              <a:rPr lang="en-US" altLang="ko-KR" sz="1400" dirty="0" smtClean="0">
                <a:latin typeface="+mj-ea"/>
              </a:rPr>
              <a:t>– </a:t>
            </a:r>
            <a:r>
              <a:rPr lang="ko-KR" altLang="en-US" sz="1400" dirty="0" smtClean="0">
                <a:latin typeface="+mj-ea"/>
              </a:rPr>
              <a:t>원인</a:t>
            </a:r>
            <a:r>
              <a:rPr lang="en-US" altLang="ko-KR" sz="1400" dirty="0" smtClean="0">
                <a:latin typeface="+mj-ea"/>
              </a:rPr>
              <a:t>, </a:t>
            </a:r>
            <a:r>
              <a:rPr lang="ko-KR" altLang="en-US" sz="1400" dirty="0" smtClean="0">
                <a:latin typeface="+mj-ea"/>
              </a:rPr>
              <a:t>피해규모</a:t>
            </a:r>
            <a:r>
              <a:rPr lang="en-US" altLang="ko-KR" sz="1400" dirty="0" smtClean="0">
                <a:latin typeface="+mj-ea"/>
              </a:rPr>
              <a:t>, </a:t>
            </a:r>
            <a:r>
              <a:rPr lang="ko-KR" altLang="en-US" sz="1400" dirty="0" smtClean="0">
                <a:latin typeface="+mj-ea"/>
              </a:rPr>
              <a:t>입증주체</a:t>
            </a:r>
            <a:r>
              <a:rPr lang="en-US" altLang="ko-KR" sz="1400" dirty="0" smtClean="0">
                <a:latin typeface="+mj-ea"/>
              </a:rPr>
              <a:t>,</a:t>
            </a:r>
            <a:r>
              <a:rPr lang="ko-KR" altLang="en-US" sz="1400" dirty="0" smtClean="0">
                <a:latin typeface="+mj-ea"/>
              </a:rPr>
              <a:t> 배상판결</a:t>
            </a:r>
            <a:r>
              <a:rPr lang="en-US" altLang="ko-KR" sz="1400" dirty="0" smtClean="0">
                <a:latin typeface="+mj-ea"/>
              </a:rPr>
              <a:t>, </a:t>
            </a:r>
            <a:r>
              <a:rPr lang="ko-KR" altLang="en-US" sz="1400" dirty="0" smtClean="0">
                <a:latin typeface="+mj-ea"/>
              </a:rPr>
              <a:t>편의성</a:t>
            </a:r>
            <a:endParaRPr lang="en-US" altLang="ko-KR" sz="1400" dirty="0" smtClean="0">
              <a:latin typeface="+mj-ea"/>
            </a:endParaRPr>
          </a:p>
          <a:p>
            <a:pPr algn="l"/>
            <a:r>
              <a:rPr lang="en-US" altLang="ko-KR" sz="1400" dirty="0">
                <a:latin typeface="+mj-ea"/>
              </a:rPr>
              <a:t> </a:t>
            </a:r>
            <a:r>
              <a:rPr lang="en-US" altLang="ko-KR" sz="1400" dirty="0" smtClean="0">
                <a:latin typeface="+mj-ea"/>
              </a:rPr>
              <a:t>  </a:t>
            </a:r>
            <a:r>
              <a:rPr lang="ko-KR" altLang="en-US" sz="1400" dirty="0" smtClean="0">
                <a:latin typeface="+mj-ea"/>
              </a:rPr>
              <a:t>사고원인 </a:t>
            </a:r>
            <a:r>
              <a:rPr lang="en-US" altLang="ko-KR" sz="1400" dirty="0" smtClean="0">
                <a:latin typeface="+mj-ea"/>
              </a:rPr>
              <a:t>: PC</a:t>
            </a:r>
            <a:r>
              <a:rPr lang="ko-KR" altLang="en-US" sz="1400" dirty="0" smtClean="0">
                <a:latin typeface="+mj-ea"/>
              </a:rPr>
              <a:t>해킹</a:t>
            </a:r>
            <a:r>
              <a:rPr lang="en-US" altLang="ko-KR" sz="1400" dirty="0" smtClean="0">
                <a:latin typeface="+mj-ea"/>
              </a:rPr>
              <a:t>, </a:t>
            </a:r>
            <a:r>
              <a:rPr lang="ko-KR" altLang="en-US" sz="1400" dirty="0" err="1" smtClean="0">
                <a:latin typeface="+mj-ea"/>
              </a:rPr>
              <a:t>모바일해킹</a:t>
            </a:r>
            <a:r>
              <a:rPr lang="en-US" altLang="ko-KR" sz="1400" dirty="0" smtClean="0">
                <a:latin typeface="+mj-ea"/>
              </a:rPr>
              <a:t>, </a:t>
            </a:r>
            <a:r>
              <a:rPr lang="ko-KR" altLang="en-US" sz="1400" dirty="0" smtClean="0">
                <a:latin typeface="+mj-ea"/>
              </a:rPr>
              <a:t>사기</a:t>
            </a:r>
            <a:r>
              <a:rPr lang="en-US" altLang="ko-KR" sz="1400" dirty="0" smtClean="0">
                <a:latin typeface="+mj-ea"/>
              </a:rPr>
              <a:t>, </a:t>
            </a:r>
            <a:r>
              <a:rPr lang="ko-KR" altLang="en-US" sz="1400" dirty="0" smtClean="0">
                <a:latin typeface="+mj-ea"/>
              </a:rPr>
              <a:t>금융회사 해킹</a:t>
            </a:r>
            <a:r>
              <a:rPr lang="en-US" altLang="ko-KR" sz="1400" dirty="0" smtClean="0">
                <a:latin typeface="+mj-ea"/>
              </a:rPr>
              <a:t>, </a:t>
            </a:r>
            <a:r>
              <a:rPr lang="ko-KR" altLang="en-US" sz="1400" dirty="0" smtClean="0">
                <a:latin typeface="+mj-ea"/>
              </a:rPr>
              <a:t>인증기관 해킹</a:t>
            </a:r>
            <a:endParaRPr lang="ko-KR" altLang="en-US" sz="1400" dirty="0">
              <a:latin typeface="+mj-ea"/>
            </a:endParaRPr>
          </a:p>
          <a:p>
            <a:pPr algn="l"/>
            <a:r>
              <a:rPr lang="ko-KR" altLang="en-US" sz="1400" dirty="0" smtClean="0">
                <a:latin typeface="+mj-ea"/>
              </a:rPr>
              <a:t>                           원인 </a:t>
            </a:r>
            <a:r>
              <a:rPr lang="en-US" altLang="ko-KR" sz="1400" dirty="0" smtClean="0">
                <a:latin typeface="+mj-ea"/>
              </a:rPr>
              <a:t>- </a:t>
            </a:r>
            <a:r>
              <a:rPr lang="ko-KR" altLang="en-US" sz="1400" dirty="0" smtClean="0">
                <a:latin typeface="+mj-ea"/>
              </a:rPr>
              <a:t>거래의 </a:t>
            </a:r>
            <a:r>
              <a:rPr lang="ko-KR" altLang="en-US" sz="1400" dirty="0">
                <a:latin typeface="+mj-ea"/>
              </a:rPr>
              <a:t>안전성 </a:t>
            </a:r>
            <a:r>
              <a:rPr lang="ko-KR" altLang="en-US" sz="1400" dirty="0" smtClean="0">
                <a:latin typeface="+mj-ea"/>
              </a:rPr>
              <a:t>확보 </a:t>
            </a:r>
            <a:r>
              <a:rPr lang="en-US" altLang="ko-KR" sz="1400" dirty="0" smtClean="0">
                <a:latin typeface="+mj-ea"/>
              </a:rPr>
              <a:t>vs </a:t>
            </a:r>
            <a:r>
              <a:rPr lang="ko-KR" altLang="en-US" sz="1400" dirty="0" smtClean="0">
                <a:latin typeface="+mj-ea"/>
              </a:rPr>
              <a:t>소비자 </a:t>
            </a:r>
            <a:r>
              <a:rPr lang="ko-KR" altLang="en-US" sz="1400" dirty="0">
                <a:latin typeface="+mj-ea"/>
              </a:rPr>
              <a:t>보호 </a:t>
            </a:r>
            <a:r>
              <a:rPr lang="ko-KR" altLang="en-US" sz="1400" dirty="0" smtClean="0">
                <a:latin typeface="+mj-ea"/>
              </a:rPr>
              <a:t>측면</a:t>
            </a:r>
            <a:endParaRPr lang="en-US" altLang="ko-KR" sz="1400" dirty="0" smtClean="0">
              <a:latin typeface="+mj-ea"/>
            </a:endParaRPr>
          </a:p>
          <a:p>
            <a:pPr algn="l"/>
            <a:r>
              <a:rPr lang="en-US" altLang="ko-KR" sz="1400" dirty="0">
                <a:latin typeface="+mj-ea"/>
              </a:rPr>
              <a:t> </a:t>
            </a:r>
            <a:r>
              <a:rPr lang="en-US" altLang="ko-KR" sz="1400" dirty="0" smtClean="0">
                <a:latin typeface="+mj-ea"/>
              </a:rPr>
              <a:t>                          </a:t>
            </a:r>
            <a:r>
              <a:rPr lang="ko-KR" altLang="en-US" sz="1400" dirty="0" smtClean="0">
                <a:latin typeface="+mj-ea"/>
              </a:rPr>
              <a:t>편의성 </a:t>
            </a:r>
            <a:r>
              <a:rPr lang="en-US" altLang="ko-KR" sz="1400" dirty="0" smtClean="0">
                <a:latin typeface="+mj-ea"/>
              </a:rPr>
              <a:t>– ActiveX </a:t>
            </a:r>
            <a:r>
              <a:rPr lang="ko-KR" altLang="en-US" sz="1400" dirty="0" smtClean="0">
                <a:latin typeface="+mj-ea"/>
              </a:rPr>
              <a:t>등 불편함</a:t>
            </a:r>
            <a:r>
              <a:rPr lang="en-US" altLang="ko-KR" sz="1400" dirty="0" smtClean="0">
                <a:latin typeface="+mj-ea"/>
              </a:rPr>
              <a:t> </a:t>
            </a:r>
            <a:r>
              <a:rPr lang="ko-KR" altLang="en-US" sz="1400" dirty="0" smtClean="0">
                <a:latin typeface="+mj-ea"/>
              </a:rPr>
              <a:t>논의</a:t>
            </a:r>
            <a:endParaRPr lang="en-US" altLang="ko-KR" sz="1400" dirty="0" smtClean="0">
              <a:latin typeface="+mj-ea"/>
            </a:endParaRPr>
          </a:p>
          <a:p>
            <a:pPr algn="l"/>
            <a:r>
              <a:rPr lang="en-US" altLang="ko-KR" sz="1400" dirty="0">
                <a:latin typeface="+mj-ea"/>
              </a:rPr>
              <a:t> </a:t>
            </a:r>
            <a:r>
              <a:rPr lang="en-US" altLang="ko-KR" sz="1400" dirty="0" smtClean="0">
                <a:latin typeface="+mj-ea"/>
              </a:rPr>
              <a:t>  </a:t>
            </a:r>
            <a:r>
              <a:rPr lang="ko-KR" altLang="en-US" sz="1400" dirty="0" smtClean="0">
                <a:latin typeface="+mj-ea"/>
              </a:rPr>
              <a:t>국내 금융사의 발전 제고</a:t>
            </a:r>
            <a:r>
              <a:rPr lang="en-US" altLang="ko-KR" sz="1400" dirty="0" smtClean="0">
                <a:latin typeface="+mj-ea"/>
              </a:rPr>
              <a:t>, PC/</a:t>
            </a:r>
            <a:r>
              <a:rPr lang="ko-KR" altLang="en-US" sz="1400" dirty="0" err="1" smtClean="0">
                <a:latin typeface="+mj-ea"/>
              </a:rPr>
              <a:t>모바일</a:t>
            </a:r>
            <a:r>
              <a:rPr lang="ko-KR" altLang="en-US" sz="1400" dirty="0" smtClean="0">
                <a:latin typeface="+mj-ea"/>
              </a:rPr>
              <a:t> 등 접근기기 비율 확인</a:t>
            </a:r>
            <a:r>
              <a:rPr lang="en-US" altLang="ko-KR" sz="1400" dirty="0" smtClean="0">
                <a:latin typeface="+mj-ea"/>
              </a:rPr>
              <a:t>(</a:t>
            </a:r>
            <a:r>
              <a:rPr lang="ko-KR" altLang="en-US" sz="1400" dirty="0" err="1" smtClean="0">
                <a:latin typeface="+mj-ea"/>
              </a:rPr>
              <a:t>모바일로</a:t>
            </a:r>
            <a:r>
              <a:rPr lang="ko-KR" altLang="en-US" sz="1400" dirty="0" smtClean="0">
                <a:latin typeface="+mj-ea"/>
              </a:rPr>
              <a:t> </a:t>
            </a:r>
            <a:r>
              <a:rPr lang="ko-KR" altLang="en-US" sz="1400" dirty="0" err="1" smtClean="0">
                <a:latin typeface="+mj-ea"/>
              </a:rPr>
              <a:t>전환중</a:t>
            </a:r>
            <a:r>
              <a:rPr lang="en-US" altLang="ko-KR" sz="1400" dirty="0" smtClean="0">
                <a:latin typeface="+mj-ea"/>
              </a:rPr>
              <a:t>)</a:t>
            </a:r>
          </a:p>
          <a:p>
            <a:pPr algn="l"/>
            <a:endParaRPr lang="en-US" altLang="ko-KR" sz="1400" dirty="0">
              <a:latin typeface="+mj-ea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3635896" y="465516"/>
            <a:ext cx="522007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>
                <a:solidFill>
                  <a:srgbClr val="0000FF"/>
                </a:solidFill>
              </a:rPr>
              <a:t>http://m.fsc.go.kr/01Sub/001Sub/bodoData.do?FLAG=VIEW&amp;CPAGE=1&amp;NUM=31894</a:t>
            </a:r>
            <a:endParaRPr lang="ko-KR" altLang="en-US" sz="1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29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251520" y="473640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sz="1400" b="1" dirty="0" smtClean="0"/>
              <a:t>[</a:t>
            </a:r>
            <a:r>
              <a:rPr lang="ko-KR" altLang="en-US" sz="1400" b="1" dirty="0" smtClean="0"/>
              <a:t>김학균 위원 축사내용 중</a:t>
            </a:r>
            <a:r>
              <a:rPr lang="en-US" altLang="ko-KR" sz="1400" b="1" dirty="0" smtClean="0"/>
              <a:t>]</a:t>
            </a:r>
          </a:p>
          <a:p>
            <a:pPr fontAlgn="base"/>
            <a:endParaRPr lang="en-US" altLang="ko-KR" sz="1400" b="1" dirty="0" smtClean="0"/>
          </a:p>
          <a:p>
            <a:pPr fontAlgn="base"/>
            <a:r>
              <a:rPr lang="ko-KR" altLang="en-US" sz="1400" b="1" dirty="0" smtClean="0"/>
              <a:t>국가별 전자금융거래규모 대비 사고</a:t>
            </a:r>
            <a:r>
              <a:rPr lang="en-US" altLang="ko-KR" sz="1400" b="1" dirty="0" smtClean="0"/>
              <a:t>, </a:t>
            </a:r>
            <a:r>
              <a:rPr lang="ko-KR" altLang="en-US" sz="1400" b="1" dirty="0" smtClean="0"/>
              <a:t>편의기능 등</a:t>
            </a:r>
            <a:r>
              <a:rPr lang="ko-KR" altLang="en-US" sz="1100" b="1" dirty="0" smtClean="0"/>
              <a:t> </a:t>
            </a:r>
            <a:r>
              <a:rPr lang="en-US" altLang="ko-KR" sz="1100" b="1" dirty="0" smtClean="0"/>
              <a:t>- </a:t>
            </a:r>
            <a:r>
              <a:rPr lang="ko-KR" altLang="en-US" sz="1100" b="1" dirty="0" smtClean="0"/>
              <a:t>한국 </a:t>
            </a:r>
            <a:r>
              <a:rPr lang="en-US" altLang="ko-KR" sz="1100" b="1" dirty="0" smtClean="0"/>
              <a:t>2016</a:t>
            </a:r>
            <a:r>
              <a:rPr lang="ko-KR" altLang="en-US" sz="1100" b="1" dirty="0"/>
              <a:t>년에는 </a:t>
            </a:r>
            <a:r>
              <a:rPr lang="en-US" altLang="ko-KR" sz="1100" b="1" dirty="0"/>
              <a:t>135</a:t>
            </a:r>
            <a:r>
              <a:rPr lang="ko-KR" altLang="en-US" sz="1100" b="1" dirty="0" smtClean="0"/>
              <a:t>조원</a:t>
            </a:r>
            <a:endParaRPr lang="en-US" altLang="ko-KR" sz="1400" b="1" dirty="0" smtClean="0"/>
          </a:p>
          <a:p>
            <a:pPr fontAlgn="base"/>
            <a:r>
              <a:rPr lang="ko-KR" altLang="en-US" sz="1400" b="1" dirty="0" smtClean="0"/>
              <a:t>금융계좌 계정 </a:t>
            </a:r>
            <a:r>
              <a:rPr lang="ko-KR" altLang="en-US" sz="1400" b="1" dirty="0" err="1" smtClean="0"/>
              <a:t>생성수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인구대비</a:t>
            </a:r>
            <a:r>
              <a:rPr lang="en-US" altLang="ko-KR" sz="1400" b="1" dirty="0" smtClean="0"/>
              <a:t>)</a:t>
            </a:r>
            <a:r>
              <a:rPr lang="en-US" altLang="ko-KR" sz="1100" b="1" dirty="0" smtClean="0"/>
              <a:t> - </a:t>
            </a:r>
            <a:r>
              <a:rPr lang="ko-KR" altLang="en-US" sz="1100" b="1" dirty="0" smtClean="0"/>
              <a:t>비대면 </a:t>
            </a:r>
            <a:r>
              <a:rPr lang="ko-KR" altLang="en-US" sz="1100" b="1" dirty="0"/>
              <a:t>실명확인 허용</a:t>
            </a:r>
            <a:r>
              <a:rPr lang="en-US" altLang="ko-KR" sz="1100" dirty="0"/>
              <a:t>(’15.12</a:t>
            </a:r>
            <a:r>
              <a:rPr lang="ko-KR" altLang="en-US" sz="1100" dirty="0"/>
              <a:t>월</a:t>
            </a:r>
            <a:r>
              <a:rPr lang="en-US" altLang="ko-KR" sz="1100" dirty="0"/>
              <a:t>)</a:t>
            </a:r>
            <a:r>
              <a:rPr lang="ko-KR" altLang="en-US" sz="1100" dirty="0"/>
              <a:t> </a:t>
            </a:r>
            <a:r>
              <a:rPr lang="ko-KR" altLang="en-US" sz="1100" dirty="0" smtClean="0"/>
              <a:t>이후 </a:t>
            </a:r>
            <a:r>
              <a:rPr lang="ko-KR" altLang="en-US" sz="1100" b="1" dirty="0" smtClean="0"/>
              <a:t>총 </a:t>
            </a:r>
            <a:r>
              <a:rPr lang="en-US" altLang="ko-KR" sz="1100" b="1" dirty="0"/>
              <a:t>74</a:t>
            </a:r>
            <a:r>
              <a:rPr lang="ko-KR" altLang="en-US" sz="1100" b="1" dirty="0"/>
              <a:t>만개의 비대면 계좌</a:t>
            </a:r>
            <a:endParaRPr lang="ko-KR" altLang="en-US" sz="1400" dirty="0"/>
          </a:p>
          <a:p>
            <a:pPr fontAlgn="base"/>
            <a:r>
              <a:rPr lang="ko-KR" altLang="en-US" sz="1400" b="1" dirty="0"/>
              <a:t>’</a:t>
            </a:r>
            <a:r>
              <a:rPr lang="en-US" altLang="ko-KR" sz="1400" b="1" dirty="0"/>
              <a:t>07</a:t>
            </a:r>
            <a:r>
              <a:rPr lang="ko-KR" altLang="en-US" sz="1400" b="1" dirty="0"/>
              <a:t>년 제정된 </a:t>
            </a:r>
            <a:r>
              <a:rPr lang="ko-KR" altLang="en-US" sz="1400" b="1" dirty="0" smtClean="0"/>
              <a:t>전자금융거래법</a:t>
            </a:r>
            <a:r>
              <a:rPr lang="ko-KR" altLang="en-US" sz="1400" dirty="0"/>
              <a:t> </a:t>
            </a:r>
            <a:r>
              <a:rPr lang="en-US" altLang="ko-KR" sz="1400" dirty="0" smtClean="0"/>
              <a:t>- </a:t>
            </a:r>
            <a:r>
              <a:rPr lang="ko-KR" altLang="en-US" sz="1100" dirty="0" smtClean="0"/>
              <a:t>전자금융사고 </a:t>
            </a:r>
            <a:r>
              <a:rPr lang="ko-KR" altLang="en-US" sz="1100" dirty="0"/>
              <a:t>발생시 </a:t>
            </a:r>
            <a:r>
              <a:rPr lang="ko-KR" altLang="en-US" sz="1100" dirty="0" smtClean="0"/>
              <a:t>금융회사가 </a:t>
            </a:r>
            <a:r>
              <a:rPr lang="ko-KR" altLang="en-US" sz="1100" dirty="0"/>
              <a:t>과실이 없더라고 배상책임을 </a:t>
            </a:r>
            <a:r>
              <a:rPr lang="ko-KR" altLang="en-US" sz="1100" dirty="0" err="1" smtClean="0"/>
              <a:t>부담하는</a:t>
            </a:r>
            <a:r>
              <a:rPr lang="ko-KR" altLang="en-US" sz="1100" b="1" dirty="0" err="1" smtClean="0"/>
              <a:t>무과실책임주의도입</a:t>
            </a:r>
            <a:endParaRPr lang="ko-KR" altLang="en-US" sz="1400" dirty="0"/>
          </a:p>
          <a:p>
            <a:pPr fontAlgn="base"/>
            <a:endParaRPr lang="en-US" altLang="ko-KR" sz="1400" dirty="0" smtClean="0"/>
          </a:p>
          <a:p>
            <a:pPr fontAlgn="base"/>
            <a:r>
              <a:rPr lang="ko-KR" altLang="en-US" sz="1400" b="1" dirty="0"/>
              <a:t>해킹 등의 금융사고</a:t>
            </a:r>
            <a:r>
              <a:rPr lang="ko-KR" altLang="en-US" sz="1400" dirty="0"/>
              <a:t> </a:t>
            </a:r>
            <a:r>
              <a:rPr lang="ko-KR" altLang="en-US" sz="1400" dirty="0" smtClean="0"/>
              <a:t>발생시 </a:t>
            </a:r>
            <a:endParaRPr lang="en-US" altLang="ko-KR" sz="1400" dirty="0" smtClean="0"/>
          </a:p>
          <a:p>
            <a:pPr fontAlgn="base"/>
            <a:r>
              <a:rPr lang="ko-KR" altLang="en-US" sz="1400" b="1" dirty="0" smtClean="0"/>
              <a:t>이용자의 중대한 과실이 없으면 </a:t>
            </a:r>
            <a:r>
              <a:rPr lang="ko-KR" altLang="en-US" sz="1400" b="1" dirty="0"/>
              <a:t>금융회사가 배상책임</a:t>
            </a:r>
            <a:r>
              <a:rPr lang="ko-KR" altLang="en-US" sz="1400" dirty="0"/>
              <a:t>을 지도록 </a:t>
            </a:r>
            <a:r>
              <a:rPr lang="ko-KR" altLang="en-US" sz="1400" dirty="0" smtClean="0"/>
              <a:t>하여 소비자를 </a:t>
            </a:r>
            <a:r>
              <a:rPr lang="ko-KR" altLang="en-US" sz="1400" dirty="0"/>
              <a:t>보다 두텁게 보호하고자 하는 </a:t>
            </a:r>
            <a:r>
              <a:rPr lang="ko-KR" altLang="en-US" sz="1400" dirty="0" smtClean="0"/>
              <a:t>취지</a:t>
            </a:r>
            <a:endParaRPr lang="ko-KR" altLang="en-US" sz="1400" dirty="0"/>
          </a:p>
          <a:p>
            <a:pPr fontAlgn="base"/>
            <a:r>
              <a:rPr lang="ko-KR" altLang="en-US" sz="1400" dirty="0"/>
              <a:t>다만</a:t>
            </a:r>
            <a:r>
              <a:rPr lang="en-US" altLang="ko-KR" sz="1400" dirty="0"/>
              <a:t>, </a:t>
            </a:r>
            <a:r>
              <a:rPr lang="ko-KR" altLang="en-US" sz="1400" b="1" dirty="0"/>
              <a:t>소비자의 고의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중과실</a:t>
            </a:r>
            <a:r>
              <a:rPr lang="ko-KR" altLang="en-US" sz="1400" dirty="0"/>
              <a:t>이 있는 </a:t>
            </a:r>
            <a:r>
              <a:rPr lang="ko-KR" altLang="en-US" sz="1400" dirty="0" smtClean="0"/>
              <a:t>경우에는 소비자가 </a:t>
            </a:r>
            <a:r>
              <a:rPr lang="ko-KR" altLang="en-US" sz="1400" dirty="0"/>
              <a:t>책임의 일부 또는 전부를 부담하도록 </a:t>
            </a:r>
            <a:r>
              <a:rPr lang="ko-KR" altLang="en-US" sz="1400" dirty="0" smtClean="0"/>
              <a:t>하여 금융회사와 </a:t>
            </a:r>
            <a:r>
              <a:rPr lang="ko-KR" altLang="en-US" sz="1400" dirty="0"/>
              <a:t>소비자간 </a:t>
            </a:r>
            <a:r>
              <a:rPr lang="ko-KR" altLang="en-US" sz="1400" b="1" dirty="0" smtClean="0"/>
              <a:t>합리적으로 </a:t>
            </a:r>
            <a:r>
              <a:rPr lang="ko-KR" altLang="en-US" sz="1400" b="1" dirty="0"/>
              <a:t>책임을 배분</a:t>
            </a:r>
            <a:endParaRPr lang="ko-KR" altLang="en-US" sz="1400" dirty="0"/>
          </a:p>
          <a:p>
            <a:pPr fontAlgn="base"/>
            <a:endParaRPr lang="en-US" altLang="ko-KR" sz="1400" dirty="0" smtClean="0"/>
          </a:p>
          <a:p>
            <a:pPr fontAlgn="base"/>
            <a:r>
              <a:rPr lang="ko-KR" altLang="en-US" sz="1400" dirty="0"/>
              <a:t>이러한 </a:t>
            </a:r>
            <a:r>
              <a:rPr lang="ko-KR" altLang="en-US" sz="1400" b="1" dirty="0"/>
              <a:t>책임 배분이 과연 합리적</a:t>
            </a:r>
            <a:r>
              <a:rPr lang="ko-KR" altLang="en-US" sz="1400" dirty="0"/>
              <a:t>인 것인지</a:t>
            </a:r>
            <a:r>
              <a:rPr lang="en-US" altLang="ko-KR" sz="1400" dirty="0" smtClean="0"/>
              <a:t>, </a:t>
            </a:r>
            <a:r>
              <a:rPr lang="ko-KR" altLang="en-US" sz="1400" b="1" dirty="0" smtClean="0"/>
              <a:t>소비자 </a:t>
            </a:r>
            <a:r>
              <a:rPr lang="ko-KR" altLang="en-US" sz="1400" b="1" dirty="0"/>
              <a:t>보호를 더 </a:t>
            </a:r>
            <a:r>
              <a:rPr lang="ko-KR" altLang="en-US" sz="1400" b="1" dirty="0" smtClean="0"/>
              <a:t>강화해야 하는지</a:t>
            </a:r>
            <a:r>
              <a:rPr lang="en-US" altLang="ko-KR" sz="1400" b="1" dirty="0" smtClean="0"/>
              <a:t>.</a:t>
            </a:r>
          </a:p>
          <a:p>
            <a:pPr fontAlgn="base"/>
            <a:endParaRPr lang="ko-KR" altLang="en-US" sz="1400" dirty="0"/>
          </a:p>
          <a:p>
            <a:pPr fontAlgn="base"/>
            <a:r>
              <a:rPr lang="en-US" altLang="ko-KR" sz="1400" dirty="0" smtClean="0"/>
              <a:t>A. </a:t>
            </a:r>
            <a:r>
              <a:rPr lang="ko-KR" altLang="en-US" sz="1400" dirty="0" smtClean="0"/>
              <a:t>손해배상의 </a:t>
            </a:r>
            <a:r>
              <a:rPr lang="ko-KR" altLang="en-US" sz="1400" dirty="0"/>
              <a:t>대상이 </a:t>
            </a:r>
            <a:r>
              <a:rPr lang="ko-KR" altLang="en-US" sz="1400" dirty="0" smtClean="0"/>
              <a:t>되는 </a:t>
            </a:r>
            <a:r>
              <a:rPr lang="ko-KR" altLang="en-US" sz="1400" b="1" dirty="0" smtClean="0"/>
              <a:t>전자금융사고의 </a:t>
            </a:r>
            <a:r>
              <a:rPr lang="ko-KR" altLang="en-US" sz="1400" b="1" dirty="0"/>
              <a:t>유형</a:t>
            </a:r>
            <a:r>
              <a:rPr lang="ko-KR" altLang="en-US" sz="1400" b="1" baseline="30000" dirty="0"/>
              <a:t>*</a:t>
            </a:r>
            <a:r>
              <a:rPr lang="ko-KR" altLang="en-US" sz="1400" b="1" dirty="0"/>
              <a:t>을 열거</a:t>
            </a:r>
            <a:r>
              <a:rPr lang="ko-KR" altLang="en-US" sz="1400" dirty="0"/>
              <a:t>하는 방식을</a:t>
            </a:r>
          </a:p>
          <a:p>
            <a:pPr fontAlgn="base"/>
            <a:r>
              <a:rPr lang="ko-KR" altLang="en-US" sz="1400" dirty="0"/>
              <a:t>취하고 있습니다</a:t>
            </a:r>
            <a:r>
              <a:rPr lang="en-US" altLang="ko-KR" sz="1400" dirty="0" smtClean="0"/>
              <a:t>. </a:t>
            </a:r>
            <a:r>
              <a:rPr lang="ko-KR" altLang="en-US" sz="1400" dirty="0" smtClean="0"/>
              <a:t>* </a:t>
            </a:r>
            <a:r>
              <a:rPr lang="ko-KR" altLang="en-US" sz="1400" dirty="0"/>
              <a:t>① 접근매체</a:t>
            </a:r>
            <a:r>
              <a:rPr lang="en-US" altLang="ko-KR" sz="1400" dirty="0"/>
              <a:t>(</a:t>
            </a:r>
            <a:r>
              <a:rPr lang="ko-KR" altLang="en-US" sz="1400" dirty="0"/>
              <a:t>공인인증서 등</a:t>
            </a:r>
            <a:r>
              <a:rPr lang="en-US" altLang="ko-KR" sz="1400" dirty="0"/>
              <a:t>) </a:t>
            </a:r>
            <a:r>
              <a:rPr lang="ko-KR" altLang="en-US" sz="1400" dirty="0"/>
              <a:t>위</a:t>
            </a:r>
            <a:r>
              <a:rPr lang="en-US" altLang="ko-KR" sz="1400" dirty="0"/>
              <a:t>․</a:t>
            </a:r>
            <a:r>
              <a:rPr lang="ko-KR" altLang="en-US" sz="1400" dirty="0"/>
              <a:t>변조 사고</a:t>
            </a:r>
            <a:r>
              <a:rPr lang="en-US" altLang="ko-KR" sz="1400" dirty="0"/>
              <a:t>, </a:t>
            </a:r>
            <a:r>
              <a:rPr lang="ko-KR" altLang="en-US" sz="1400" dirty="0"/>
              <a:t>② 거래지시의 전자적 전송이나 처리과정상의 사고</a:t>
            </a:r>
            <a:r>
              <a:rPr lang="en-US" altLang="ko-KR" sz="1400" dirty="0"/>
              <a:t>, </a:t>
            </a:r>
            <a:r>
              <a:rPr lang="ko-KR" altLang="en-US" sz="1400" dirty="0"/>
              <a:t>③ 해킹 등으로 인한 사고 </a:t>
            </a:r>
            <a:r>
              <a:rPr lang="ko-KR" altLang="en-US" sz="1400" dirty="0" smtClean="0"/>
              <a:t> </a:t>
            </a:r>
            <a:endParaRPr lang="en-US" altLang="ko-KR" sz="1400" dirty="0" smtClean="0"/>
          </a:p>
          <a:p>
            <a:pPr fontAlgn="base"/>
            <a:r>
              <a:rPr lang="ko-KR" altLang="en-US" sz="1400" dirty="0" smtClean="0">
                <a:solidFill>
                  <a:srgbClr val="FF0000"/>
                </a:solidFill>
              </a:rPr>
              <a:t>법에 </a:t>
            </a:r>
            <a:r>
              <a:rPr lang="ko-KR" altLang="en-US" sz="1400" dirty="0">
                <a:solidFill>
                  <a:srgbClr val="FF0000"/>
                </a:solidFill>
              </a:rPr>
              <a:t>열거되지 않은 </a:t>
            </a:r>
            <a:r>
              <a:rPr lang="ko-KR" altLang="en-US" sz="1400" b="1" dirty="0">
                <a:solidFill>
                  <a:srgbClr val="FF0000"/>
                </a:solidFill>
              </a:rPr>
              <a:t>새로운 유형의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사고</a:t>
            </a:r>
            <a:r>
              <a:rPr lang="ko-KR" altLang="en-US" sz="1400" dirty="0" smtClean="0">
                <a:solidFill>
                  <a:srgbClr val="FF0000"/>
                </a:solidFill>
              </a:rPr>
              <a:t>로 피해를 </a:t>
            </a:r>
            <a:r>
              <a:rPr lang="ko-KR" altLang="en-US" sz="1400" dirty="0">
                <a:solidFill>
                  <a:srgbClr val="FF0000"/>
                </a:solidFill>
              </a:rPr>
              <a:t>입는 경우에는 </a:t>
            </a:r>
            <a:r>
              <a:rPr lang="ko-KR" altLang="en-US" sz="1400" b="1" dirty="0">
                <a:solidFill>
                  <a:srgbClr val="FF0000"/>
                </a:solidFill>
              </a:rPr>
              <a:t>배상을 받기 어려운 </a:t>
            </a:r>
            <a:r>
              <a:rPr lang="ko-KR" altLang="en-US" sz="1400" b="1" dirty="0" smtClean="0">
                <a:solidFill>
                  <a:srgbClr val="FF0000"/>
                </a:solidFill>
              </a:rPr>
              <a:t>구조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89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251520" y="771550"/>
            <a:ext cx="8568952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n-US" altLang="ko-KR" sz="1400" b="1" dirty="0" smtClean="0"/>
              <a:t>[</a:t>
            </a:r>
            <a:r>
              <a:rPr lang="ko-KR" altLang="en-US" sz="1400" b="1" dirty="0" smtClean="0"/>
              <a:t>김학균 위원 축사내용 중</a:t>
            </a:r>
            <a:r>
              <a:rPr lang="en-US" altLang="ko-KR" sz="1400" b="1" dirty="0" smtClean="0"/>
              <a:t>]</a:t>
            </a:r>
          </a:p>
          <a:p>
            <a:pPr fontAlgn="base"/>
            <a:endParaRPr lang="en-US" altLang="ko-KR" sz="1400" b="1" dirty="0" smtClean="0"/>
          </a:p>
          <a:p>
            <a:pPr fontAlgn="base"/>
            <a:r>
              <a:rPr lang="en-US" altLang="ko-KR" sz="1400" b="1" dirty="0" smtClean="0"/>
              <a:t>B. </a:t>
            </a:r>
            <a:r>
              <a:rPr lang="ko-KR" altLang="en-US" sz="1400" b="1" dirty="0" smtClean="0"/>
              <a:t>판례의 태도</a:t>
            </a:r>
            <a:r>
              <a:rPr lang="ko-KR" altLang="en-US" sz="1400" dirty="0" smtClean="0"/>
              <a:t>가 </a:t>
            </a:r>
            <a:r>
              <a:rPr lang="ko-KR" altLang="en-US" sz="1400" b="1" dirty="0" smtClean="0"/>
              <a:t>소비자의 </a:t>
            </a:r>
            <a:r>
              <a:rPr lang="ko-KR" altLang="en-US" sz="1400" b="1" dirty="0"/>
              <a:t>고의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중과실을 폭넓게 </a:t>
            </a:r>
            <a:r>
              <a:rPr lang="ko-KR" altLang="en-US" sz="1400" b="1" dirty="0" smtClean="0"/>
              <a:t>인정</a:t>
            </a:r>
            <a:endParaRPr lang="en-US" altLang="ko-KR" sz="1400" b="1" dirty="0" smtClean="0"/>
          </a:p>
          <a:p>
            <a:pPr fontAlgn="base"/>
            <a:r>
              <a:rPr lang="en-US" altLang="ko-KR" sz="1400" b="1" dirty="0" smtClean="0"/>
              <a:t>C. </a:t>
            </a:r>
            <a:r>
              <a:rPr lang="ko-KR" altLang="en-US" sz="1400" b="1" dirty="0" smtClean="0"/>
              <a:t>접근매체 </a:t>
            </a:r>
            <a:r>
              <a:rPr lang="ko-KR" altLang="en-US" sz="1400" b="1" dirty="0"/>
              <a:t>분실</a:t>
            </a:r>
            <a:r>
              <a:rPr lang="en-US" altLang="ko-KR" sz="1400" b="1" dirty="0"/>
              <a:t>․</a:t>
            </a:r>
            <a:r>
              <a:rPr lang="ko-KR" altLang="en-US" sz="1400" b="1" dirty="0"/>
              <a:t>도난</a:t>
            </a:r>
            <a:r>
              <a:rPr lang="ko-KR" altLang="en-US" sz="1400" dirty="0"/>
              <a:t>의 </a:t>
            </a:r>
            <a:r>
              <a:rPr lang="ko-KR" altLang="en-US" sz="1400" dirty="0" smtClean="0"/>
              <a:t>경우에는 </a:t>
            </a:r>
            <a:r>
              <a:rPr lang="ko-KR" altLang="en-US" sz="1400" b="1" dirty="0" smtClean="0"/>
              <a:t>금융회사 통지 전 </a:t>
            </a:r>
            <a:r>
              <a:rPr lang="ko-KR" altLang="en-US" sz="1400" b="1" dirty="0"/>
              <a:t>발생</a:t>
            </a:r>
            <a:r>
              <a:rPr lang="ko-KR" altLang="en-US" sz="1400" dirty="0"/>
              <a:t>한 손해에 </a:t>
            </a:r>
            <a:r>
              <a:rPr lang="ko-KR" altLang="en-US" sz="1400" dirty="0" smtClean="0"/>
              <a:t>대해 </a:t>
            </a:r>
            <a:r>
              <a:rPr lang="ko-KR" altLang="en-US" sz="1400" b="1" dirty="0" smtClean="0"/>
              <a:t>소비자가 </a:t>
            </a:r>
            <a:r>
              <a:rPr lang="ko-KR" altLang="en-US" sz="1400" b="1" dirty="0"/>
              <a:t>책임</a:t>
            </a:r>
            <a:r>
              <a:rPr lang="ko-KR" altLang="en-US" sz="1400" dirty="0"/>
              <a:t>을 지도록 </a:t>
            </a:r>
            <a:r>
              <a:rPr lang="ko-KR" altLang="en-US" sz="1400" dirty="0" smtClean="0"/>
              <a:t>하고</a:t>
            </a:r>
            <a:endParaRPr lang="en-US" altLang="ko-KR" sz="1400" dirty="0" smtClean="0"/>
          </a:p>
          <a:p>
            <a:pPr fontAlgn="base"/>
            <a:r>
              <a:rPr lang="en-US" altLang="ko-KR" sz="1400" dirty="0"/>
              <a:t> </a:t>
            </a:r>
            <a:r>
              <a:rPr lang="en-US" altLang="ko-KR" sz="1400" dirty="0" smtClean="0"/>
              <a:t> </a:t>
            </a:r>
            <a:r>
              <a:rPr lang="ko-KR" altLang="en-US" sz="1400" dirty="0" smtClean="0"/>
              <a:t> 있어 소비자 </a:t>
            </a:r>
            <a:r>
              <a:rPr lang="ko-KR" altLang="en-US" sz="1400" dirty="0"/>
              <a:t>보호범위를 더욱 축소</a:t>
            </a:r>
          </a:p>
          <a:p>
            <a:pPr fontAlgn="base"/>
            <a:endParaRPr lang="en-US" altLang="ko-KR" sz="1400" dirty="0" smtClean="0"/>
          </a:p>
          <a:p>
            <a:pPr fontAlgn="base"/>
            <a:endParaRPr lang="en-US" altLang="ko-KR" sz="1400" dirty="0"/>
          </a:p>
          <a:p>
            <a:pPr fontAlgn="base"/>
            <a:r>
              <a:rPr lang="ko-KR" altLang="en-US" sz="1400" b="1" dirty="0">
                <a:solidFill>
                  <a:srgbClr val="FF0000"/>
                </a:solidFill>
              </a:rPr>
              <a:t>전문지식을 갖추지 못한</a:t>
            </a:r>
            <a:r>
              <a:rPr lang="ko-KR" altLang="en-US" sz="1400" dirty="0"/>
              <a:t> </a:t>
            </a:r>
            <a:r>
              <a:rPr lang="ko-KR" altLang="en-US" sz="1400" b="1" dirty="0" smtClean="0"/>
              <a:t>소비자</a:t>
            </a:r>
            <a:r>
              <a:rPr lang="ko-KR" altLang="en-US" sz="1400" dirty="0" smtClean="0"/>
              <a:t>가 </a:t>
            </a:r>
            <a:r>
              <a:rPr lang="ko-KR" altLang="en-US" sz="1400" b="1" dirty="0" smtClean="0"/>
              <a:t>법에 </a:t>
            </a:r>
            <a:r>
              <a:rPr lang="ko-KR" altLang="en-US" sz="1400" b="1" dirty="0"/>
              <a:t>열거된 금융사고로 </a:t>
            </a:r>
            <a:r>
              <a:rPr lang="ko-KR" altLang="en-US" sz="1400" b="1" dirty="0" err="1"/>
              <a:t>피해입었음을</a:t>
            </a:r>
            <a:r>
              <a:rPr lang="ko-KR" altLang="en-US" sz="1400" b="1" dirty="0"/>
              <a:t> 입증</a:t>
            </a:r>
            <a:r>
              <a:rPr lang="ko-KR" altLang="en-US" sz="1400" dirty="0"/>
              <a:t>해야 하고</a:t>
            </a:r>
            <a:r>
              <a:rPr lang="en-US" altLang="ko-KR" sz="1400" dirty="0"/>
              <a:t>,</a:t>
            </a:r>
            <a:endParaRPr lang="ko-KR" altLang="en-US" sz="1400" dirty="0"/>
          </a:p>
          <a:p>
            <a:pPr fontAlgn="base"/>
            <a:r>
              <a:rPr lang="ko-KR" altLang="en-US" sz="1400" dirty="0"/>
              <a:t>어렵게 이를 입증하였다 </a:t>
            </a:r>
            <a:r>
              <a:rPr lang="ko-KR" altLang="en-US" sz="1400" dirty="0" smtClean="0"/>
              <a:t>하더라도 </a:t>
            </a:r>
            <a:r>
              <a:rPr lang="ko-KR" altLang="en-US" sz="1400" b="1" dirty="0" smtClean="0"/>
              <a:t>고의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중과실 여부를 판단</a:t>
            </a:r>
            <a:r>
              <a:rPr lang="ko-KR" altLang="en-US" sz="1400" dirty="0"/>
              <a:t> 받아야 하는 상황에서</a:t>
            </a:r>
          </a:p>
          <a:p>
            <a:pPr fontAlgn="base"/>
            <a:r>
              <a:rPr lang="ko-KR" altLang="en-US" sz="1400" dirty="0"/>
              <a:t>소비자 보호라는 당초 취지는 제대로 </a:t>
            </a:r>
            <a:r>
              <a:rPr lang="ko-KR" altLang="en-US" sz="1400" dirty="0" smtClean="0"/>
              <a:t>발휘되기 어려운 </a:t>
            </a:r>
            <a:r>
              <a:rPr lang="ko-KR" altLang="en-US" sz="1400" dirty="0"/>
              <a:t>한계가 있는 </a:t>
            </a:r>
            <a:r>
              <a:rPr lang="ko-KR" altLang="en-US" sz="1400" dirty="0" smtClean="0"/>
              <a:t>것</a:t>
            </a:r>
            <a:endParaRPr lang="en-US" altLang="ko-KR" sz="1400" dirty="0" smtClean="0"/>
          </a:p>
          <a:p>
            <a:pPr fontAlgn="base"/>
            <a:endParaRPr lang="en-US" altLang="ko-KR" sz="14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151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251520" y="411510"/>
            <a:ext cx="8568952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en-US" altLang="ko-KR" sz="1200" b="1" smtClean="0">
              <a:solidFill>
                <a:srgbClr val="0000FF"/>
              </a:solidFill>
            </a:endParaRPr>
          </a:p>
          <a:p>
            <a:pPr fontAlgn="base"/>
            <a:r>
              <a:rPr lang="en-US" altLang="ko-KR" sz="1200" b="1" smtClean="0">
                <a:solidFill>
                  <a:srgbClr val="0000FF"/>
                </a:solidFill>
              </a:rPr>
              <a:t>[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고찰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]</a:t>
            </a:r>
            <a:endParaRPr lang="ko-KR" altLang="en-US" sz="1200" b="1" dirty="0">
              <a:solidFill>
                <a:srgbClr val="0000FF"/>
              </a:solidFill>
            </a:endParaRPr>
          </a:p>
          <a:p>
            <a:pPr fontAlgn="base"/>
            <a:r>
              <a:rPr lang="ko-KR" altLang="en-US" sz="1200" dirty="0" smtClean="0"/>
              <a:t>배경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전문지식이 없는 소비자 </a:t>
            </a:r>
            <a:r>
              <a:rPr lang="en-US" altLang="ko-KR" sz="1200" dirty="0" smtClean="0"/>
              <a:t>&amp; </a:t>
            </a:r>
            <a:r>
              <a:rPr lang="ko-KR" altLang="en-US" sz="1200" dirty="0" smtClean="0"/>
              <a:t>사고 발생시 공적 조사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사이버수사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가 어려운 상황</a:t>
            </a:r>
            <a:endParaRPr lang="en-US" altLang="ko-KR" sz="1200" dirty="0" smtClean="0"/>
          </a:p>
          <a:p>
            <a:pPr fontAlgn="base"/>
            <a:r>
              <a:rPr lang="ko-KR" altLang="en-US" sz="1200" dirty="0" smtClean="0"/>
              <a:t>금융회사 대응 </a:t>
            </a:r>
            <a:r>
              <a:rPr lang="en-US" altLang="ko-KR" sz="1200" dirty="0" smtClean="0"/>
              <a:t>: </a:t>
            </a:r>
            <a:r>
              <a:rPr lang="ko-KR" altLang="en-US" sz="1200" dirty="0" smtClean="0"/>
              <a:t>금융회사의 책임범위에 속한 대응을 하기 위해 이용자단 보안프로그램 제공 필요</a:t>
            </a:r>
            <a:endParaRPr lang="en-US" altLang="ko-KR" sz="1200" dirty="0" smtClean="0"/>
          </a:p>
          <a:p>
            <a:pPr fontAlgn="base"/>
            <a:r>
              <a:rPr lang="ko-KR" altLang="en-US" sz="1200" dirty="0" err="1" smtClean="0"/>
              <a:t>모바일로</a:t>
            </a:r>
            <a:r>
              <a:rPr lang="ko-KR" altLang="en-US" sz="1200" dirty="0" smtClean="0"/>
              <a:t> 이용기기가 전환되는 시점에 어느 정도의 변화가 필요할까</a:t>
            </a:r>
            <a:r>
              <a:rPr lang="en-US" altLang="ko-KR" sz="1200" dirty="0" smtClean="0"/>
              <a:t>?</a:t>
            </a:r>
          </a:p>
          <a:p>
            <a:pPr fontAlgn="base"/>
            <a:endParaRPr lang="en-US" altLang="ko-KR" sz="1200" dirty="0" smtClean="0"/>
          </a:p>
          <a:p>
            <a:pPr algn="ctr" fontAlgn="base"/>
            <a:r>
              <a:rPr lang="ko-KR" altLang="en-US" sz="1200" b="1" dirty="0" smtClean="0">
                <a:solidFill>
                  <a:schemeClr val="accent6"/>
                </a:solidFill>
              </a:rPr>
              <a:t>세미나 발표자료 검토결과 </a:t>
            </a:r>
            <a:r>
              <a:rPr lang="en-US" altLang="ko-KR" sz="1200" b="1" dirty="0" smtClean="0">
                <a:solidFill>
                  <a:schemeClr val="accent6"/>
                </a:solidFill>
              </a:rPr>
              <a:t>: </a:t>
            </a:r>
            <a:r>
              <a:rPr lang="ko-KR" altLang="en-US" sz="1200" b="1" dirty="0" smtClean="0">
                <a:solidFill>
                  <a:schemeClr val="accent6"/>
                </a:solidFill>
              </a:rPr>
              <a:t>현황통계 및 결과예측 내용이 없음</a:t>
            </a:r>
            <a:r>
              <a:rPr lang="ko-KR" altLang="en-US" sz="1200" dirty="0" smtClean="0"/>
              <a:t> </a:t>
            </a:r>
            <a:endParaRPr lang="en-US" altLang="ko-KR" sz="1200" dirty="0" smtClean="0"/>
          </a:p>
          <a:p>
            <a:pPr algn="ctr" fontAlgn="base"/>
            <a:r>
              <a:rPr lang="en-US" altLang="ko-KR" sz="1200" dirty="0" smtClean="0"/>
              <a:t>PC vs </a:t>
            </a:r>
            <a:r>
              <a:rPr lang="en-US" altLang="ko-KR" sz="1200" b="1" u="sng" dirty="0" smtClean="0"/>
              <a:t>MOBILE</a:t>
            </a:r>
          </a:p>
          <a:p>
            <a:pPr algn="ctr" fontAlgn="base"/>
            <a:r>
              <a:rPr lang="en-US" altLang="ko-KR" sz="1200" b="1" dirty="0" smtClean="0"/>
              <a:t>Responsibility</a:t>
            </a:r>
            <a:r>
              <a:rPr lang="en-US" altLang="ko-KR" sz="1200" dirty="0" smtClean="0"/>
              <a:t>(Security) </a:t>
            </a:r>
            <a:r>
              <a:rPr lang="en-US" altLang="ko-KR" sz="1200" dirty="0"/>
              <a:t>vs </a:t>
            </a:r>
            <a:r>
              <a:rPr lang="en-US" altLang="ko-KR" sz="1200" b="1" u="sng" dirty="0" smtClean="0"/>
              <a:t>Comfortable(Compatibility)</a:t>
            </a:r>
            <a:endParaRPr lang="en-US" altLang="ko-KR" sz="1200" b="1" u="sng" dirty="0"/>
          </a:p>
          <a:p>
            <a:pPr fontAlgn="base"/>
            <a:endParaRPr lang="en-US" altLang="ko-KR" sz="1200" dirty="0"/>
          </a:p>
          <a:p>
            <a:pPr fontAlgn="base"/>
            <a:r>
              <a:rPr lang="en-US" altLang="ko-KR" sz="1200" b="1" dirty="0" smtClean="0">
                <a:solidFill>
                  <a:srgbClr val="0000FF"/>
                </a:solidFill>
              </a:rPr>
              <a:t>[</a:t>
            </a:r>
            <a:r>
              <a:rPr lang="ko-KR" altLang="en-US" sz="1200" b="1" dirty="0" smtClean="0">
                <a:solidFill>
                  <a:srgbClr val="0000FF"/>
                </a:solidFill>
              </a:rPr>
              <a:t>결론</a:t>
            </a:r>
            <a:r>
              <a:rPr lang="en-US" altLang="ko-KR" sz="1200" b="1" dirty="0" smtClean="0">
                <a:solidFill>
                  <a:srgbClr val="0000FF"/>
                </a:solidFill>
              </a:rPr>
              <a:t>]</a:t>
            </a:r>
          </a:p>
          <a:p>
            <a:pPr fontAlgn="base"/>
            <a:r>
              <a:rPr lang="en-US" altLang="ko-KR" sz="1200" b="1" dirty="0" smtClean="0"/>
              <a:t>1. PC</a:t>
            </a:r>
            <a:r>
              <a:rPr lang="en-US" altLang="ko-KR" sz="1200" dirty="0" smtClean="0"/>
              <a:t> : </a:t>
            </a:r>
            <a:r>
              <a:rPr lang="ko-KR" altLang="en-US" sz="1200" dirty="0" smtClean="0"/>
              <a:t>여전히 문제발생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취약점</a:t>
            </a:r>
            <a:r>
              <a:rPr lang="en-US" altLang="ko-KR" sz="1200" dirty="0" smtClean="0"/>
              <a:t>, </a:t>
            </a:r>
            <a:r>
              <a:rPr lang="ko-KR" altLang="en-US" sz="1200" dirty="0" smtClean="0"/>
              <a:t>호환성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멀티브라우저</a:t>
            </a:r>
            <a:r>
              <a:rPr lang="en-US" altLang="ko-KR" sz="1200" dirty="0" smtClean="0"/>
              <a:t>, ActiveX </a:t>
            </a:r>
            <a:r>
              <a:rPr lang="ko-KR" altLang="en-US" sz="1200" dirty="0" smtClean="0"/>
              <a:t> 등</a:t>
            </a:r>
            <a:r>
              <a:rPr lang="en-US" altLang="ko-KR" sz="1200" dirty="0" smtClean="0"/>
              <a:t>)</a:t>
            </a:r>
          </a:p>
          <a:p>
            <a:pPr fontAlgn="base"/>
            <a:r>
              <a:rPr lang="en-US" altLang="ko-KR" sz="1200" dirty="0"/>
              <a:t> </a:t>
            </a:r>
            <a:r>
              <a:rPr lang="en-US" altLang="ko-KR" sz="1200" dirty="0" smtClean="0"/>
              <a:t> - </a:t>
            </a:r>
            <a:r>
              <a:rPr lang="ko-KR" altLang="en-US" sz="1200" dirty="0" smtClean="0"/>
              <a:t>이용자 선택에 의해 편리한 이용 가능하도록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허용</a:t>
            </a:r>
            <a:r>
              <a:rPr lang="en-US" altLang="ko-KR" sz="1200" dirty="0" smtClean="0"/>
              <a:t>(</a:t>
            </a:r>
            <a:r>
              <a:rPr lang="ko-KR" altLang="en-US" sz="1200" dirty="0" smtClean="0"/>
              <a:t>전문지식 보유 이용자</a:t>
            </a:r>
            <a:r>
              <a:rPr lang="en-US" altLang="ko-KR" sz="1200" dirty="0" smtClean="0"/>
              <a:t>)</a:t>
            </a:r>
          </a:p>
          <a:p>
            <a:pPr fontAlgn="base"/>
            <a:r>
              <a:rPr lang="en-US" altLang="ko-KR" sz="1200" dirty="0"/>
              <a:t> </a:t>
            </a:r>
            <a:r>
              <a:rPr lang="en-US" altLang="ko-KR" sz="1200" dirty="0" smtClean="0"/>
              <a:t>    ActiveX, EXE</a:t>
            </a:r>
            <a:r>
              <a:rPr lang="ko-KR" altLang="en-US" sz="1200" dirty="0" smtClean="0"/>
              <a:t>등 프로그램 기반 보안이 아닌 웹 브라우저만으로 서비스 </a:t>
            </a:r>
            <a:r>
              <a:rPr lang="ko-KR" altLang="en-US" sz="1200" dirty="0" err="1" smtClean="0"/>
              <a:t>제공가능하도록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!</a:t>
            </a:r>
          </a:p>
          <a:p>
            <a:pPr fontAlgn="base"/>
            <a:r>
              <a:rPr lang="en-US" altLang="ko-KR" sz="1200" dirty="0"/>
              <a:t> </a:t>
            </a:r>
            <a:r>
              <a:rPr lang="en-US" altLang="ko-KR" sz="1200" dirty="0" smtClean="0"/>
              <a:t> - (</a:t>
            </a:r>
            <a:r>
              <a:rPr lang="ko-KR" altLang="en-US" sz="1200" dirty="0" smtClean="0"/>
              <a:t>시뮬레이션</a:t>
            </a:r>
            <a:r>
              <a:rPr lang="en-US" altLang="ko-KR" sz="1200" dirty="0" smtClean="0"/>
              <a:t>)</a:t>
            </a:r>
            <a:r>
              <a:rPr lang="ko-KR" altLang="en-US" sz="1200" dirty="0" smtClean="0"/>
              <a:t>금융회사 사고</a:t>
            </a:r>
            <a:r>
              <a:rPr lang="en-US" altLang="ko-KR" sz="1200" dirty="0" smtClean="0"/>
              <a:t>/</a:t>
            </a:r>
            <a:r>
              <a:rPr lang="ko-KR" altLang="en-US" sz="1200" dirty="0" smtClean="0"/>
              <a:t>입증 책임강화 시</a:t>
            </a:r>
            <a:endParaRPr lang="en-US" altLang="ko-KR" sz="1200" dirty="0" smtClean="0"/>
          </a:p>
          <a:p>
            <a:pPr fontAlgn="base"/>
            <a:r>
              <a:rPr lang="en-US" altLang="ko-KR" sz="1200" dirty="0"/>
              <a:t> </a:t>
            </a:r>
            <a:r>
              <a:rPr lang="en-US" altLang="ko-KR" sz="1200" dirty="0" smtClean="0"/>
              <a:t>    </a:t>
            </a:r>
            <a:r>
              <a:rPr lang="en-US" altLang="ko-KR" sz="1200" dirty="0" smtClean="0">
                <a:latin typeface="+mj-ea"/>
              </a:rPr>
              <a:t>⇒ </a:t>
            </a:r>
            <a:r>
              <a:rPr lang="ko-KR" altLang="en-US" sz="1200" dirty="0" err="1" smtClean="0">
                <a:solidFill>
                  <a:srgbClr val="FF0000"/>
                </a:solidFill>
                <a:latin typeface="+mj-ea"/>
              </a:rPr>
              <a:t>핀테크</a:t>
            </a:r>
            <a:r>
              <a:rPr lang="ko-KR" altLang="en-US" sz="1200" dirty="0" smtClean="0">
                <a:solidFill>
                  <a:srgbClr val="FF0000"/>
                </a:solidFill>
                <a:latin typeface="+mj-ea"/>
              </a:rPr>
              <a:t> 시대에 경쟁력 감소</a:t>
            </a:r>
            <a:r>
              <a:rPr lang="en-US" altLang="ko-KR" sz="1200" dirty="0" smtClean="0">
                <a:solidFill>
                  <a:srgbClr val="FF0000"/>
                </a:solidFill>
                <a:latin typeface="+mj-ea"/>
              </a:rPr>
              <a:t>, </a:t>
            </a:r>
            <a:r>
              <a:rPr lang="ko-KR" altLang="en-US" sz="1200" dirty="0" smtClean="0">
                <a:solidFill>
                  <a:srgbClr val="FF0000"/>
                </a:solidFill>
                <a:latin typeface="+mj-ea"/>
              </a:rPr>
              <a:t>보안강화로 인한 이용자 불편함 지속 예상</a:t>
            </a:r>
            <a:endParaRPr lang="en-US" altLang="ko-KR" sz="1200" dirty="0" smtClean="0">
              <a:solidFill>
                <a:srgbClr val="FF0000"/>
              </a:solidFill>
              <a:latin typeface="+mj-ea"/>
            </a:endParaRPr>
          </a:p>
          <a:p>
            <a:pPr fontAlgn="base"/>
            <a:r>
              <a:rPr lang="en-US" altLang="ko-KR" sz="1200" dirty="0">
                <a:solidFill>
                  <a:srgbClr val="FF0000"/>
                </a:solidFill>
                <a:latin typeface="+mj-ea"/>
              </a:rPr>
              <a:t> </a:t>
            </a:r>
            <a:r>
              <a:rPr lang="en-US" altLang="ko-KR" sz="1200" dirty="0" smtClean="0">
                <a:solidFill>
                  <a:srgbClr val="FF0000"/>
                </a:solidFill>
                <a:latin typeface="+mj-ea"/>
              </a:rPr>
              <a:t>        ActiveX </a:t>
            </a:r>
            <a:r>
              <a:rPr lang="ko-KR" altLang="en-US" sz="1200" dirty="0" smtClean="0">
                <a:solidFill>
                  <a:srgbClr val="FF0000"/>
                </a:solidFill>
                <a:latin typeface="+mj-ea"/>
              </a:rPr>
              <a:t>를 이용할지 아니면 책임을 현수준 유지 할 것인지 선 판단 필요</a:t>
            </a:r>
            <a:endParaRPr lang="en-US" altLang="ko-KR" sz="1200" dirty="0" smtClean="0">
              <a:solidFill>
                <a:srgbClr val="FF0000"/>
              </a:solidFill>
              <a:latin typeface="+mj-ea"/>
            </a:endParaRPr>
          </a:p>
          <a:p>
            <a:pPr fontAlgn="base"/>
            <a:r>
              <a:rPr lang="en-US" altLang="ko-KR" sz="1200" dirty="0">
                <a:solidFill>
                  <a:srgbClr val="FF0000"/>
                </a:solidFill>
                <a:latin typeface="+mj-ea"/>
              </a:rPr>
              <a:t> </a:t>
            </a:r>
            <a:r>
              <a:rPr lang="en-US" altLang="ko-KR" sz="1200" dirty="0" smtClean="0">
                <a:solidFill>
                  <a:srgbClr val="FF0000"/>
                </a:solidFill>
                <a:latin typeface="+mj-ea"/>
              </a:rPr>
              <a:t>        </a:t>
            </a:r>
            <a:r>
              <a:rPr lang="en-US" altLang="ko-KR" sz="1050" dirty="0" smtClean="0">
                <a:solidFill>
                  <a:srgbClr val="0000FF"/>
                </a:solidFill>
                <a:latin typeface="+mj-ea"/>
              </a:rPr>
              <a:t>※ </a:t>
            </a:r>
            <a:r>
              <a:rPr lang="ko-KR" altLang="en-US" sz="1050" dirty="0" err="1" smtClean="0">
                <a:solidFill>
                  <a:srgbClr val="0000FF"/>
                </a:solidFill>
                <a:latin typeface="+mj-ea"/>
              </a:rPr>
              <a:t>웹브라우저에서</a:t>
            </a:r>
            <a:r>
              <a:rPr lang="ko-KR" altLang="en-US" sz="1050" dirty="0" smtClean="0">
                <a:solidFill>
                  <a:srgbClr val="0000FF"/>
                </a:solidFill>
                <a:latin typeface="+mj-ea"/>
              </a:rPr>
              <a:t> 공인인증서와 유사한 기능을 </a:t>
            </a:r>
            <a:r>
              <a:rPr lang="en-US" altLang="ko-KR" sz="1050" dirty="0" smtClean="0">
                <a:solidFill>
                  <a:srgbClr val="0000FF"/>
                </a:solidFill>
                <a:latin typeface="+mj-ea"/>
              </a:rPr>
              <a:t>ActiveX </a:t>
            </a:r>
            <a:r>
              <a:rPr lang="ko-KR" altLang="en-US" sz="1050" dirty="0" smtClean="0">
                <a:solidFill>
                  <a:srgbClr val="0000FF"/>
                </a:solidFill>
                <a:latin typeface="+mj-ea"/>
              </a:rPr>
              <a:t>없이 제공할 필요</a:t>
            </a:r>
            <a:endParaRPr lang="en-US" altLang="ko-KR" sz="1050" dirty="0" smtClean="0">
              <a:solidFill>
                <a:srgbClr val="0000FF"/>
              </a:solidFill>
              <a:latin typeface="+mj-ea"/>
            </a:endParaRPr>
          </a:p>
          <a:p>
            <a:pPr fontAlgn="base"/>
            <a:endParaRPr lang="en-US" altLang="ko-KR" sz="1200" dirty="0" smtClean="0">
              <a:solidFill>
                <a:srgbClr val="0000FF"/>
              </a:solidFill>
            </a:endParaRPr>
          </a:p>
          <a:p>
            <a:pPr fontAlgn="base"/>
            <a:r>
              <a:rPr lang="en-US" altLang="ko-KR" sz="1200" b="1" dirty="0" smtClean="0"/>
              <a:t>2. </a:t>
            </a:r>
            <a:r>
              <a:rPr lang="ko-KR" altLang="en-US" sz="1200" b="1" dirty="0" err="1" smtClean="0"/>
              <a:t>모바일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: </a:t>
            </a:r>
            <a:r>
              <a:rPr lang="ko-KR" altLang="en-US" sz="1200" b="1" u="sng" dirty="0" smtClean="0"/>
              <a:t>이슈 없음</a:t>
            </a:r>
            <a:endParaRPr lang="en-US" altLang="ko-KR" sz="1200" b="1" u="sng" dirty="0" smtClean="0"/>
          </a:p>
          <a:p>
            <a:pPr fontAlgn="base"/>
            <a:r>
              <a:rPr lang="en-US" altLang="ko-KR" sz="1200" dirty="0"/>
              <a:t> </a:t>
            </a:r>
            <a:r>
              <a:rPr lang="en-US" altLang="ko-KR" sz="1200" dirty="0" smtClean="0"/>
              <a:t>  - </a:t>
            </a:r>
            <a:r>
              <a:rPr lang="ko-KR" altLang="en-US" sz="1200" dirty="0" smtClean="0"/>
              <a:t>공인인증서 탈취문제 해결을 위해 </a:t>
            </a:r>
            <a:r>
              <a:rPr lang="ko-KR" altLang="en-US" sz="1200" dirty="0" err="1" smtClean="0"/>
              <a:t>앱내</a:t>
            </a:r>
            <a:r>
              <a:rPr lang="ko-KR" altLang="en-US" sz="1200" dirty="0" smtClean="0"/>
              <a:t> 저장하도록 변경필요</a:t>
            </a:r>
            <a:endParaRPr lang="en-US" altLang="ko-KR" sz="1200" dirty="0" smtClean="0"/>
          </a:p>
          <a:p>
            <a:pPr fontAlgn="base"/>
            <a:r>
              <a:rPr lang="en-US" altLang="ko-KR" sz="1200" dirty="0" smtClean="0">
                <a:solidFill>
                  <a:srgbClr val="FF0000"/>
                </a:solidFill>
                <a:latin typeface="+mj-ea"/>
              </a:rPr>
              <a:t>3. </a:t>
            </a:r>
            <a:r>
              <a:rPr lang="ko-KR" altLang="en-US" sz="1200" dirty="0" smtClean="0">
                <a:solidFill>
                  <a:srgbClr val="FF0000"/>
                </a:solidFill>
                <a:latin typeface="+mj-ea"/>
              </a:rPr>
              <a:t>기타 </a:t>
            </a:r>
            <a:r>
              <a:rPr lang="en-US" altLang="ko-KR" sz="1200" dirty="0" smtClean="0">
                <a:solidFill>
                  <a:srgbClr val="FF0000"/>
                </a:solidFill>
                <a:latin typeface="+mj-ea"/>
              </a:rPr>
              <a:t>: </a:t>
            </a:r>
            <a:r>
              <a:rPr lang="ko-KR" altLang="en-US" sz="1200" b="1" u="sng" dirty="0" smtClean="0">
                <a:solidFill>
                  <a:srgbClr val="FF0000"/>
                </a:solidFill>
                <a:latin typeface="+mj-ea"/>
              </a:rPr>
              <a:t>입증책임은 민사소송 시 공공영역 역할</a:t>
            </a:r>
            <a:r>
              <a:rPr lang="en-US" altLang="ko-KR" sz="1200" dirty="0" smtClean="0">
                <a:solidFill>
                  <a:srgbClr val="FF0000"/>
                </a:solidFill>
                <a:latin typeface="+mj-ea"/>
              </a:rPr>
              <a:t>(</a:t>
            </a:r>
            <a:r>
              <a:rPr lang="ko-KR" altLang="en-US" sz="1200" dirty="0" smtClean="0">
                <a:solidFill>
                  <a:srgbClr val="FF0000"/>
                </a:solidFill>
                <a:latin typeface="+mj-ea"/>
              </a:rPr>
              <a:t>사이버수사대</a:t>
            </a:r>
            <a:r>
              <a:rPr lang="en-US" altLang="ko-KR" sz="1200" dirty="0" smtClean="0">
                <a:solidFill>
                  <a:srgbClr val="FF0000"/>
                </a:solidFill>
                <a:latin typeface="+mj-ea"/>
              </a:rPr>
              <a:t>, </a:t>
            </a:r>
            <a:r>
              <a:rPr lang="ko-KR" altLang="en-US" sz="1200" dirty="0" smtClean="0">
                <a:solidFill>
                  <a:srgbClr val="FF0000"/>
                </a:solidFill>
                <a:latin typeface="+mj-ea"/>
              </a:rPr>
              <a:t>수사권한 관련</a:t>
            </a:r>
            <a:r>
              <a:rPr lang="en-US" altLang="ko-KR" sz="1200" dirty="0" smtClean="0">
                <a:solidFill>
                  <a:srgbClr val="FF0000"/>
                </a:solidFill>
                <a:latin typeface="+mj-ea"/>
              </a:rPr>
              <a:t>)</a:t>
            </a:r>
          </a:p>
          <a:p>
            <a:pPr fontAlgn="base"/>
            <a:r>
              <a:rPr lang="en-US" altLang="ko-KR" sz="1200" dirty="0" smtClean="0">
                <a:solidFill>
                  <a:schemeClr val="accent6"/>
                </a:solidFill>
                <a:latin typeface="+mj-ea"/>
              </a:rPr>
              <a:t>4. </a:t>
            </a:r>
            <a:r>
              <a:rPr lang="ko-KR" altLang="en-US" sz="1200" dirty="0" smtClean="0">
                <a:solidFill>
                  <a:schemeClr val="accent6"/>
                </a:solidFill>
                <a:latin typeface="+mj-ea"/>
              </a:rPr>
              <a:t>금융회사와 개인간 계약에 따른 선택으로 보고</a:t>
            </a:r>
            <a:r>
              <a:rPr lang="en-US" altLang="ko-KR" sz="1200" dirty="0" smtClean="0">
                <a:solidFill>
                  <a:schemeClr val="accent6"/>
                </a:solidFill>
                <a:latin typeface="+mj-ea"/>
              </a:rPr>
              <a:t>, </a:t>
            </a:r>
            <a:r>
              <a:rPr lang="ko-KR" altLang="en-US" sz="1200" b="1" u="sng" dirty="0" smtClean="0">
                <a:solidFill>
                  <a:schemeClr val="accent6"/>
                </a:solidFill>
                <a:latin typeface="+mj-ea"/>
              </a:rPr>
              <a:t>서비스 제공사의 보안</a:t>
            </a:r>
            <a:r>
              <a:rPr lang="en-US" altLang="ko-KR" sz="1200" b="1" u="sng" dirty="0" smtClean="0">
                <a:solidFill>
                  <a:schemeClr val="accent6"/>
                </a:solidFill>
                <a:latin typeface="+mj-ea"/>
              </a:rPr>
              <a:t>/</a:t>
            </a:r>
            <a:r>
              <a:rPr lang="ko-KR" altLang="en-US" sz="1200" b="1" u="sng" dirty="0" smtClean="0">
                <a:solidFill>
                  <a:schemeClr val="accent6"/>
                </a:solidFill>
                <a:latin typeface="+mj-ea"/>
              </a:rPr>
              <a:t>편의 정보 통계</a:t>
            </a:r>
            <a:r>
              <a:rPr lang="ko-KR" altLang="en-US" sz="1200" dirty="0" smtClean="0">
                <a:solidFill>
                  <a:schemeClr val="accent6"/>
                </a:solidFill>
                <a:latin typeface="+mj-ea"/>
              </a:rPr>
              <a:t>를 제공할 필요는 있음</a:t>
            </a:r>
            <a:endParaRPr lang="ko-KR" altLang="en-US" sz="12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075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395537" y="1653648"/>
            <a:ext cx="8099425" cy="16741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dirty="0" smtClean="0">
                <a:latin typeface="+mj-ea"/>
              </a:rPr>
              <a:t>감사합니다</a:t>
            </a:r>
            <a:endParaRPr lang="en-US" altLang="ko-KR" dirty="0" smtClean="0">
              <a:latin typeface="+mj-ea"/>
            </a:endParaRPr>
          </a:p>
          <a:p>
            <a:endParaRPr lang="en-US" altLang="ko-KR" sz="1600" dirty="0">
              <a:latin typeface="+mj-ea"/>
            </a:endParaRPr>
          </a:p>
          <a:p>
            <a:r>
              <a:rPr lang="en-US" altLang="ko-KR" sz="1800" dirty="0">
                <a:latin typeface="+mj-ea"/>
              </a:rPr>
              <a:t>(facebook.com/</a:t>
            </a:r>
            <a:r>
              <a:rPr lang="en-US" altLang="ko-KR" sz="1800" dirty="0" err="1">
                <a:latin typeface="+mj-ea"/>
              </a:rPr>
              <a:t>sangshik</a:t>
            </a:r>
            <a:r>
              <a:rPr lang="en-US" altLang="ko-KR" sz="1800" dirty="0">
                <a:latin typeface="+mj-ea"/>
              </a:rPr>
              <a:t>, mikado22001@yahoo.co.kr</a:t>
            </a:r>
            <a:r>
              <a:rPr lang="en-US" altLang="ko-KR" sz="1800" dirty="0" smtClean="0">
                <a:latin typeface="+mj-ea"/>
              </a:rPr>
              <a:t>)</a:t>
            </a:r>
            <a:endParaRPr lang="ko-KR" altLang="en-US" sz="20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099720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9512" y="483518"/>
            <a:ext cx="8676456" cy="3780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2000" dirty="0" smtClean="0">
                <a:latin typeface="+mj-ea"/>
              </a:rPr>
              <a:t>□ 금융보안 정책방향 관련 이슈</a:t>
            </a:r>
            <a:endParaRPr lang="en-US" altLang="ko-KR" sz="2000" dirty="0" smtClean="0">
              <a:latin typeface="+mj-ea"/>
            </a:endParaRPr>
          </a:p>
          <a:p>
            <a:pPr algn="l"/>
            <a:r>
              <a:rPr lang="en-US" altLang="ko-KR" sz="2000" dirty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  - </a:t>
            </a:r>
            <a:r>
              <a:rPr lang="ko-KR" altLang="en-US" sz="2000" dirty="0" smtClean="0">
                <a:latin typeface="+mj-ea"/>
              </a:rPr>
              <a:t>현재 사고 발생시 </a:t>
            </a:r>
            <a:r>
              <a:rPr lang="ko-KR" altLang="en-US" sz="2000" b="1" dirty="0" smtClean="0">
                <a:latin typeface="+mj-ea"/>
              </a:rPr>
              <a:t>보편적 보안수준</a:t>
            </a:r>
            <a:r>
              <a:rPr lang="ko-KR" altLang="en-US" sz="2000" dirty="0" smtClean="0">
                <a:latin typeface="+mj-ea"/>
              </a:rPr>
              <a:t> 제공여부가 관건이 됨</a:t>
            </a:r>
            <a:endParaRPr lang="en-US" altLang="ko-KR" sz="2000" dirty="0" smtClean="0">
              <a:latin typeface="+mj-ea"/>
            </a:endParaRPr>
          </a:p>
          <a:p>
            <a:pPr algn="l"/>
            <a:r>
              <a:rPr lang="en-US" altLang="ko-KR" sz="2000" dirty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     </a:t>
            </a:r>
            <a:r>
              <a:rPr lang="ko-KR" altLang="en-US" sz="2000" b="1" u="sng" dirty="0" smtClean="0">
                <a:solidFill>
                  <a:srgbClr val="FF0000"/>
                </a:solidFill>
                <a:latin typeface="+mj-ea"/>
              </a:rPr>
              <a:t>사고</a:t>
            </a:r>
            <a:r>
              <a:rPr lang="en-US" altLang="ko-KR" sz="2000" b="1" u="sng" dirty="0" smtClean="0">
                <a:solidFill>
                  <a:srgbClr val="FF0000"/>
                </a:solidFill>
                <a:latin typeface="+mj-ea"/>
              </a:rPr>
              <a:t>⇒</a:t>
            </a:r>
            <a:r>
              <a:rPr lang="ko-KR" altLang="en-US" sz="2000" b="1" u="sng" dirty="0" smtClean="0">
                <a:solidFill>
                  <a:srgbClr val="FF0000"/>
                </a:solidFill>
                <a:latin typeface="+mj-ea"/>
              </a:rPr>
              <a:t>언론이슈</a:t>
            </a:r>
            <a:r>
              <a:rPr lang="en-US" altLang="ko-KR" sz="2000" b="1" u="sng" dirty="0">
                <a:solidFill>
                  <a:srgbClr val="FF0000"/>
                </a:solidFill>
                <a:latin typeface="+mj-ea"/>
              </a:rPr>
              <a:t> ⇒ </a:t>
            </a:r>
            <a:r>
              <a:rPr lang="ko-KR" altLang="en-US" sz="2000" b="1" u="sng" dirty="0" smtClean="0">
                <a:solidFill>
                  <a:srgbClr val="FF0000"/>
                </a:solidFill>
                <a:latin typeface="+mj-ea"/>
              </a:rPr>
              <a:t>법제도</a:t>
            </a:r>
            <a:r>
              <a:rPr lang="en-US" altLang="ko-KR" sz="2000" b="1" u="sng" dirty="0" smtClean="0">
                <a:solidFill>
                  <a:srgbClr val="FF0000"/>
                </a:solidFill>
                <a:latin typeface="+mj-ea"/>
              </a:rPr>
              <a:t>&amp;</a:t>
            </a:r>
            <a:r>
              <a:rPr lang="ko-KR" altLang="en-US" sz="2000" b="1" u="sng" dirty="0" smtClean="0">
                <a:solidFill>
                  <a:srgbClr val="FF0000"/>
                </a:solidFill>
                <a:latin typeface="+mj-ea"/>
              </a:rPr>
              <a:t>금융감독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en-US" altLang="ko-KR" sz="2000" b="1" dirty="0">
                <a:latin typeface="+mj-ea"/>
              </a:rPr>
              <a:t>⇒</a:t>
            </a:r>
            <a:r>
              <a:rPr lang="en-US" altLang="ko-KR" sz="2000" dirty="0" smtClean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보안강화 </a:t>
            </a:r>
            <a:r>
              <a:rPr lang="en-US" altLang="ko-KR" sz="2000" b="1" dirty="0">
                <a:latin typeface="+mj-ea"/>
              </a:rPr>
              <a:t>⇒ </a:t>
            </a:r>
            <a:r>
              <a:rPr lang="ko-KR" altLang="en-US" sz="2000" dirty="0" smtClean="0">
                <a:latin typeface="+mj-ea"/>
              </a:rPr>
              <a:t>이용자불편   </a:t>
            </a:r>
            <a:endParaRPr lang="en-US" altLang="ko-KR" sz="2000" dirty="0" smtClean="0">
              <a:latin typeface="+mj-ea"/>
            </a:endParaRPr>
          </a:p>
          <a:p>
            <a:pPr algn="l"/>
            <a:endParaRPr lang="en-US" altLang="ko-KR" sz="2000" dirty="0" smtClean="0">
              <a:latin typeface="+mj-ea"/>
            </a:endParaRPr>
          </a:p>
          <a:p>
            <a:pPr algn="l"/>
            <a:r>
              <a:rPr lang="en-US" altLang="ko-KR" sz="2000" dirty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 </a:t>
            </a:r>
          </a:p>
          <a:p>
            <a:pPr algn="l"/>
            <a:r>
              <a:rPr lang="en-US" altLang="ko-KR" sz="2000" dirty="0" smtClean="0">
                <a:latin typeface="+mj-ea"/>
              </a:rPr>
              <a:t> - </a:t>
            </a:r>
            <a:r>
              <a:rPr lang="ko-KR" altLang="en-US" sz="2000" dirty="0" smtClean="0">
                <a:latin typeface="+mj-ea"/>
              </a:rPr>
              <a:t>문제점</a:t>
            </a:r>
            <a:endParaRPr lang="en-US" altLang="ko-KR" sz="2000" dirty="0" smtClean="0">
              <a:latin typeface="+mj-ea"/>
            </a:endParaRPr>
          </a:p>
          <a:p>
            <a:pPr algn="l"/>
            <a:r>
              <a:rPr lang="en-US" altLang="ko-KR" sz="2000" dirty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   </a:t>
            </a:r>
            <a:r>
              <a:rPr lang="ko-KR" altLang="en-US" sz="2000" dirty="0" smtClean="0">
                <a:latin typeface="+mj-ea"/>
              </a:rPr>
              <a:t> 이용자 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제도에 의한 필수설치 불편 </a:t>
            </a:r>
            <a:r>
              <a:rPr lang="en-US" altLang="ko-KR" sz="2000" dirty="0" smtClean="0">
                <a:latin typeface="+mj-ea"/>
              </a:rPr>
              <a:t>vs </a:t>
            </a:r>
            <a:r>
              <a:rPr lang="ko-KR" altLang="en-US" sz="2000" dirty="0" smtClean="0">
                <a:latin typeface="+mj-ea"/>
              </a:rPr>
              <a:t>악성코드 침해는 누구의 책임</a:t>
            </a:r>
            <a:r>
              <a:rPr lang="en-US" altLang="ko-KR" sz="2000" dirty="0" smtClean="0">
                <a:latin typeface="+mj-ea"/>
              </a:rPr>
              <a:t>?</a:t>
            </a:r>
            <a:r>
              <a:rPr lang="ko-KR" altLang="en-US" sz="2000" dirty="0" smtClean="0">
                <a:latin typeface="+mj-ea"/>
              </a:rPr>
              <a:t> </a:t>
            </a:r>
            <a:endParaRPr lang="en-US" altLang="ko-KR" sz="2000" dirty="0" smtClean="0">
              <a:latin typeface="+mj-ea"/>
            </a:endParaRPr>
          </a:p>
          <a:p>
            <a:pPr algn="l"/>
            <a:r>
              <a:rPr lang="en-US" altLang="ko-KR" sz="2000" dirty="0" smtClean="0">
                <a:latin typeface="+mj-ea"/>
              </a:rPr>
              <a:t>                 </a:t>
            </a:r>
          </a:p>
          <a:p>
            <a:pPr algn="l"/>
            <a:endParaRPr lang="en-US" altLang="ko-KR" sz="2000" dirty="0">
              <a:latin typeface="+mj-ea"/>
            </a:endParaRPr>
          </a:p>
          <a:p>
            <a:pPr algn="l"/>
            <a:endParaRPr lang="en-US" altLang="ko-KR" sz="2000" dirty="0" smtClean="0">
              <a:latin typeface="+mj-ea"/>
            </a:endParaRPr>
          </a:p>
          <a:p>
            <a:pPr algn="l"/>
            <a:r>
              <a:rPr lang="en-US" altLang="ko-KR" sz="2000" dirty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     </a:t>
            </a:r>
          </a:p>
          <a:p>
            <a:pPr algn="l"/>
            <a:r>
              <a:rPr lang="en-US" altLang="ko-KR" sz="2000" dirty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    </a:t>
            </a:r>
            <a:r>
              <a:rPr lang="ko-KR" altLang="en-US" sz="2000" dirty="0" smtClean="0">
                <a:latin typeface="+mj-ea"/>
              </a:rPr>
              <a:t>제</a:t>
            </a:r>
            <a:r>
              <a:rPr lang="ko-KR" altLang="en-US" sz="2000" dirty="0">
                <a:latin typeface="+mj-ea"/>
              </a:rPr>
              <a:t>공</a:t>
            </a:r>
            <a:r>
              <a:rPr lang="ko-KR" altLang="en-US" sz="2000" dirty="0" smtClean="0">
                <a:latin typeface="+mj-ea"/>
              </a:rPr>
              <a:t>자 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인증관련 이슈는 고객과 </a:t>
            </a:r>
            <a:r>
              <a:rPr lang="en-US" altLang="ko-KR" sz="2000" dirty="0" smtClean="0">
                <a:latin typeface="+mj-ea"/>
              </a:rPr>
              <a:t>(</a:t>
            </a:r>
            <a:r>
              <a:rPr lang="ko-KR" altLang="en-US" sz="2000" dirty="0" smtClean="0">
                <a:latin typeface="+mj-ea"/>
              </a:rPr>
              <a:t>금융</a:t>
            </a:r>
            <a:r>
              <a:rPr lang="en-US" altLang="ko-KR" sz="2000" dirty="0" smtClean="0">
                <a:latin typeface="+mj-ea"/>
              </a:rPr>
              <a:t>)</a:t>
            </a:r>
            <a:r>
              <a:rPr lang="ko-KR" altLang="en-US" sz="2000" dirty="0" smtClean="0">
                <a:latin typeface="+mj-ea"/>
              </a:rPr>
              <a:t>회사 모두에게 </a:t>
            </a:r>
            <a:r>
              <a:rPr lang="ko-KR" altLang="en-US" sz="2000" dirty="0" err="1" smtClean="0">
                <a:latin typeface="+mj-ea"/>
              </a:rPr>
              <a:t>과금</a:t>
            </a:r>
            <a:r>
              <a:rPr lang="ko-KR" altLang="en-US" sz="2000" dirty="0" smtClean="0">
                <a:latin typeface="+mj-ea"/>
              </a:rPr>
              <a:t> 中</a:t>
            </a:r>
            <a:endParaRPr lang="en-US" altLang="ko-KR" sz="2000" dirty="0" smtClean="0">
              <a:latin typeface="+mj-ea"/>
            </a:endParaRPr>
          </a:p>
          <a:p>
            <a:pPr algn="l"/>
            <a:r>
              <a:rPr lang="en-US" altLang="ko-KR" sz="2000" dirty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                (</a:t>
            </a:r>
            <a:r>
              <a:rPr lang="ko-KR" altLang="en-US" sz="2000" dirty="0" smtClean="0">
                <a:latin typeface="+mj-ea"/>
              </a:rPr>
              <a:t>법인</a:t>
            </a:r>
            <a:r>
              <a:rPr lang="en-US" altLang="ko-KR" sz="2000" dirty="0" smtClean="0">
                <a:latin typeface="+mj-ea"/>
              </a:rPr>
              <a:t>/</a:t>
            </a:r>
            <a:r>
              <a:rPr lang="ko-KR" altLang="en-US" sz="2000" dirty="0" smtClean="0">
                <a:latin typeface="+mj-ea"/>
              </a:rPr>
              <a:t>개인인증서 발급비용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공인인증서 검증비용 등</a:t>
            </a:r>
            <a:r>
              <a:rPr lang="en-US" altLang="ko-KR" sz="2000" dirty="0" smtClean="0">
                <a:latin typeface="+mj-ea"/>
              </a:rPr>
              <a:t>)</a:t>
            </a:r>
            <a:endParaRPr lang="en-US" altLang="ko-KR" sz="2000" dirty="0">
              <a:latin typeface="+mj-ea"/>
            </a:endParaRPr>
          </a:p>
          <a:p>
            <a:pPr algn="l"/>
            <a:r>
              <a:rPr lang="en-US" altLang="ko-KR" sz="2000" dirty="0" smtClean="0">
                <a:latin typeface="+mj-ea"/>
              </a:rPr>
              <a:t>      </a:t>
            </a:r>
          </a:p>
          <a:p>
            <a:pPr algn="l"/>
            <a:r>
              <a:rPr lang="en-US" altLang="ko-KR" sz="2000" dirty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     </a:t>
            </a:r>
            <a:endParaRPr lang="en-US" altLang="ko-KR" sz="2000" dirty="0">
              <a:latin typeface="+mj-ea"/>
            </a:endParaRPr>
          </a:p>
          <a:p>
            <a:pPr algn="l"/>
            <a:endParaRPr lang="en-US" altLang="ko-KR" sz="2000" dirty="0">
              <a:latin typeface="+mj-ea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475656" y="2859782"/>
            <a:ext cx="1872208" cy="79208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+mj-ea"/>
              </a:rPr>
              <a:t>불편함 주장 </a:t>
            </a:r>
            <a:r>
              <a:rPr lang="en-US" altLang="ko-KR" sz="1400" dirty="0">
                <a:latin typeface="+mj-ea"/>
              </a:rPr>
              <a:t>– </a:t>
            </a:r>
            <a:r>
              <a:rPr lang="ko-KR" altLang="en-US" sz="1400" dirty="0">
                <a:latin typeface="+mj-ea"/>
              </a:rPr>
              <a:t>제품의 완성도</a:t>
            </a:r>
            <a:r>
              <a:rPr lang="en-US" altLang="ko-KR" sz="1400" dirty="0">
                <a:latin typeface="+mj-ea"/>
              </a:rPr>
              <a:t>, </a:t>
            </a:r>
            <a:r>
              <a:rPr lang="ko-KR" altLang="en-US" sz="1400" dirty="0">
                <a:latin typeface="+mj-ea"/>
              </a:rPr>
              <a:t>업계 內 기능 협의 부족 등</a:t>
            </a:r>
            <a:endParaRPr lang="ko-KR" altLang="en-US" sz="1400" dirty="0"/>
          </a:p>
        </p:txBody>
      </p:sp>
      <p:sp>
        <p:nvSpPr>
          <p:cNvPr id="9" name="직사각형 8"/>
          <p:cNvSpPr/>
          <p:nvPr/>
        </p:nvSpPr>
        <p:spPr>
          <a:xfrm>
            <a:off x="5940152" y="2859782"/>
            <a:ext cx="1872208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latin typeface="+mj-ea"/>
              </a:rPr>
              <a:t>사고 時 보상 요구 </a:t>
            </a:r>
            <a:r>
              <a:rPr lang="en-US" altLang="ko-KR" sz="1400" dirty="0">
                <a:latin typeface="+mj-ea"/>
              </a:rPr>
              <a:t>– PC </a:t>
            </a:r>
            <a:r>
              <a:rPr lang="ko-KR" altLang="en-US" sz="1400" dirty="0">
                <a:latin typeface="+mj-ea"/>
              </a:rPr>
              <a:t>내 악성코드 침해 된 경우</a:t>
            </a:r>
            <a:endParaRPr lang="ko-KR" altLang="en-US" sz="1400" dirty="0"/>
          </a:p>
        </p:txBody>
      </p:sp>
      <p:sp>
        <p:nvSpPr>
          <p:cNvPr id="10" name="왼쪽/오른쪽 화살표 9"/>
          <p:cNvSpPr/>
          <p:nvPr/>
        </p:nvSpPr>
        <p:spPr>
          <a:xfrm>
            <a:off x="3517776" y="3147814"/>
            <a:ext cx="2160240" cy="21602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971600" y="1395239"/>
            <a:ext cx="79928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rgbClr val="0000FF"/>
                </a:solidFill>
                <a:latin typeface="+mj-ea"/>
              </a:rPr>
              <a:t>※ </a:t>
            </a:r>
            <a:r>
              <a:rPr lang="ko-KR" altLang="en-US" sz="1200" dirty="0">
                <a:solidFill>
                  <a:srgbClr val="0000FF"/>
                </a:solidFill>
                <a:latin typeface="+mj-ea"/>
              </a:rPr>
              <a:t>과거에 약 </a:t>
            </a:r>
            <a:r>
              <a:rPr lang="en-US" altLang="ko-KR" sz="1200" dirty="0">
                <a:solidFill>
                  <a:srgbClr val="0000FF"/>
                </a:solidFill>
                <a:latin typeface="+mj-ea"/>
              </a:rPr>
              <a:t>10</a:t>
            </a:r>
            <a:r>
              <a:rPr lang="ko-KR" altLang="en-US" sz="1200" dirty="0">
                <a:solidFill>
                  <a:srgbClr val="0000FF"/>
                </a:solidFill>
                <a:latin typeface="+mj-ea"/>
              </a:rPr>
              <a:t>년 이상 작동되고 있는 </a:t>
            </a:r>
            <a:r>
              <a:rPr lang="ko-KR" altLang="en-US" sz="1200" dirty="0" smtClean="0">
                <a:solidFill>
                  <a:srgbClr val="0000FF"/>
                </a:solidFill>
                <a:latin typeface="+mj-ea"/>
              </a:rPr>
              <a:t>상황</a:t>
            </a:r>
            <a:r>
              <a:rPr lang="en-US" altLang="ko-KR" sz="1200" dirty="0" smtClean="0">
                <a:solidFill>
                  <a:srgbClr val="0000FF"/>
                </a:solidFill>
                <a:latin typeface="+mj-ea"/>
              </a:rPr>
              <a:t>, </a:t>
            </a:r>
            <a:r>
              <a:rPr lang="ko-KR" altLang="en-US" sz="1200" dirty="0" smtClean="0">
                <a:solidFill>
                  <a:srgbClr val="0000FF"/>
                </a:solidFill>
                <a:latin typeface="+mj-ea"/>
              </a:rPr>
              <a:t>지금 </a:t>
            </a:r>
            <a:r>
              <a:rPr lang="ko-KR" altLang="en-US" sz="1200" dirty="0" err="1" smtClean="0">
                <a:solidFill>
                  <a:srgbClr val="0000FF"/>
                </a:solidFill>
                <a:latin typeface="+mj-ea"/>
              </a:rPr>
              <a:t>제도변경되어도</a:t>
            </a:r>
            <a:r>
              <a:rPr lang="ko-KR" altLang="en-US" sz="1200" dirty="0" smtClean="0">
                <a:solidFill>
                  <a:srgbClr val="0000FF"/>
                </a:solidFill>
                <a:latin typeface="+mj-ea"/>
              </a:rPr>
              <a:t> 실 서비스반영은 약간 시간이 걸릴 것</a:t>
            </a:r>
            <a:endParaRPr lang="en-US" altLang="ko-KR" sz="2000" dirty="0">
              <a:solidFill>
                <a:srgbClr val="0000FF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146439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9512" y="483518"/>
            <a:ext cx="8676456" cy="3780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2000" dirty="0" smtClean="0">
                <a:latin typeface="+mj-ea"/>
              </a:rPr>
              <a:t>□ 금융보안 정책방향 제언</a:t>
            </a:r>
            <a:endParaRPr lang="en-US" altLang="ko-KR" sz="2000" dirty="0" smtClean="0">
              <a:latin typeface="+mj-ea"/>
            </a:endParaRPr>
          </a:p>
          <a:p>
            <a:pPr algn="l"/>
            <a:r>
              <a:rPr lang="en-US" altLang="ko-KR" sz="2000" dirty="0" smtClean="0">
                <a:latin typeface="+mj-ea"/>
              </a:rPr>
              <a:t>   - </a:t>
            </a:r>
            <a:r>
              <a:rPr lang="ko-KR" altLang="en-US" sz="2000" dirty="0" smtClean="0">
                <a:latin typeface="+mj-ea"/>
              </a:rPr>
              <a:t>규제제거 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서비스제공자와 이용자간 계약에 의해 보안서비스 </a:t>
            </a:r>
            <a:endParaRPr lang="en-US" altLang="ko-KR" sz="2000" dirty="0" smtClean="0">
              <a:latin typeface="+mj-ea"/>
            </a:endParaRPr>
          </a:p>
          <a:p>
            <a:pPr algn="l"/>
            <a:r>
              <a:rPr lang="en-US" altLang="ko-KR" sz="2000" dirty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                  </a:t>
            </a:r>
            <a:r>
              <a:rPr lang="ko-KR" altLang="en-US" sz="2000" dirty="0" err="1" smtClean="0">
                <a:latin typeface="+mj-ea"/>
              </a:rPr>
              <a:t>제공가능하도록</a:t>
            </a:r>
            <a:r>
              <a:rPr lang="ko-KR" altLang="en-US" sz="2000" dirty="0" smtClean="0">
                <a:latin typeface="+mj-ea"/>
              </a:rPr>
              <a:t> 감독기능 제외 필요</a:t>
            </a:r>
            <a:endParaRPr lang="en-US" altLang="ko-KR" sz="2000" dirty="0" smtClean="0">
              <a:latin typeface="+mj-ea"/>
            </a:endParaRPr>
          </a:p>
          <a:p>
            <a:pPr algn="l"/>
            <a:r>
              <a:rPr lang="en-US" altLang="ko-KR" sz="2000" dirty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     </a:t>
            </a:r>
            <a:r>
              <a:rPr lang="ko-KR" altLang="en-US" sz="2000" u="sng" dirty="0" smtClean="0">
                <a:latin typeface="+mj-ea"/>
              </a:rPr>
              <a:t>사고</a:t>
            </a:r>
            <a:r>
              <a:rPr lang="en-US" altLang="ko-KR" sz="2000" u="sng" dirty="0" smtClean="0">
                <a:latin typeface="+mj-ea"/>
              </a:rPr>
              <a:t>⇒</a:t>
            </a:r>
            <a:r>
              <a:rPr lang="ko-KR" altLang="en-US" sz="2000" b="1" u="sng" dirty="0" smtClean="0">
                <a:solidFill>
                  <a:srgbClr val="FF0000"/>
                </a:solidFill>
                <a:latin typeface="+mj-ea"/>
              </a:rPr>
              <a:t>언론이슈</a:t>
            </a:r>
            <a:r>
              <a:rPr lang="en-US" altLang="ko-KR" sz="2000" b="1" u="sng" dirty="0">
                <a:solidFill>
                  <a:srgbClr val="FF0000"/>
                </a:solidFill>
                <a:latin typeface="+mj-ea"/>
              </a:rPr>
              <a:t> </a:t>
            </a:r>
            <a:r>
              <a:rPr lang="en-US" altLang="ko-KR" sz="2000" b="1" u="sng" dirty="0">
                <a:latin typeface="+mj-ea"/>
              </a:rPr>
              <a:t>⇒ </a:t>
            </a:r>
            <a:r>
              <a:rPr lang="ko-KR" altLang="en-US" sz="2000" dirty="0" smtClean="0">
                <a:latin typeface="+mj-ea"/>
              </a:rPr>
              <a:t>법제도</a:t>
            </a:r>
            <a:r>
              <a:rPr lang="en-US" altLang="ko-KR" sz="2000" dirty="0" smtClean="0">
                <a:latin typeface="+mj-ea"/>
              </a:rPr>
              <a:t>&amp;</a:t>
            </a:r>
            <a:r>
              <a:rPr lang="ko-KR" altLang="en-US" sz="2000" b="1" u="sng" strike="sngStrike" dirty="0" smtClean="0">
                <a:solidFill>
                  <a:srgbClr val="FF0000"/>
                </a:solidFill>
                <a:latin typeface="+mj-ea"/>
              </a:rPr>
              <a:t>금융감독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en-US" altLang="ko-KR" sz="2000" b="1" dirty="0">
                <a:latin typeface="+mj-ea"/>
              </a:rPr>
              <a:t>⇒</a:t>
            </a:r>
            <a:r>
              <a:rPr lang="en-US" altLang="ko-KR" sz="2000" dirty="0" smtClean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보안강화 </a:t>
            </a:r>
            <a:r>
              <a:rPr lang="en-US" altLang="ko-KR" sz="2000" b="1" dirty="0">
                <a:latin typeface="+mj-ea"/>
              </a:rPr>
              <a:t>⇒ </a:t>
            </a:r>
            <a:r>
              <a:rPr lang="ko-KR" altLang="en-US" sz="2000" dirty="0" smtClean="0">
                <a:latin typeface="+mj-ea"/>
              </a:rPr>
              <a:t>이용자불편   </a:t>
            </a:r>
            <a:endParaRPr lang="en-US" altLang="ko-KR" sz="2000" dirty="0" smtClean="0">
              <a:latin typeface="+mj-ea"/>
            </a:endParaRPr>
          </a:p>
          <a:p>
            <a:pPr algn="l"/>
            <a:endParaRPr lang="en-US" altLang="ko-KR" sz="2000" dirty="0" smtClean="0">
              <a:latin typeface="+mj-ea"/>
            </a:endParaRPr>
          </a:p>
          <a:p>
            <a:pPr algn="l"/>
            <a:r>
              <a:rPr lang="en-US" altLang="ko-KR" sz="2000" dirty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 </a:t>
            </a:r>
          </a:p>
          <a:p>
            <a:pPr algn="l"/>
            <a:r>
              <a:rPr lang="en-US" altLang="ko-KR" sz="2000" dirty="0" smtClean="0">
                <a:latin typeface="+mj-ea"/>
              </a:rPr>
              <a:t> </a:t>
            </a:r>
          </a:p>
          <a:p>
            <a:pPr algn="l"/>
            <a:r>
              <a:rPr lang="en-US" altLang="ko-KR" sz="2000" dirty="0" smtClean="0">
                <a:latin typeface="+mj-ea"/>
              </a:rPr>
              <a:t>   - </a:t>
            </a:r>
            <a:r>
              <a:rPr lang="ko-KR" altLang="en-US" sz="2000" dirty="0" smtClean="0">
                <a:latin typeface="+mj-ea"/>
              </a:rPr>
              <a:t>문제점 보완</a:t>
            </a:r>
            <a:endParaRPr lang="en-US" altLang="ko-KR" sz="2000" dirty="0" smtClean="0">
              <a:latin typeface="+mj-ea"/>
            </a:endParaRPr>
          </a:p>
          <a:p>
            <a:pPr algn="l"/>
            <a:r>
              <a:rPr lang="en-US" altLang="ko-KR" sz="2000" dirty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   </a:t>
            </a:r>
            <a:r>
              <a:rPr lang="ko-KR" altLang="en-US" sz="2000" dirty="0" smtClean="0">
                <a:latin typeface="+mj-ea"/>
              </a:rPr>
              <a:t> </a:t>
            </a:r>
            <a:endParaRPr lang="en-US" altLang="ko-KR" sz="2000" dirty="0" smtClean="0">
              <a:latin typeface="+mj-ea"/>
            </a:endParaRPr>
          </a:p>
          <a:p>
            <a:pPr algn="l"/>
            <a:r>
              <a:rPr lang="en-US" altLang="ko-KR" sz="2000" dirty="0" smtClean="0">
                <a:latin typeface="+mj-ea"/>
              </a:rPr>
              <a:t>                 </a:t>
            </a:r>
          </a:p>
          <a:p>
            <a:pPr algn="l"/>
            <a:endParaRPr lang="en-US" altLang="ko-KR" sz="2000" dirty="0">
              <a:latin typeface="+mj-ea"/>
            </a:endParaRPr>
          </a:p>
          <a:p>
            <a:pPr algn="l"/>
            <a:endParaRPr lang="en-US" altLang="ko-KR" sz="2000" dirty="0" smtClean="0">
              <a:latin typeface="+mj-ea"/>
            </a:endParaRPr>
          </a:p>
          <a:p>
            <a:pPr algn="l"/>
            <a:r>
              <a:rPr lang="en-US" altLang="ko-KR" sz="2000" dirty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     </a:t>
            </a:r>
          </a:p>
          <a:p>
            <a:pPr algn="l"/>
            <a:r>
              <a:rPr lang="en-US" altLang="ko-KR" sz="2000" dirty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    </a:t>
            </a:r>
            <a:r>
              <a:rPr lang="ko-KR" altLang="en-US" sz="2000" dirty="0" smtClean="0">
                <a:latin typeface="+mj-ea"/>
              </a:rPr>
              <a:t>제</a:t>
            </a:r>
            <a:r>
              <a:rPr lang="ko-KR" altLang="en-US" sz="2000" dirty="0">
                <a:latin typeface="+mj-ea"/>
              </a:rPr>
              <a:t>공</a:t>
            </a:r>
            <a:r>
              <a:rPr lang="ko-KR" altLang="en-US" sz="2000" dirty="0" smtClean="0">
                <a:latin typeface="+mj-ea"/>
              </a:rPr>
              <a:t>자 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법인</a:t>
            </a:r>
            <a:r>
              <a:rPr lang="en-US" altLang="ko-KR" sz="2000" dirty="0" smtClean="0">
                <a:latin typeface="+mj-ea"/>
              </a:rPr>
              <a:t>/</a:t>
            </a:r>
            <a:r>
              <a:rPr lang="ko-KR" altLang="en-US" sz="2000" dirty="0" smtClean="0">
                <a:latin typeface="+mj-ea"/>
              </a:rPr>
              <a:t>개인인증서 발급비용</a:t>
            </a:r>
            <a:r>
              <a:rPr lang="en-US" altLang="ko-KR" sz="2000" dirty="0" smtClean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현실화</a:t>
            </a:r>
            <a:endParaRPr lang="en-US" altLang="ko-KR" sz="2000" dirty="0">
              <a:latin typeface="+mj-ea"/>
            </a:endParaRPr>
          </a:p>
          <a:p>
            <a:pPr algn="l"/>
            <a:r>
              <a:rPr lang="en-US" altLang="ko-KR" sz="2000" dirty="0" smtClean="0">
                <a:latin typeface="+mj-ea"/>
              </a:rPr>
              <a:t>      </a:t>
            </a:r>
          </a:p>
          <a:p>
            <a:pPr algn="l"/>
            <a:r>
              <a:rPr lang="en-US" altLang="ko-KR" sz="2000" dirty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     </a:t>
            </a:r>
            <a:endParaRPr lang="en-US" altLang="ko-KR" sz="2000" dirty="0">
              <a:latin typeface="+mj-ea"/>
            </a:endParaRPr>
          </a:p>
          <a:p>
            <a:pPr algn="l"/>
            <a:endParaRPr lang="en-US" altLang="ko-KR" sz="2000" dirty="0">
              <a:latin typeface="+mj-ea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475656" y="3034982"/>
            <a:ext cx="1872208" cy="792088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>
                <a:latin typeface="+mj-ea"/>
              </a:rPr>
              <a:t>제품의 </a:t>
            </a:r>
            <a:r>
              <a:rPr lang="ko-KR" altLang="en-US" sz="1400" dirty="0">
                <a:latin typeface="+mj-ea"/>
              </a:rPr>
              <a:t>완성도</a:t>
            </a:r>
            <a:r>
              <a:rPr lang="en-US" altLang="ko-KR" sz="1400" dirty="0">
                <a:latin typeface="+mj-ea"/>
              </a:rPr>
              <a:t>, </a:t>
            </a:r>
            <a:r>
              <a:rPr lang="ko-KR" altLang="en-US" sz="1400" dirty="0">
                <a:latin typeface="+mj-ea"/>
              </a:rPr>
              <a:t>업계 內 </a:t>
            </a:r>
            <a:r>
              <a:rPr lang="ko-KR" altLang="en-US" sz="1400" dirty="0" smtClean="0">
                <a:latin typeface="+mj-ea"/>
              </a:rPr>
              <a:t>협의  강화</a:t>
            </a:r>
            <a:endParaRPr lang="ko-KR" altLang="en-US" sz="1400" dirty="0"/>
          </a:p>
        </p:txBody>
      </p:sp>
      <p:sp>
        <p:nvSpPr>
          <p:cNvPr id="9" name="직사각형 8"/>
          <p:cNvSpPr/>
          <p:nvPr/>
        </p:nvSpPr>
        <p:spPr>
          <a:xfrm>
            <a:off x="3581636" y="3034982"/>
            <a:ext cx="1872208" cy="7920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 smtClean="0"/>
              <a:t>보안기능은</a:t>
            </a:r>
            <a:endParaRPr lang="en-US" altLang="ko-KR" sz="1400" dirty="0" smtClean="0"/>
          </a:p>
          <a:p>
            <a:pPr algn="ctr"/>
            <a:r>
              <a:rPr lang="ko-KR" altLang="en-US" sz="1400" dirty="0" smtClean="0"/>
              <a:t>이용자의 선택으로</a:t>
            </a:r>
            <a:endParaRPr lang="en-US" altLang="ko-KR" sz="1400" dirty="0" smtClean="0"/>
          </a:p>
          <a:p>
            <a:pPr algn="ctr"/>
            <a:r>
              <a:rPr lang="ko-KR" altLang="en-US" sz="1400" dirty="0" smtClean="0"/>
              <a:t>이용가능 하도록</a:t>
            </a:r>
            <a:endParaRPr lang="ko-KR" altLang="en-US" sz="1400" dirty="0"/>
          </a:p>
        </p:txBody>
      </p:sp>
      <p:sp>
        <p:nvSpPr>
          <p:cNvPr id="2" name="직사각형 1"/>
          <p:cNvSpPr/>
          <p:nvPr/>
        </p:nvSpPr>
        <p:spPr>
          <a:xfrm>
            <a:off x="3059832" y="1995686"/>
            <a:ext cx="1944216" cy="43204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smtClean="0">
                <a:solidFill>
                  <a:schemeClr val="tx1"/>
                </a:solidFill>
              </a:rPr>
              <a:t>이중 규제 제거 필요</a:t>
            </a:r>
            <a:endParaRPr lang="ko-KR" altLang="en-US" sz="1400" b="1" dirty="0">
              <a:solidFill>
                <a:schemeClr val="tx1"/>
              </a:solidFill>
            </a:endParaRPr>
          </a:p>
        </p:txBody>
      </p:sp>
      <p:sp>
        <p:nvSpPr>
          <p:cNvPr id="3" name="아래쪽 화살표 2"/>
          <p:cNvSpPr/>
          <p:nvPr/>
        </p:nvSpPr>
        <p:spPr>
          <a:xfrm>
            <a:off x="3347864" y="1778149"/>
            <a:ext cx="233772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아래쪽 화살표 11"/>
          <p:cNvSpPr/>
          <p:nvPr/>
        </p:nvSpPr>
        <p:spPr>
          <a:xfrm>
            <a:off x="4400854" y="1778149"/>
            <a:ext cx="233772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1475656" y="2004070"/>
            <a:ext cx="1080120" cy="423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solidFill>
                  <a:schemeClr val="tx1"/>
                </a:solidFill>
              </a:rPr>
              <a:t>보안편의 균형보도 필요</a:t>
            </a:r>
            <a:endParaRPr lang="ko-KR" altLang="en-US" sz="1100" b="1" dirty="0">
              <a:solidFill>
                <a:schemeClr val="tx1"/>
              </a:solidFill>
            </a:endParaRPr>
          </a:p>
        </p:txBody>
      </p:sp>
      <p:sp>
        <p:nvSpPr>
          <p:cNvPr id="14" name="아래쪽 화살표 13"/>
          <p:cNvSpPr/>
          <p:nvPr/>
        </p:nvSpPr>
        <p:spPr>
          <a:xfrm>
            <a:off x="1917880" y="1789981"/>
            <a:ext cx="233772" cy="14401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5652120" y="3034982"/>
            <a:ext cx="3491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rgbClr val="0000FF"/>
                </a:solidFill>
                <a:latin typeface="+mj-ea"/>
              </a:rPr>
              <a:t>※ </a:t>
            </a:r>
            <a:r>
              <a:rPr lang="ko-KR" altLang="en-US" sz="1200" dirty="0" smtClean="0">
                <a:solidFill>
                  <a:srgbClr val="0000FF"/>
                </a:solidFill>
                <a:latin typeface="+mj-ea"/>
              </a:rPr>
              <a:t>편의선택 고객  </a:t>
            </a:r>
            <a:r>
              <a:rPr lang="en-US" altLang="ko-KR" sz="1200" dirty="0" smtClean="0">
                <a:solidFill>
                  <a:srgbClr val="0000FF"/>
                </a:solidFill>
                <a:latin typeface="+mj-ea"/>
              </a:rPr>
              <a:t>: </a:t>
            </a:r>
            <a:r>
              <a:rPr lang="ko-KR" altLang="en-US" sz="1200" dirty="0" smtClean="0">
                <a:solidFill>
                  <a:srgbClr val="0000FF"/>
                </a:solidFill>
                <a:latin typeface="+mj-ea"/>
              </a:rPr>
              <a:t>보안프로그램 </a:t>
            </a:r>
            <a:r>
              <a:rPr lang="ko-KR" altLang="en-US" sz="1200" dirty="0" err="1" smtClean="0">
                <a:solidFill>
                  <a:srgbClr val="0000FF"/>
                </a:solidFill>
                <a:latin typeface="+mj-ea"/>
              </a:rPr>
              <a:t>무설치</a:t>
            </a:r>
            <a:r>
              <a:rPr lang="ko-KR" altLang="en-US" sz="1200" dirty="0" smtClean="0">
                <a:solidFill>
                  <a:srgbClr val="0000FF"/>
                </a:solidFill>
                <a:latin typeface="+mj-ea"/>
              </a:rPr>
              <a:t> </a:t>
            </a:r>
            <a:endParaRPr lang="en-US" altLang="ko-KR" sz="1200" dirty="0" smtClean="0">
              <a:solidFill>
                <a:srgbClr val="0000FF"/>
              </a:solidFill>
              <a:latin typeface="+mj-ea"/>
            </a:endParaRPr>
          </a:p>
          <a:p>
            <a:r>
              <a:rPr lang="en-US" altLang="ko-KR" sz="1200" dirty="0">
                <a:solidFill>
                  <a:srgbClr val="0000FF"/>
                </a:solidFill>
                <a:latin typeface="+mj-ea"/>
              </a:rPr>
              <a:t> </a:t>
            </a:r>
            <a:r>
              <a:rPr lang="en-US" altLang="ko-KR" sz="1200" dirty="0" smtClean="0">
                <a:solidFill>
                  <a:srgbClr val="0000FF"/>
                </a:solidFill>
                <a:latin typeface="+mj-ea"/>
              </a:rPr>
              <a:t>  </a:t>
            </a:r>
            <a:r>
              <a:rPr lang="ko-KR" altLang="en-US" sz="1200" dirty="0" smtClean="0">
                <a:solidFill>
                  <a:srgbClr val="0000FF"/>
                </a:solidFill>
                <a:latin typeface="+mj-ea"/>
              </a:rPr>
              <a:t>이용가능 </a:t>
            </a:r>
            <a:r>
              <a:rPr lang="en-US" altLang="ko-KR" sz="1200" dirty="0" smtClean="0">
                <a:solidFill>
                  <a:srgbClr val="0000FF"/>
                </a:solidFill>
                <a:latin typeface="+mj-ea"/>
              </a:rPr>
              <a:t>(</a:t>
            </a:r>
            <a:r>
              <a:rPr lang="ko-KR" altLang="en-US" sz="1200" dirty="0" smtClean="0">
                <a:solidFill>
                  <a:srgbClr val="0000FF"/>
                </a:solidFill>
                <a:latin typeface="+mj-ea"/>
              </a:rPr>
              <a:t>고객책임 下 이용</a:t>
            </a:r>
            <a:r>
              <a:rPr lang="en-US" altLang="ko-KR" sz="1200" dirty="0" smtClean="0">
                <a:solidFill>
                  <a:srgbClr val="0000FF"/>
                </a:solidFill>
                <a:latin typeface="+mj-ea"/>
              </a:rPr>
              <a:t>)</a:t>
            </a:r>
          </a:p>
          <a:p>
            <a:r>
              <a:rPr lang="en-US" altLang="ko-KR" sz="1200" dirty="0">
                <a:solidFill>
                  <a:srgbClr val="0000FF"/>
                </a:solidFill>
                <a:latin typeface="+mj-ea"/>
              </a:rPr>
              <a:t> </a:t>
            </a:r>
            <a:r>
              <a:rPr lang="en-US" altLang="ko-KR" sz="1200" dirty="0" smtClean="0">
                <a:solidFill>
                  <a:srgbClr val="0000FF"/>
                </a:solidFill>
                <a:latin typeface="+mj-ea"/>
              </a:rPr>
              <a:t>   ⇒ </a:t>
            </a:r>
            <a:r>
              <a:rPr lang="ko-KR" altLang="en-US" sz="1200" dirty="0" smtClean="0">
                <a:solidFill>
                  <a:srgbClr val="0000FF"/>
                </a:solidFill>
                <a:latin typeface="+mj-ea"/>
              </a:rPr>
              <a:t>추가인증</a:t>
            </a:r>
            <a:r>
              <a:rPr lang="en-US" altLang="ko-KR" sz="1200" dirty="0" smtClean="0">
                <a:solidFill>
                  <a:srgbClr val="0000FF"/>
                </a:solidFill>
                <a:latin typeface="+mj-ea"/>
              </a:rPr>
              <a:t>, FDS, </a:t>
            </a:r>
            <a:r>
              <a:rPr lang="ko-KR" altLang="en-US" sz="1200" dirty="0" smtClean="0">
                <a:solidFill>
                  <a:srgbClr val="0000FF"/>
                </a:solidFill>
                <a:latin typeface="+mj-ea"/>
              </a:rPr>
              <a:t>브라우저지정 등 강화</a:t>
            </a:r>
            <a:endParaRPr lang="en-US" altLang="ko-KR" sz="1200" dirty="0" smtClean="0">
              <a:solidFill>
                <a:srgbClr val="0000FF"/>
              </a:solidFill>
              <a:latin typeface="+mj-ea"/>
            </a:endParaRPr>
          </a:p>
          <a:p>
            <a:r>
              <a:rPr lang="en-US" altLang="ko-KR" sz="1200" dirty="0">
                <a:solidFill>
                  <a:srgbClr val="0000FF"/>
                </a:solidFill>
                <a:latin typeface="+mj-ea"/>
              </a:rPr>
              <a:t> </a:t>
            </a:r>
            <a:r>
              <a:rPr lang="en-US" altLang="ko-KR" sz="1200" dirty="0" smtClean="0">
                <a:solidFill>
                  <a:srgbClr val="0000FF"/>
                </a:solidFill>
                <a:latin typeface="+mj-ea"/>
              </a:rPr>
              <a:t>  </a:t>
            </a:r>
            <a:r>
              <a:rPr lang="ko-KR" altLang="en-US" sz="1200" dirty="0" smtClean="0">
                <a:solidFill>
                  <a:srgbClr val="0000FF"/>
                </a:solidFill>
                <a:latin typeface="+mj-ea"/>
              </a:rPr>
              <a:t>기본 보안기능 선택 고객 </a:t>
            </a:r>
            <a:r>
              <a:rPr lang="en-US" altLang="ko-KR" sz="1200" dirty="0" smtClean="0">
                <a:solidFill>
                  <a:srgbClr val="0000FF"/>
                </a:solidFill>
                <a:latin typeface="+mj-ea"/>
              </a:rPr>
              <a:t>: </a:t>
            </a:r>
            <a:r>
              <a:rPr lang="ko-KR" altLang="en-US" sz="1200" dirty="0" smtClean="0">
                <a:solidFill>
                  <a:srgbClr val="0000FF"/>
                </a:solidFill>
                <a:latin typeface="+mj-ea"/>
              </a:rPr>
              <a:t>기존과 동일</a:t>
            </a:r>
            <a:r>
              <a:rPr lang="en-US" altLang="ko-KR" sz="1200" dirty="0" smtClean="0">
                <a:solidFill>
                  <a:srgbClr val="0000FF"/>
                </a:solidFill>
                <a:latin typeface="+mj-ea"/>
              </a:rPr>
              <a:t> </a:t>
            </a:r>
            <a:endParaRPr lang="en-US" altLang="ko-KR" sz="2000" dirty="0">
              <a:solidFill>
                <a:srgbClr val="0000FF"/>
              </a:solidFill>
              <a:latin typeface="+mj-ea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1469926" y="3878927"/>
            <a:ext cx="216597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rgbClr val="0000FF"/>
                </a:solidFill>
                <a:latin typeface="+mj-ea"/>
              </a:rPr>
              <a:t>※ </a:t>
            </a:r>
            <a:r>
              <a:rPr lang="ko-KR" altLang="en-US" sz="1200" dirty="0" smtClean="0">
                <a:solidFill>
                  <a:srgbClr val="0000FF"/>
                </a:solidFill>
                <a:latin typeface="+mj-ea"/>
              </a:rPr>
              <a:t>업체 간 자발적 협의 강화 </a:t>
            </a:r>
            <a:endParaRPr lang="en-US" altLang="ko-KR" sz="2000" dirty="0">
              <a:solidFill>
                <a:srgbClr val="0000FF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167626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9512" y="483518"/>
            <a:ext cx="8676456" cy="3780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ko-KR" altLang="en-US" sz="2000" dirty="0" smtClean="0">
                <a:latin typeface="+mj-ea"/>
              </a:rPr>
              <a:t>□ 금융보안 정책방향 제언</a:t>
            </a:r>
            <a:endParaRPr lang="en-US" altLang="ko-KR" sz="2000" dirty="0" smtClean="0">
              <a:latin typeface="+mj-ea"/>
            </a:endParaRPr>
          </a:p>
          <a:p>
            <a:pPr algn="l"/>
            <a:r>
              <a:rPr lang="en-US" altLang="ko-KR" sz="2000" dirty="0" smtClean="0">
                <a:latin typeface="+mj-ea"/>
              </a:rPr>
              <a:t>   - </a:t>
            </a:r>
            <a:r>
              <a:rPr lang="ko-KR" altLang="en-US" sz="2000" dirty="0" smtClean="0">
                <a:latin typeface="+mj-ea"/>
              </a:rPr>
              <a:t>보안강화 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b="1" dirty="0" smtClean="0">
                <a:latin typeface="+mj-ea"/>
              </a:rPr>
              <a:t>거래연동</a:t>
            </a:r>
            <a:r>
              <a:rPr lang="ko-KR" altLang="en-US" sz="2000" dirty="0" smtClean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OTP </a:t>
            </a:r>
            <a:r>
              <a:rPr lang="ko-KR" altLang="en-US" sz="2000" dirty="0" err="1" smtClean="0">
                <a:latin typeface="+mj-ea"/>
              </a:rPr>
              <a:t>앱</a:t>
            </a:r>
            <a:r>
              <a:rPr lang="en-US" altLang="ko-KR" sz="2000" dirty="0" smtClean="0">
                <a:latin typeface="+mj-ea"/>
              </a:rPr>
              <a:t>, </a:t>
            </a:r>
            <a:r>
              <a:rPr lang="ko-KR" altLang="en-US" sz="2000" dirty="0" smtClean="0">
                <a:latin typeface="+mj-ea"/>
              </a:rPr>
              <a:t>공인인증서 이용현황 알림 </a:t>
            </a:r>
            <a:r>
              <a:rPr lang="ko-KR" altLang="en-US" sz="2000" dirty="0" err="1" smtClean="0">
                <a:latin typeface="+mj-ea"/>
              </a:rPr>
              <a:t>앱</a:t>
            </a:r>
            <a:r>
              <a:rPr lang="ko-KR" altLang="en-US" sz="2000" dirty="0" smtClean="0">
                <a:latin typeface="+mj-ea"/>
              </a:rPr>
              <a:t> 제공 필요</a:t>
            </a:r>
            <a:endParaRPr lang="en-US" altLang="ko-KR" sz="2000" dirty="0" smtClean="0">
              <a:latin typeface="+mj-ea"/>
            </a:endParaRPr>
          </a:p>
          <a:p>
            <a:pPr algn="l"/>
            <a:endParaRPr lang="en-US" altLang="ko-KR" sz="2000" dirty="0">
              <a:latin typeface="+mj-ea"/>
            </a:endParaRPr>
          </a:p>
          <a:p>
            <a:pPr algn="l"/>
            <a:r>
              <a:rPr lang="en-US" altLang="ko-KR" sz="2000" dirty="0" smtClean="0">
                <a:latin typeface="+mj-ea"/>
              </a:rPr>
              <a:t>   - </a:t>
            </a:r>
            <a:r>
              <a:rPr lang="ko-KR" altLang="en-US" sz="2000" dirty="0" smtClean="0">
                <a:latin typeface="+mj-ea"/>
              </a:rPr>
              <a:t>보안 변화 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공인인증서가 아닌  </a:t>
            </a:r>
            <a:r>
              <a:rPr lang="en-US" altLang="ko-KR" sz="2000" dirty="0" smtClean="0">
                <a:latin typeface="+mj-ea"/>
              </a:rPr>
              <a:t>FIDO </a:t>
            </a:r>
            <a:r>
              <a:rPr lang="ko-KR" altLang="en-US" sz="2000" dirty="0" smtClean="0">
                <a:latin typeface="+mj-ea"/>
              </a:rPr>
              <a:t>개인키 이용</a:t>
            </a:r>
            <a:r>
              <a:rPr lang="en-US" altLang="ko-KR" sz="2000" dirty="0" smtClean="0">
                <a:latin typeface="+mj-ea"/>
              </a:rPr>
              <a:t>, FDS, </a:t>
            </a:r>
          </a:p>
          <a:p>
            <a:pPr algn="l"/>
            <a:r>
              <a:rPr lang="en-US" altLang="ko-KR" sz="2000" dirty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                    Browser </a:t>
            </a:r>
            <a:r>
              <a:rPr lang="ko-KR" altLang="en-US" sz="2000" dirty="0" smtClean="0">
                <a:latin typeface="+mj-ea"/>
              </a:rPr>
              <a:t>지정</a:t>
            </a:r>
            <a:r>
              <a:rPr lang="en-US" altLang="ko-KR" sz="2000" dirty="0" smtClean="0">
                <a:latin typeface="+mj-ea"/>
              </a:rPr>
              <a:t>(Finger Print)</a:t>
            </a:r>
            <a:r>
              <a:rPr lang="ko-KR" altLang="en-US" sz="2000" dirty="0" smtClean="0">
                <a:latin typeface="+mj-ea"/>
              </a:rPr>
              <a:t> 등</a:t>
            </a:r>
            <a:r>
              <a:rPr lang="en-US" altLang="ko-KR" sz="2000" dirty="0" smtClean="0">
                <a:latin typeface="+mj-ea"/>
              </a:rPr>
              <a:t> </a:t>
            </a:r>
            <a:r>
              <a:rPr lang="ko-KR" altLang="en-US" sz="2000" dirty="0" smtClean="0">
                <a:latin typeface="+mj-ea"/>
              </a:rPr>
              <a:t>다양한 인증강화 방안 적용</a:t>
            </a:r>
            <a:endParaRPr lang="en-US" altLang="ko-KR" sz="2000" dirty="0" smtClean="0">
              <a:latin typeface="+mj-ea"/>
            </a:endParaRPr>
          </a:p>
          <a:p>
            <a:pPr algn="l"/>
            <a:endParaRPr lang="en-US" altLang="ko-KR" sz="2000" dirty="0">
              <a:latin typeface="+mj-ea"/>
            </a:endParaRPr>
          </a:p>
          <a:p>
            <a:pPr algn="l"/>
            <a:r>
              <a:rPr lang="en-US" altLang="ko-KR" sz="2000" dirty="0" smtClean="0">
                <a:latin typeface="+mj-ea"/>
              </a:rPr>
              <a:t>   - </a:t>
            </a:r>
            <a:r>
              <a:rPr lang="ko-KR" altLang="en-US" sz="2000" dirty="0" smtClean="0">
                <a:latin typeface="+mj-ea"/>
              </a:rPr>
              <a:t>해외비교 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해외의 금융회사의 실시간 및 이체거래</a:t>
            </a:r>
            <a:r>
              <a:rPr lang="en-US" altLang="ko-KR" sz="2000" dirty="0" smtClean="0">
                <a:latin typeface="+mj-ea"/>
              </a:rPr>
              <a:t>PC</a:t>
            </a:r>
            <a:r>
              <a:rPr lang="ko-KR" altLang="en-US" sz="2000" dirty="0" smtClean="0">
                <a:latin typeface="+mj-ea"/>
              </a:rPr>
              <a:t>이용 비율을</a:t>
            </a:r>
            <a:endParaRPr lang="en-US" altLang="ko-KR" sz="2000" dirty="0" smtClean="0">
              <a:latin typeface="+mj-ea"/>
            </a:endParaRPr>
          </a:p>
          <a:p>
            <a:pPr algn="l"/>
            <a:r>
              <a:rPr lang="en-US" altLang="ko-KR" sz="2000" dirty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                  </a:t>
            </a:r>
            <a:r>
              <a:rPr lang="ko-KR" altLang="en-US" sz="2000" dirty="0" smtClean="0">
                <a:latin typeface="+mj-ea"/>
              </a:rPr>
              <a:t>보면 국내와는 상이함</a:t>
            </a:r>
            <a:endParaRPr lang="en-US" altLang="ko-KR" sz="2000" dirty="0" smtClean="0">
              <a:latin typeface="+mj-ea"/>
            </a:endParaRPr>
          </a:p>
          <a:p>
            <a:pPr algn="l"/>
            <a:endParaRPr lang="en-US" altLang="ko-KR" sz="2000" dirty="0">
              <a:latin typeface="+mj-ea"/>
            </a:endParaRPr>
          </a:p>
          <a:p>
            <a:pPr algn="l"/>
            <a:r>
              <a:rPr lang="en-US" altLang="ko-KR" sz="2000" dirty="0" smtClean="0">
                <a:latin typeface="+mj-ea"/>
              </a:rPr>
              <a:t>   - (</a:t>
            </a:r>
            <a:r>
              <a:rPr lang="ko-KR" altLang="en-US" sz="2000" dirty="0" smtClean="0">
                <a:latin typeface="+mj-ea"/>
              </a:rPr>
              <a:t>기타</a:t>
            </a:r>
            <a:r>
              <a:rPr lang="en-US" altLang="ko-KR" sz="2000" dirty="0" smtClean="0">
                <a:latin typeface="+mj-ea"/>
              </a:rPr>
              <a:t>)</a:t>
            </a:r>
            <a:r>
              <a:rPr lang="ko-KR" altLang="en-US" sz="2000" dirty="0" smtClean="0">
                <a:latin typeface="+mj-ea"/>
              </a:rPr>
              <a:t> 보안전문가 의견 인용 </a:t>
            </a:r>
            <a:r>
              <a:rPr lang="en-US" altLang="ko-KR" sz="2000" dirty="0" smtClean="0">
                <a:latin typeface="+mj-ea"/>
              </a:rPr>
              <a:t>: </a:t>
            </a:r>
            <a:r>
              <a:rPr lang="ko-KR" altLang="en-US" sz="2000" dirty="0" smtClean="0">
                <a:latin typeface="+mj-ea"/>
              </a:rPr>
              <a:t> </a:t>
            </a:r>
            <a:endParaRPr lang="en-US" altLang="ko-KR" sz="2000" dirty="0" smtClean="0">
              <a:latin typeface="+mj-ea"/>
            </a:endParaRPr>
          </a:p>
          <a:p>
            <a:pPr algn="l"/>
            <a:r>
              <a:rPr lang="en-US" altLang="ko-KR" sz="2000" dirty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     O. </a:t>
            </a:r>
            <a:r>
              <a:rPr lang="ko-KR" altLang="en-US" sz="2000" dirty="0" smtClean="0"/>
              <a:t>서비스 품질 </a:t>
            </a:r>
            <a:r>
              <a:rPr lang="en-US" altLang="ko-KR" sz="2000" dirty="0" smtClean="0"/>
              <a:t>&amp; PC </a:t>
            </a:r>
            <a:r>
              <a:rPr lang="ko-KR" altLang="en-US" sz="2000" dirty="0" smtClean="0"/>
              <a:t>클라이언트 시장 축소 </a:t>
            </a:r>
            <a:r>
              <a:rPr lang="en-US" altLang="ko-KR" sz="2000" dirty="0" smtClean="0"/>
              <a:t>&amp; Threat Modeling </a:t>
            </a:r>
            <a:r>
              <a:rPr lang="ko-KR" altLang="en-US" sz="2000" dirty="0" smtClean="0"/>
              <a:t>부재</a:t>
            </a:r>
            <a:endParaRPr lang="en-US" altLang="ko-KR" sz="2000" dirty="0" smtClean="0">
              <a:latin typeface="+mj-ea"/>
            </a:endParaRPr>
          </a:p>
          <a:p>
            <a:pPr algn="l"/>
            <a:r>
              <a:rPr lang="en-US" altLang="ko-KR" sz="2000" dirty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     </a:t>
            </a:r>
            <a:r>
              <a:rPr lang="ko-KR" altLang="en-US" sz="2000" dirty="0" smtClean="0">
                <a:latin typeface="+mj-ea"/>
              </a:rPr>
              <a:t>  </a:t>
            </a:r>
            <a:r>
              <a:rPr lang="en-US" altLang="ko-KR" sz="2000" dirty="0">
                <a:latin typeface="+mj-ea"/>
              </a:rPr>
              <a:t> </a:t>
            </a:r>
            <a:r>
              <a:rPr lang="en-US" altLang="ko-KR" sz="2000" dirty="0" smtClean="0">
                <a:latin typeface="+mj-ea"/>
              </a:rPr>
              <a:t> </a:t>
            </a:r>
            <a:r>
              <a:rPr lang="en-US" altLang="ko-KR" sz="1200" dirty="0" smtClean="0">
                <a:latin typeface="+mj-ea"/>
              </a:rPr>
              <a:t>https</a:t>
            </a:r>
            <a:r>
              <a:rPr lang="en-US" altLang="ko-KR" sz="1200" dirty="0">
                <a:latin typeface="+mj-ea"/>
              </a:rPr>
              <a:t>://medium.com/@jeongwookoh</a:t>
            </a:r>
            <a:r>
              <a:rPr lang="en-US" altLang="ko-KR" sz="1200" dirty="0" smtClean="0">
                <a:latin typeface="+mj-ea"/>
              </a:rPr>
              <a:t>/</a:t>
            </a:r>
            <a:r>
              <a:rPr lang="ko-KR" altLang="en-US" sz="1200" dirty="0" err="1" smtClean="0">
                <a:latin typeface="+mj-ea"/>
              </a:rPr>
              <a:t>액티브엑스</a:t>
            </a:r>
            <a:r>
              <a:rPr lang="en-US" altLang="ko-KR" sz="1200" dirty="0">
                <a:latin typeface="+mj-ea"/>
              </a:rPr>
              <a:t>-</a:t>
            </a:r>
            <a:r>
              <a:rPr lang="ko-KR" altLang="en-US" sz="1200" dirty="0">
                <a:latin typeface="+mj-ea"/>
              </a:rPr>
              <a:t>논란</a:t>
            </a:r>
            <a:r>
              <a:rPr lang="en-US" altLang="ko-KR" sz="1200" dirty="0">
                <a:latin typeface="+mj-ea"/>
              </a:rPr>
              <a:t>-</a:t>
            </a:r>
            <a:r>
              <a:rPr lang="ko-KR" altLang="en-US" sz="1200" dirty="0">
                <a:latin typeface="+mj-ea"/>
              </a:rPr>
              <a:t>무엇이</a:t>
            </a:r>
            <a:r>
              <a:rPr lang="en-US" altLang="ko-KR" sz="1200" dirty="0">
                <a:latin typeface="+mj-ea"/>
              </a:rPr>
              <a:t>-</a:t>
            </a:r>
            <a:r>
              <a:rPr lang="ko-KR" altLang="en-US" sz="1200" dirty="0">
                <a:latin typeface="+mj-ea"/>
              </a:rPr>
              <a:t>잘못</a:t>
            </a:r>
            <a:r>
              <a:rPr lang="en-US" altLang="ko-KR" sz="1200" dirty="0">
                <a:latin typeface="+mj-ea"/>
              </a:rPr>
              <a:t>-</a:t>
            </a:r>
            <a:r>
              <a:rPr lang="ko-KR" altLang="en-US" sz="1200" dirty="0">
                <a:latin typeface="+mj-ea"/>
              </a:rPr>
              <a:t>되었나</a:t>
            </a:r>
            <a:r>
              <a:rPr lang="en-US" altLang="ko-KR" sz="1200" dirty="0">
                <a:latin typeface="+mj-ea"/>
              </a:rPr>
              <a:t>-15275ffa6c0d</a:t>
            </a:r>
            <a:r>
              <a:rPr lang="en-US" altLang="ko-KR" sz="1200" dirty="0" smtClean="0">
                <a:latin typeface="+mj-ea"/>
              </a:rPr>
              <a:t>   </a:t>
            </a:r>
          </a:p>
          <a:p>
            <a:pPr algn="l"/>
            <a:endParaRPr lang="en-US" altLang="ko-KR" sz="1200" dirty="0">
              <a:latin typeface="+mj-ea"/>
            </a:endParaRPr>
          </a:p>
          <a:p>
            <a:pPr algn="l"/>
            <a:r>
              <a:rPr lang="ko-KR" altLang="en-US" sz="2000" dirty="0">
                <a:solidFill>
                  <a:schemeClr val="accent6"/>
                </a:solidFill>
                <a:latin typeface="+mj-ea"/>
              </a:rPr>
              <a:t>□ </a:t>
            </a:r>
            <a:r>
              <a:rPr lang="ko-KR" altLang="en-US" sz="2000" dirty="0" smtClean="0">
                <a:solidFill>
                  <a:schemeClr val="accent6"/>
                </a:solidFill>
                <a:latin typeface="+mj-ea"/>
              </a:rPr>
              <a:t>결론 </a:t>
            </a:r>
            <a:r>
              <a:rPr lang="en-US" altLang="ko-KR" sz="2000" dirty="0" smtClean="0">
                <a:solidFill>
                  <a:schemeClr val="accent6"/>
                </a:solidFill>
                <a:latin typeface="+mj-ea"/>
              </a:rPr>
              <a:t>: </a:t>
            </a:r>
            <a:r>
              <a:rPr lang="ko-KR" altLang="en-US" sz="2000" dirty="0" smtClean="0">
                <a:solidFill>
                  <a:schemeClr val="accent6"/>
                </a:solidFill>
                <a:latin typeface="+mj-ea"/>
              </a:rPr>
              <a:t>서비스제공자의 </a:t>
            </a:r>
            <a:r>
              <a:rPr lang="ko-KR" altLang="en-US" sz="2000" dirty="0" err="1" smtClean="0">
                <a:solidFill>
                  <a:schemeClr val="accent6"/>
                </a:solidFill>
                <a:latin typeface="+mj-ea"/>
              </a:rPr>
              <a:t>리스크</a:t>
            </a:r>
            <a:r>
              <a:rPr lang="ko-KR" altLang="en-US" sz="2000" dirty="0" smtClean="0">
                <a:solidFill>
                  <a:schemeClr val="accent6"/>
                </a:solidFill>
                <a:latin typeface="+mj-ea"/>
              </a:rPr>
              <a:t> 모델링에 의해 스스로 판단 운영 필요</a:t>
            </a:r>
            <a:r>
              <a:rPr lang="en-US" altLang="ko-KR" sz="1400" dirty="0" smtClean="0">
                <a:latin typeface="+mj-ea"/>
              </a:rPr>
              <a:t>   </a:t>
            </a:r>
            <a:endParaRPr lang="en-US" altLang="ko-KR" sz="1400" dirty="0">
              <a:latin typeface="+mj-ea"/>
            </a:endParaRPr>
          </a:p>
          <a:p>
            <a:pPr algn="l"/>
            <a:endParaRPr lang="en-US" altLang="ko-KR" sz="2000" dirty="0">
              <a:latin typeface="+mj-ea"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79512" y="4276724"/>
            <a:ext cx="8496944" cy="52727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1043608" y="4803997"/>
            <a:ext cx="76328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>
                <a:solidFill>
                  <a:srgbClr val="0000FF"/>
                </a:solidFill>
                <a:latin typeface="+mj-ea"/>
              </a:rPr>
              <a:t>※ </a:t>
            </a:r>
            <a:r>
              <a:rPr lang="ko-KR" altLang="en-US" sz="1200" dirty="0" smtClean="0">
                <a:solidFill>
                  <a:srgbClr val="0000FF"/>
                </a:solidFill>
                <a:latin typeface="+mj-ea"/>
              </a:rPr>
              <a:t>배상책임 강화움직임은 </a:t>
            </a:r>
            <a:r>
              <a:rPr lang="ko-KR" altLang="en-US" sz="1200" dirty="0" err="1" smtClean="0">
                <a:solidFill>
                  <a:srgbClr val="0000FF"/>
                </a:solidFill>
                <a:latin typeface="+mj-ea"/>
              </a:rPr>
              <a:t>핀테크</a:t>
            </a:r>
            <a:r>
              <a:rPr lang="en-US" altLang="ko-KR" sz="1200" dirty="0" smtClean="0">
                <a:solidFill>
                  <a:srgbClr val="0000FF"/>
                </a:solidFill>
                <a:latin typeface="+mj-ea"/>
              </a:rPr>
              <a:t>, IT</a:t>
            </a:r>
            <a:r>
              <a:rPr lang="ko-KR" altLang="en-US" sz="1200" dirty="0" smtClean="0">
                <a:solidFill>
                  <a:srgbClr val="0000FF"/>
                </a:solidFill>
                <a:latin typeface="+mj-ea"/>
              </a:rPr>
              <a:t>기업의 금융서비스 대응에 역행하는 것임 </a:t>
            </a:r>
            <a:endParaRPr lang="en-US" altLang="ko-KR" sz="2000" dirty="0">
              <a:solidFill>
                <a:srgbClr val="0000FF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33810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9512" y="483518"/>
            <a:ext cx="8676456" cy="3780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2000" dirty="0" smtClean="0">
                <a:latin typeface="+mj-ea"/>
              </a:rPr>
              <a:t>[</a:t>
            </a:r>
            <a:r>
              <a:rPr lang="ko-KR" altLang="en-US" sz="2000" dirty="0" smtClean="0">
                <a:latin typeface="+mj-ea"/>
              </a:rPr>
              <a:t>참고</a:t>
            </a:r>
            <a:r>
              <a:rPr lang="en-US" altLang="ko-KR" sz="2000" dirty="0" smtClean="0">
                <a:latin typeface="+mj-ea"/>
              </a:rPr>
              <a:t>]</a:t>
            </a:r>
            <a:r>
              <a:rPr lang="ko-KR" altLang="en-US" sz="2000" dirty="0" smtClean="0">
                <a:latin typeface="+mj-ea"/>
              </a:rPr>
              <a:t> 금융보안 </a:t>
            </a:r>
            <a:r>
              <a:rPr lang="en-US" altLang="ko-KR" sz="2000" dirty="0" smtClean="0">
                <a:latin typeface="+mj-ea"/>
              </a:rPr>
              <a:t>RISK</a:t>
            </a:r>
            <a:r>
              <a:rPr lang="ko-KR" altLang="en-US" sz="2000" dirty="0" smtClean="0">
                <a:latin typeface="+mj-ea"/>
              </a:rPr>
              <a:t> 기술적 분석 </a:t>
            </a:r>
            <a:r>
              <a:rPr lang="en-US" altLang="ko-KR" sz="2000" dirty="0" smtClean="0">
                <a:latin typeface="+mj-ea"/>
              </a:rPr>
              <a:t>– PC</a:t>
            </a:r>
            <a:r>
              <a:rPr lang="ko-KR" altLang="en-US" sz="2000" dirty="0" smtClean="0">
                <a:latin typeface="+mj-ea"/>
              </a:rPr>
              <a:t>의 침해 시 보호수준</a:t>
            </a:r>
            <a:endParaRPr lang="en-US" altLang="ko-KR" sz="2000" dirty="0">
              <a:latin typeface="+mj-ea"/>
            </a:endParaRPr>
          </a:p>
          <a:p>
            <a:pPr algn="l"/>
            <a:endParaRPr lang="en-US" altLang="ko-KR" sz="2000" dirty="0">
              <a:latin typeface="+mj-ea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2026217"/>
              </p:ext>
            </p:extLst>
          </p:nvPr>
        </p:nvGraphicFramePr>
        <p:xfrm>
          <a:off x="432048" y="874329"/>
          <a:ext cx="8423920" cy="41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5656"/>
                <a:gridCol w="1893912"/>
                <a:gridCol w="1850504"/>
                <a:gridCol w="1800200"/>
                <a:gridCol w="1403648"/>
              </a:tblGrid>
              <a:tr h="132685"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AS-WAS</a:t>
                      </a:r>
                      <a:r>
                        <a:rPr lang="en-US" altLang="ko-KR" sz="1050" dirty="0" smtClean="0"/>
                        <a:t>(ActiveX)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smtClean="0"/>
                        <a:t>AS-IS</a:t>
                      </a:r>
                      <a:r>
                        <a:rPr lang="en-US" altLang="ko-KR" sz="1050" dirty="0" smtClean="0"/>
                        <a:t>(EXE)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TO-BE</a:t>
                      </a:r>
                      <a:r>
                        <a:rPr lang="en-US" altLang="ko-KR" sz="1050" dirty="0" smtClean="0"/>
                        <a:t>(</a:t>
                      </a:r>
                      <a:r>
                        <a:rPr lang="ko-KR" altLang="en-US" sz="1050" dirty="0" err="1" smtClean="0"/>
                        <a:t>무설치</a:t>
                      </a:r>
                      <a:r>
                        <a:rPr lang="en-US" altLang="ko-KR" sz="1050" dirty="0" smtClean="0"/>
                        <a:t>-</a:t>
                      </a:r>
                      <a:r>
                        <a:rPr lang="ko-KR" altLang="en-US" sz="1050" dirty="0" err="1" smtClean="0"/>
                        <a:t>가상키패드</a:t>
                      </a:r>
                      <a:r>
                        <a:rPr lang="en-US" altLang="ko-KR" sz="1050" dirty="0" smtClean="0"/>
                        <a:t>)</a:t>
                      </a: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 smtClean="0"/>
                        <a:t>비고</a:t>
                      </a:r>
                      <a:endParaRPr lang="ko-KR" altLang="en-US" sz="1100" dirty="0"/>
                    </a:p>
                  </a:txBody>
                  <a:tcPr anchor="ctr"/>
                </a:tc>
              </a:tr>
              <a:tr h="13268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모듈 제공강도</a:t>
                      </a:r>
                      <a:endParaRPr lang="ko-KR" altLang="en-US" sz="8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바이너리 수준</a:t>
                      </a:r>
                      <a:endParaRPr lang="ko-KR" altLang="en-US" sz="8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스크립트 수준</a:t>
                      </a:r>
                      <a:endParaRPr lang="en-US" altLang="ko-KR" sz="800" dirty="0" smtClean="0"/>
                    </a:p>
                    <a:p>
                      <a:pPr algn="ctr" latinLnBrk="1"/>
                      <a:r>
                        <a:rPr lang="en-US" altLang="ko-KR" sz="800" dirty="0" smtClean="0"/>
                        <a:t>(</a:t>
                      </a:r>
                      <a:r>
                        <a:rPr lang="ko-KR" altLang="en-US" sz="800" dirty="0" smtClean="0"/>
                        <a:t>바이너리 수준 </a:t>
                      </a:r>
                      <a:r>
                        <a:rPr lang="ko-KR" altLang="en-US" sz="800" dirty="0" err="1" smtClean="0"/>
                        <a:t>에뮬</a:t>
                      </a:r>
                      <a:r>
                        <a:rPr lang="ko-KR" altLang="en-US" sz="800" dirty="0" smtClean="0"/>
                        <a:t> 가능성</a:t>
                      </a:r>
                      <a:r>
                        <a:rPr lang="en-US" altLang="ko-KR" sz="800" dirty="0" smtClean="0"/>
                        <a:t>)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</a:tr>
              <a:tr h="258348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/>
                        <a:t>보안강도</a:t>
                      </a:r>
                      <a:r>
                        <a:rPr lang="ko-KR" altLang="en-US" sz="800" baseline="0" dirty="0" smtClean="0"/>
                        <a:t> </a:t>
                      </a:r>
                      <a:r>
                        <a:rPr lang="en-US" altLang="ko-KR" sz="800" baseline="0" dirty="0" smtClean="0"/>
                        <a:t>- </a:t>
                      </a:r>
                      <a:r>
                        <a:rPr lang="ko-KR" altLang="en-US" sz="800" baseline="0" dirty="0" smtClean="0"/>
                        <a:t>개념적</a:t>
                      </a:r>
                      <a:endParaRPr lang="en-US" altLang="ko-KR" sz="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강함</a:t>
                      </a:r>
                      <a:endParaRPr lang="en-US" altLang="ko-KR" sz="800" dirty="0" smtClean="0"/>
                    </a:p>
                    <a:p>
                      <a:pPr algn="ctr" latinLnBrk="1"/>
                      <a:r>
                        <a:rPr lang="en-US" altLang="ko-KR" sz="800" b="1" dirty="0" smtClean="0"/>
                        <a:t>(</a:t>
                      </a:r>
                      <a:r>
                        <a:rPr lang="ko-KR" altLang="en-US" sz="800" b="1" dirty="0" smtClean="0"/>
                        <a:t>바이너리</a:t>
                      </a:r>
                      <a:r>
                        <a:rPr lang="en-US" altLang="ko-KR" sz="800" dirty="0" smtClean="0"/>
                        <a:t>&amp;</a:t>
                      </a:r>
                    </a:p>
                    <a:p>
                      <a:pPr algn="ctr" latinLnBrk="1"/>
                      <a:r>
                        <a:rPr lang="en-US" altLang="ko-KR" sz="800" dirty="0" smtClean="0"/>
                        <a:t>IE</a:t>
                      </a:r>
                      <a:r>
                        <a:rPr lang="ko-KR" altLang="en-US" sz="800" dirty="0" smtClean="0"/>
                        <a:t>와 </a:t>
                      </a:r>
                      <a:r>
                        <a:rPr lang="en-US" altLang="ko-KR" sz="800" dirty="0" smtClean="0"/>
                        <a:t>JS</a:t>
                      </a:r>
                      <a:r>
                        <a:rPr lang="ko-KR" altLang="en-US" sz="800" dirty="0" smtClean="0"/>
                        <a:t>를 통한 실행연결</a:t>
                      </a:r>
                      <a:r>
                        <a:rPr lang="en-US" altLang="ko-KR" sz="800" dirty="0" smtClean="0"/>
                        <a:t>)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강함</a:t>
                      </a:r>
                      <a:endParaRPr lang="en-US" altLang="ko-KR" sz="800" dirty="0" smtClean="0"/>
                    </a:p>
                    <a:p>
                      <a:pPr algn="ctr" latinLnBrk="1"/>
                      <a:r>
                        <a:rPr lang="en-US" altLang="ko-KR" sz="800" b="1" dirty="0" smtClean="0"/>
                        <a:t>(</a:t>
                      </a:r>
                      <a:r>
                        <a:rPr lang="ko-KR" altLang="en-US" sz="800" b="1" dirty="0" smtClean="0"/>
                        <a:t>바이너리</a:t>
                      </a:r>
                      <a:r>
                        <a:rPr lang="en-US" altLang="ko-KR" sz="800" dirty="0" smtClean="0"/>
                        <a:t>&amp;</a:t>
                      </a:r>
                    </a:p>
                    <a:p>
                      <a:pPr algn="ctr" latinLnBrk="1"/>
                      <a:r>
                        <a:rPr lang="en-US" altLang="ko-KR" sz="800" dirty="0" smtClean="0"/>
                        <a:t>IE</a:t>
                      </a:r>
                      <a:r>
                        <a:rPr lang="ko-KR" altLang="en-US" sz="800" dirty="0" smtClean="0"/>
                        <a:t>와 직접적 연결 없음</a:t>
                      </a:r>
                      <a:r>
                        <a:rPr lang="en-US" altLang="ko-KR" sz="800" dirty="0" smtClean="0"/>
                        <a:t>)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스크립트에 대한 보호</a:t>
                      </a:r>
                      <a:r>
                        <a:rPr lang="en-US" altLang="ko-KR" sz="800" dirty="0" smtClean="0"/>
                        <a:t>(</a:t>
                      </a:r>
                      <a:r>
                        <a:rPr lang="ko-KR" altLang="en-US" sz="800" dirty="0" smtClean="0"/>
                        <a:t>난독화</a:t>
                      </a:r>
                      <a:r>
                        <a:rPr lang="en-US" altLang="ko-KR" sz="800" dirty="0" smtClean="0"/>
                        <a:t>, </a:t>
                      </a:r>
                      <a:r>
                        <a:rPr lang="ko-KR" altLang="en-US" sz="800" dirty="0" err="1" smtClean="0"/>
                        <a:t>무결성</a:t>
                      </a:r>
                      <a:r>
                        <a:rPr lang="en-US" altLang="ko-KR" sz="800" dirty="0" smtClean="0"/>
                        <a:t>, </a:t>
                      </a:r>
                      <a:r>
                        <a:rPr lang="ko-KR" altLang="en-US" sz="800" dirty="0" smtClean="0"/>
                        <a:t>암호화 등</a:t>
                      </a:r>
                      <a:r>
                        <a:rPr lang="en-US" altLang="ko-KR" sz="800" dirty="0" smtClean="0"/>
                        <a:t>) </a:t>
                      </a:r>
                      <a:r>
                        <a:rPr lang="ko-KR" altLang="en-US" sz="800" dirty="0" smtClean="0"/>
                        <a:t>기술 수준에 의존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</a:tr>
              <a:tr h="186584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/>
                        <a:t>문제점</a:t>
                      </a:r>
                      <a:r>
                        <a:rPr lang="en-US" altLang="ko-KR" sz="800" dirty="0" smtClean="0"/>
                        <a:t>1 – </a:t>
                      </a:r>
                      <a:r>
                        <a:rPr lang="ko-KR" altLang="en-US" sz="800" dirty="0" smtClean="0"/>
                        <a:t>설치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ActiveX 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</a:rPr>
                        <a:t>설치 유도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EXE 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</a:rPr>
                        <a:t>설치유도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없음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</a:tr>
              <a:tr h="152102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/>
                        <a:t>문제점</a:t>
                      </a:r>
                      <a:r>
                        <a:rPr lang="en-US" altLang="ko-KR" sz="800" dirty="0" smtClean="0"/>
                        <a:t>2 - </a:t>
                      </a:r>
                      <a:r>
                        <a:rPr lang="ko-KR" altLang="en-US" sz="800" dirty="0" smtClean="0"/>
                        <a:t>실행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800" dirty="0" smtClean="0"/>
                        <a:t>HTML</a:t>
                      </a:r>
                      <a:r>
                        <a:rPr lang="en-US" altLang="ko-KR" sz="800" baseline="0" dirty="0" smtClean="0"/>
                        <a:t> </a:t>
                      </a:r>
                      <a:r>
                        <a:rPr lang="ko-KR" altLang="en-US" sz="800" baseline="0" dirty="0" smtClean="0"/>
                        <a:t>코드로 자동실행</a:t>
                      </a:r>
                      <a:endParaRPr lang="en-US" altLang="ko-KR" sz="800" baseline="0" dirty="0" smtClean="0"/>
                    </a:p>
                    <a:p>
                      <a:pPr algn="ctr" latinLnBrk="1"/>
                      <a:r>
                        <a:rPr lang="en-US" altLang="ko-KR" sz="1000" b="1" u="sng" baseline="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ko-KR" altLang="en-US" sz="1000" b="1" u="sng" baseline="0" dirty="0" smtClean="0">
                          <a:solidFill>
                            <a:srgbClr val="FF0000"/>
                          </a:solidFill>
                        </a:rPr>
                        <a:t>타 사이트에서 실행가능</a:t>
                      </a:r>
                      <a:r>
                        <a:rPr lang="en-US" altLang="ko-KR" sz="1000" b="1" u="sng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endParaRPr lang="ko-KR" altLang="en-US" sz="800" b="1" u="sng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b="1" u="sng" dirty="0" smtClean="0">
                          <a:solidFill>
                            <a:srgbClr val="00B050"/>
                          </a:solidFill>
                        </a:rPr>
                        <a:t>HTML</a:t>
                      </a:r>
                      <a:r>
                        <a:rPr lang="en-US" altLang="ko-KR" sz="900" b="1" u="sng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ko-KR" altLang="en-US" sz="900" b="1" u="sng" baseline="0" dirty="0" smtClean="0">
                          <a:solidFill>
                            <a:srgbClr val="00B050"/>
                          </a:solidFill>
                        </a:rPr>
                        <a:t>코드 자동실행불가</a:t>
                      </a:r>
                      <a:endParaRPr lang="en-US" altLang="ko-KR" sz="900" b="1" u="sng" baseline="0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900" b="1" u="sng" dirty="0" smtClean="0">
                          <a:solidFill>
                            <a:srgbClr val="00B050"/>
                          </a:solidFill>
                        </a:rPr>
                        <a:t>기 실행된 서비스로 동작</a:t>
                      </a:r>
                      <a:endParaRPr lang="ko-KR" altLang="en-US" sz="900" b="1" u="sng" dirty="0">
                        <a:solidFill>
                          <a:srgbClr val="00B05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서버에서 매번 </a:t>
                      </a:r>
                      <a:r>
                        <a:rPr lang="ko-KR" altLang="en-US" sz="800" dirty="0" err="1" smtClean="0"/>
                        <a:t>내려받음</a:t>
                      </a:r>
                      <a:endParaRPr lang="en-US" altLang="ko-KR" sz="800" dirty="0" smtClean="0"/>
                    </a:p>
                    <a:p>
                      <a:pPr algn="ctr" latinLnBrk="1"/>
                      <a:r>
                        <a:rPr lang="en-US" altLang="ko-KR" sz="800" dirty="0" smtClean="0"/>
                        <a:t>(Challenge</a:t>
                      </a:r>
                      <a:r>
                        <a:rPr lang="en-US" altLang="ko-KR" sz="800" baseline="0" dirty="0" smtClean="0"/>
                        <a:t> </a:t>
                      </a:r>
                      <a:r>
                        <a:rPr lang="ko-KR" altLang="en-US" sz="800" baseline="0" dirty="0" smtClean="0"/>
                        <a:t>값 설계 필요</a:t>
                      </a:r>
                      <a:r>
                        <a:rPr lang="en-US" altLang="ko-KR" sz="800" baseline="0" dirty="0" smtClean="0"/>
                        <a:t>)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</a:tr>
              <a:tr h="207412"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800" dirty="0" smtClean="0"/>
                        <a:t>             </a:t>
                      </a:r>
                      <a:r>
                        <a:rPr lang="ko-KR" altLang="en-US" sz="800" dirty="0" smtClean="0"/>
                        <a:t>실행방식 이슈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err="1" smtClean="0">
                          <a:solidFill>
                            <a:schemeClr val="tx1"/>
                          </a:solidFill>
                        </a:rPr>
                        <a:t>필요시에만</a:t>
                      </a:r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</a:rPr>
                        <a:t> 동작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u="sng" dirty="0" err="1" smtClean="0">
                          <a:solidFill>
                            <a:srgbClr val="00B050"/>
                          </a:solidFill>
                        </a:rPr>
                        <a:t>항상동작</a:t>
                      </a:r>
                      <a:r>
                        <a:rPr lang="en-US" altLang="ko-KR" sz="900" b="1" u="sng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ko-KR" altLang="en-US" sz="900" b="1" u="sng" dirty="0" smtClean="0">
                          <a:solidFill>
                            <a:srgbClr val="00B050"/>
                          </a:solidFill>
                        </a:rPr>
                        <a:t>추가 방어 가능</a:t>
                      </a:r>
                      <a:r>
                        <a:rPr lang="en-US" altLang="ko-KR" sz="900" b="1" u="sng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</a:p>
                    <a:p>
                      <a:pPr algn="ctr" latinLnBrk="1"/>
                      <a:r>
                        <a:rPr lang="ko-KR" altLang="en-US" sz="900" b="1" u="sng" dirty="0" smtClean="0">
                          <a:solidFill>
                            <a:srgbClr val="FF0000"/>
                          </a:solidFill>
                        </a:rPr>
                        <a:t>다수의 보안프로그램 설치 및 불필요 리소스 사용 </a:t>
                      </a:r>
                      <a:endParaRPr lang="ko-KR" altLang="en-US" sz="900" b="1" u="sng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err="1" smtClean="0"/>
                        <a:t>필요시에만</a:t>
                      </a:r>
                      <a:r>
                        <a:rPr lang="ko-KR" altLang="en-US" sz="800" dirty="0" smtClean="0"/>
                        <a:t> 동작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</a:tr>
              <a:tr h="152102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/>
                        <a:t>문제점</a:t>
                      </a:r>
                      <a:r>
                        <a:rPr lang="en-US" altLang="ko-KR" sz="800" dirty="0" smtClean="0"/>
                        <a:t>2 - </a:t>
                      </a:r>
                      <a:r>
                        <a:rPr lang="ko-KR" altLang="en-US" sz="800" dirty="0" smtClean="0"/>
                        <a:t>방해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</a:rPr>
                        <a:t>침해 시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ko-KR" sz="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 baseline="0" dirty="0" smtClean="0">
                          <a:solidFill>
                            <a:schemeClr val="tx1"/>
                          </a:solidFill>
                        </a:rPr>
                        <a:t> 실행제어 또는 </a:t>
                      </a:r>
                      <a:r>
                        <a:rPr lang="en-US" altLang="ko-KR" sz="800" baseline="0" dirty="0" smtClean="0">
                          <a:solidFill>
                            <a:schemeClr val="tx1"/>
                          </a:solidFill>
                        </a:rPr>
                        <a:t>Proxy</a:t>
                      </a:r>
                      <a:r>
                        <a:rPr lang="ko-KR" altLang="en-US" sz="800" baseline="0" dirty="0" smtClean="0">
                          <a:solidFill>
                            <a:schemeClr val="tx1"/>
                          </a:solidFill>
                        </a:rPr>
                        <a:t>형태 악용 가능</a:t>
                      </a:r>
                      <a:endParaRPr lang="ko-KR" altLang="en-US" sz="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solidFill>
                            <a:schemeClr val="tx1"/>
                          </a:solidFill>
                        </a:rPr>
                        <a:t>침해 시</a:t>
                      </a:r>
                      <a:r>
                        <a:rPr lang="en-US" altLang="ko-KR" sz="8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altLang="ko-KR" sz="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ko-KR" altLang="en-US" sz="800" baseline="0" dirty="0" smtClean="0">
                          <a:solidFill>
                            <a:schemeClr val="tx1"/>
                          </a:solidFill>
                        </a:rPr>
                        <a:t> 실행제어 또는 </a:t>
                      </a:r>
                      <a:r>
                        <a:rPr lang="en-US" altLang="ko-KR" sz="800" baseline="0" dirty="0" smtClean="0">
                          <a:solidFill>
                            <a:schemeClr val="tx1"/>
                          </a:solidFill>
                        </a:rPr>
                        <a:t>Proxy</a:t>
                      </a:r>
                      <a:r>
                        <a:rPr lang="ko-KR" altLang="en-US" sz="800" baseline="0" dirty="0" smtClean="0">
                          <a:solidFill>
                            <a:schemeClr val="tx1"/>
                          </a:solidFill>
                        </a:rPr>
                        <a:t>형태 악용 가능</a:t>
                      </a:r>
                      <a:endParaRPr lang="ko-KR" altLang="en-US" sz="800" b="1" u="sng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일반적으로 바이너리 보다 약하며 동적 코드 제공설계가 매우 중요함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</a:tr>
              <a:tr h="152102"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800" dirty="0" smtClean="0"/>
                        <a:t>문제점</a:t>
                      </a:r>
                      <a:r>
                        <a:rPr lang="en-US" altLang="ko-KR" sz="800" dirty="0" smtClean="0"/>
                        <a:t>3</a:t>
                      </a:r>
                      <a:r>
                        <a:rPr lang="en-US" altLang="ko-KR" sz="800" baseline="0" dirty="0" smtClean="0"/>
                        <a:t> - </a:t>
                      </a:r>
                      <a:r>
                        <a:rPr lang="ko-KR" altLang="en-US" sz="800" baseline="0" dirty="0" smtClean="0"/>
                        <a:t>완성도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b="1" u="sng" dirty="0" err="1" smtClean="0">
                          <a:solidFill>
                            <a:srgbClr val="FF0000"/>
                          </a:solidFill>
                        </a:rPr>
                        <a:t>시큐어코딩문제</a:t>
                      </a:r>
                      <a:r>
                        <a:rPr lang="ko-KR" altLang="en-US" sz="900" b="1" u="sng" dirty="0" smtClean="0">
                          <a:solidFill>
                            <a:srgbClr val="FF0000"/>
                          </a:solidFill>
                        </a:rPr>
                        <a:t> 영향도</a:t>
                      </a:r>
                      <a:endParaRPr lang="en-US" altLang="ko-KR" sz="900" b="1" u="sng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 latinLnBrk="1"/>
                      <a:r>
                        <a:rPr lang="ko-KR" altLang="en-US" sz="900" b="1" u="sng" dirty="0" smtClean="0">
                          <a:solidFill>
                            <a:srgbClr val="FF0000"/>
                          </a:solidFill>
                        </a:rPr>
                        <a:t>매우 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err="1" smtClean="0"/>
                        <a:t>시큐어코딩문제</a:t>
                      </a:r>
                      <a:r>
                        <a:rPr lang="ko-KR" altLang="en-US" sz="800" dirty="0" smtClean="0"/>
                        <a:t> 영향도</a:t>
                      </a:r>
                      <a:endParaRPr lang="en-US" altLang="ko-KR" sz="800" dirty="0" smtClean="0"/>
                    </a:p>
                    <a:p>
                      <a:pPr algn="ctr" latinLnBrk="1"/>
                      <a:r>
                        <a:rPr lang="ko-KR" altLang="en-US" sz="800" dirty="0" err="1" smtClean="0"/>
                        <a:t>중간정도</a:t>
                      </a:r>
                      <a:endParaRPr lang="ko-KR" altLang="en-US" sz="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>
                          <a:solidFill>
                            <a:srgbClr val="0000FF"/>
                          </a:solidFill>
                        </a:rPr>
                        <a:t>악성코드 전파용도 악용 불가</a:t>
                      </a:r>
                      <a:endParaRPr lang="ko-KR" altLang="en-US" sz="800" dirty="0">
                        <a:solidFill>
                          <a:srgbClr val="0000FF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</a:tr>
              <a:tr h="2627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위협시나리오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취약점 존재 </a:t>
                      </a:r>
                      <a:r>
                        <a:rPr lang="en-US" altLang="ko-KR" sz="800" dirty="0" smtClean="0"/>
                        <a:t>AX </a:t>
                      </a:r>
                      <a:r>
                        <a:rPr lang="ko-KR" altLang="en-US" sz="800" dirty="0" smtClean="0"/>
                        <a:t>악용</a:t>
                      </a:r>
                      <a:r>
                        <a:rPr lang="en-US" altLang="ko-KR" sz="800" dirty="0" smtClean="0"/>
                        <a:t>(</a:t>
                      </a:r>
                      <a:r>
                        <a:rPr lang="ko-KR" altLang="en-US" sz="800" dirty="0" smtClean="0"/>
                        <a:t>전파</a:t>
                      </a:r>
                      <a:r>
                        <a:rPr lang="en-US" altLang="ko-KR" sz="800" dirty="0" smtClean="0"/>
                        <a:t>)</a:t>
                      </a:r>
                    </a:p>
                    <a:p>
                      <a:pPr algn="ctr" latinLnBrk="1"/>
                      <a:r>
                        <a:rPr lang="ko-KR" altLang="en-US" sz="800" dirty="0" smtClean="0"/>
                        <a:t>실행제어</a:t>
                      </a:r>
                      <a:r>
                        <a:rPr lang="en-US" altLang="ko-KR" sz="800" dirty="0" smtClean="0"/>
                        <a:t>, </a:t>
                      </a:r>
                      <a:r>
                        <a:rPr lang="ko-KR" altLang="en-US" sz="800" dirty="0" smtClean="0"/>
                        <a:t>메모리 해킹</a:t>
                      </a:r>
                      <a:endParaRPr lang="en-US" altLang="ko-KR" sz="800" dirty="0" smtClean="0"/>
                    </a:p>
                    <a:p>
                      <a:pPr algn="ctr" latinLnBrk="1"/>
                      <a:r>
                        <a:rPr lang="en-US" altLang="ko-KR" sz="800" dirty="0" smtClean="0"/>
                        <a:t>UX</a:t>
                      </a:r>
                      <a:r>
                        <a:rPr lang="ko-KR" altLang="en-US" sz="800" dirty="0" smtClean="0"/>
                        <a:t>덮어쓰기를 통한 정보탈취</a:t>
                      </a:r>
                      <a:endParaRPr lang="en-US" altLang="ko-KR" sz="800" dirty="0" smtClean="0"/>
                    </a:p>
                    <a:p>
                      <a:pPr algn="ctr" latinLnBrk="1"/>
                      <a:r>
                        <a:rPr lang="ko-KR" altLang="en-US" sz="800" dirty="0" smtClean="0"/>
                        <a:t>보안프로그램간</a:t>
                      </a:r>
                      <a:r>
                        <a:rPr lang="ko-KR" altLang="en-US" sz="800" baseline="0" dirty="0" smtClean="0"/>
                        <a:t> 상호인증 취약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strike="sngStrike" dirty="0" smtClean="0"/>
                        <a:t>취약점 존재 </a:t>
                      </a:r>
                      <a:r>
                        <a:rPr lang="en-US" altLang="ko-KR" sz="800" strike="sngStrike" dirty="0" smtClean="0"/>
                        <a:t>EXE </a:t>
                      </a:r>
                      <a:r>
                        <a:rPr lang="ko-KR" altLang="en-US" sz="800" strike="sngStrike" dirty="0" smtClean="0"/>
                        <a:t>악용</a:t>
                      </a:r>
                      <a:endParaRPr lang="en-US" altLang="ko-KR" sz="800" strike="sngStrike" dirty="0" smtClean="0"/>
                    </a:p>
                    <a:p>
                      <a:pPr algn="ctr" latinLnBrk="1"/>
                      <a:r>
                        <a:rPr lang="ko-KR" altLang="en-US" sz="800" dirty="0" smtClean="0"/>
                        <a:t>실행제어</a:t>
                      </a:r>
                      <a:r>
                        <a:rPr lang="en-US" altLang="ko-KR" sz="800" dirty="0" smtClean="0"/>
                        <a:t>, </a:t>
                      </a:r>
                      <a:r>
                        <a:rPr lang="ko-KR" altLang="en-US" sz="800" dirty="0" smtClean="0"/>
                        <a:t>메모리 해킹</a:t>
                      </a:r>
                      <a:endParaRPr lang="en-US" altLang="ko-KR" sz="800" dirty="0" smtClean="0"/>
                    </a:p>
                    <a:p>
                      <a:pPr algn="ctr" latinLnBrk="1"/>
                      <a:r>
                        <a:rPr lang="en-US" altLang="ko-KR" sz="800" dirty="0" smtClean="0"/>
                        <a:t>UX</a:t>
                      </a:r>
                      <a:r>
                        <a:rPr lang="ko-KR" altLang="en-US" sz="800" dirty="0" smtClean="0"/>
                        <a:t>덮어쓰기를 통한 정보탈취 등</a:t>
                      </a:r>
                      <a:endParaRPr lang="en-US" altLang="ko-KR" sz="800" dirty="0" smtClean="0"/>
                    </a:p>
                    <a:p>
                      <a:pPr algn="ctr" latinLnBrk="1"/>
                      <a:r>
                        <a:rPr lang="ko-KR" altLang="en-US" sz="800" dirty="0" smtClean="0"/>
                        <a:t>보안프로그램간</a:t>
                      </a:r>
                      <a:r>
                        <a:rPr lang="ko-KR" altLang="en-US" sz="800" baseline="0" dirty="0" smtClean="0"/>
                        <a:t> 상호인증 취약</a:t>
                      </a:r>
                      <a:endParaRPr lang="ko-KR" altLang="en-US" sz="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strike="sngStrike" dirty="0" smtClean="0"/>
                        <a:t>취약점 존재 </a:t>
                      </a:r>
                      <a:r>
                        <a:rPr lang="en-US" altLang="ko-KR" sz="800" strike="sngStrike" dirty="0" smtClean="0"/>
                        <a:t>EXE </a:t>
                      </a:r>
                      <a:r>
                        <a:rPr lang="ko-KR" altLang="en-US" sz="800" strike="sngStrike" dirty="0" smtClean="0"/>
                        <a:t>악용</a:t>
                      </a:r>
                      <a:endParaRPr lang="en-US" altLang="ko-KR" sz="800" strike="sngStrike" dirty="0" smtClean="0"/>
                    </a:p>
                    <a:p>
                      <a:pPr algn="ctr" latinLnBrk="1"/>
                      <a:r>
                        <a:rPr lang="ko-KR" altLang="en-US" sz="800" dirty="0" smtClean="0"/>
                        <a:t>실행제어</a:t>
                      </a:r>
                      <a:r>
                        <a:rPr lang="en-US" altLang="ko-KR" sz="800" dirty="0" smtClean="0"/>
                        <a:t>, </a:t>
                      </a:r>
                      <a:r>
                        <a:rPr lang="ko-KR" altLang="en-US" sz="800" dirty="0" smtClean="0"/>
                        <a:t>메모리 해킹</a:t>
                      </a:r>
                      <a:endParaRPr lang="en-US" altLang="ko-KR" sz="800" dirty="0" smtClean="0"/>
                    </a:p>
                    <a:p>
                      <a:pPr algn="ctr" latinLnBrk="1"/>
                      <a:r>
                        <a:rPr lang="en-US" altLang="ko-KR" sz="800" dirty="0" smtClean="0"/>
                        <a:t>UX</a:t>
                      </a:r>
                      <a:r>
                        <a:rPr lang="ko-KR" altLang="en-US" sz="800" dirty="0" smtClean="0"/>
                        <a:t>덮어쓰기를 통한 정보탈취 등</a:t>
                      </a:r>
                      <a:endParaRPr lang="en-US" altLang="ko-KR" sz="800" dirty="0" smtClean="0"/>
                    </a:p>
                    <a:p>
                      <a:pPr algn="ctr" latinLnBrk="1"/>
                      <a:r>
                        <a:rPr lang="ko-KR" altLang="en-US" sz="800" dirty="0" smtClean="0"/>
                        <a:t>보안프로그램간</a:t>
                      </a:r>
                      <a:r>
                        <a:rPr lang="ko-KR" altLang="en-US" sz="800" baseline="0" dirty="0" smtClean="0"/>
                        <a:t> 상호인증 취약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</a:tr>
              <a:tr h="26272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보안효과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일반적 </a:t>
                      </a:r>
                      <a:r>
                        <a:rPr lang="ko-KR" altLang="en-US" sz="800" dirty="0" err="1" smtClean="0"/>
                        <a:t>키로거</a:t>
                      </a:r>
                      <a:r>
                        <a:rPr lang="ko-KR" altLang="en-US" sz="800" dirty="0" smtClean="0"/>
                        <a:t> 악성코드 방어</a:t>
                      </a:r>
                      <a:endParaRPr lang="en-US" altLang="ko-KR" sz="800" dirty="0" smtClean="0"/>
                    </a:p>
                    <a:p>
                      <a:pPr algn="ctr" latinLnBrk="1"/>
                      <a:r>
                        <a:rPr lang="ko-KR" altLang="en-US" sz="800" strike="sngStrike" dirty="0" smtClean="0"/>
                        <a:t>다양한 브라우저 지원가능 </a:t>
                      </a:r>
                      <a:r>
                        <a:rPr lang="en-US" altLang="ko-KR" sz="800" strike="noStrike" dirty="0" smtClean="0"/>
                        <a:t>(IE</a:t>
                      </a:r>
                      <a:r>
                        <a:rPr lang="en-US" altLang="ko-KR" sz="800" strike="noStrike" baseline="0" dirty="0" smtClean="0"/>
                        <a:t> ONLY)</a:t>
                      </a:r>
                      <a:endParaRPr lang="ko-KR" altLang="en-US" sz="800" strike="noStrik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일반적 </a:t>
                      </a:r>
                      <a:r>
                        <a:rPr lang="ko-KR" altLang="en-US" sz="800" dirty="0" err="1" smtClean="0"/>
                        <a:t>키로거</a:t>
                      </a:r>
                      <a:r>
                        <a:rPr lang="ko-KR" altLang="en-US" sz="800" dirty="0" smtClean="0"/>
                        <a:t> 악성코드 방어</a:t>
                      </a:r>
                      <a:endParaRPr lang="en-US" altLang="ko-KR" sz="800" dirty="0" smtClean="0"/>
                    </a:p>
                    <a:p>
                      <a:pPr algn="ctr" latinLnBrk="1"/>
                      <a:r>
                        <a:rPr lang="ko-KR" altLang="en-US" sz="900" b="1" u="sng" dirty="0" smtClean="0">
                          <a:solidFill>
                            <a:srgbClr val="00B050"/>
                          </a:solidFill>
                        </a:rPr>
                        <a:t>다양한 브라우저 지원가능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800" dirty="0" smtClean="0"/>
                        <a:t>일반적 </a:t>
                      </a:r>
                      <a:r>
                        <a:rPr lang="ko-KR" altLang="en-US" sz="800" dirty="0" err="1" smtClean="0"/>
                        <a:t>키로거</a:t>
                      </a:r>
                      <a:r>
                        <a:rPr lang="ko-KR" altLang="en-US" sz="800" dirty="0" smtClean="0"/>
                        <a:t> 악성코드 방어</a:t>
                      </a:r>
                      <a:endParaRPr lang="en-US" altLang="ko-KR" sz="800" dirty="0" smtClean="0"/>
                    </a:p>
                    <a:p>
                      <a:pPr algn="ctr" latinLnBrk="1"/>
                      <a:r>
                        <a:rPr lang="ko-KR" altLang="en-US" sz="900" b="1" u="sng" dirty="0" smtClean="0">
                          <a:solidFill>
                            <a:srgbClr val="00B050"/>
                          </a:solidFill>
                        </a:rPr>
                        <a:t>다양한 브라우저 지원가능</a:t>
                      </a:r>
                      <a:endParaRPr lang="ko-KR" altLang="en-US" sz="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800" dirty="0"/>
                    </a:p>
                  </a:txBody>
                  <a:tcPr anchor="ctr"/>
                </a:tc>
              </a:tr>
              <a:tr h="13268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결론</a:t>
                      </a:r>
                      <a:endParaRPr lang="ko-KR" altLang="en-US" sz="9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과거 기본보안모델</a:t>
                      </a:r>
                      <a:endParaRPr lang="ko-KR" altLang="en-US" sz="9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향상된 보안기능 지원</a:t>
                      </a:r>
                      <a:endParaRPr lang="ko-KR" altLang="en-US" sz="9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이용여부 선택권 </a:t>
                      </a:r>
                      <a:r>
                        <a:rPr lang="en-US" altLang="ko-KR" sz="900" dirty="0" smtClean="0"/>
                        <a:t>&amp; </a:t>
                      </a:r>
                      <a:r>
                        <a:rPr lang="ko-KR" altLang="en-US" sz="900" dirty="0" smtClean="0"/>
                        <a:t>브라우저 지정 제공 검토 필요</a:t>
                      </a:r>
                      <a:endParaRPr lang="ko-KR" altLang="en-US" sz="9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1</a:t>
                      </a:r>
                      <a:r>
                        <a:rPr lang="ko-KR" altLang="en-US" sz="900" dirty="0" smtClean="0"/>
                        <a:t>회성 정보</a:t>
                      </a:r>
                      <a:r>
                        <a:rPr lang="en-US" altLang="ko-KR" sz="900" dirty="0" smtClean="0"/>
                        <a:t>(OTP</a:t>
                      </a:r>
                      <a:r>
                        <a:rPr lang="ko-KR" altLang="en-US" sz="900" dirty="0" smtClean="0"/>
                        <a:t>로 </a:t>
                      </a:r>
                      <a:r>
                        <a:rPr lang="ko-KR" altLang="en-US" sz="900" dirty="0" err="1" smtClean="0"/>
                        <a:t>이체시</a:t>
                      </a:r>
                      <a:r>
                        <a:rPr lang="ko-KR" altLang="en-US" sz="900" dirty="0" smtClean="0"/>
                        <a:t> 권한 보호</a:t>
                      </a:r>
                      <a:endParaRPr lang="ko-KR" altLang="en-US" sz="900" dirty="0"/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6876256" y="215502"/>
            <a:ext cx="216024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50" dirty="0" smtClean="0">
                <a:solidFill>
                  <a:srgbClr val="0000FF"/>
                </a:solidFill>
                <a:latin typeface="+mj-ea"/>
              </a:rPr>
              <a:t>※ Windows PC, IE </a:t>
            </a:r>
            <a:r>
              <a:rPr lang="ko-KR" altLang="en-US" sz="1050" dirty="0" smtClean="0">
                <a:solidFill>
                  <a:srgbClr val="0000FF"/>
                </a:solidFill>
                <a:latin typeface="+mj-ea"/>
              </a:rPr>
              <a:t>이용자 기준</a:t>
            </a:r>
            <a:endParaRPr lang="ko-KR" altLang="en-US" sz="105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932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048611" y="3705876"/>
            <a:ext cx="7272808" cy="118813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800" b="1" dirty="0" smtClean="0">
                <a:latin typeface="+mj-ea"/>
              </a:rPr>
              <a:t>“</a:t>
            </a:r>
            <a:r>
              <a:rPr lang="ko-KR" altLang="en-US" sz="1800" b="1" dirty="0" smtClean="0">
                <a:latin typeface="+mj-ea"/>
              </a:rPr>
              <a:t>만약 당신이 미래를 꿈꾸지 않거나 지금 기술개선을 위해 노력하지</a:t>
            </a:r>
            <a:endParaRPr lang="en-US" altLang="ko-KR" sz="1800" b="1" dirty="0" smtClean="0">
              <a:latin typeface="+mj-ea"/>
            </a:endParaRPr>
          </a:p>
          <a:p>
            <a:pPr algn="l"/>
            <a:r>
              <a:rPr lang="ko-KR" altLang="en-US" sz="1800" b="1" dirty="0" smtClean="0">
                <a:latin typeface="+mj-ea"/>
              </a:rPr>
              <a:t>  않는다면 그건 </a:t>
            </a:r>
            <a:r>
              <a:rPr lang="ko-KR" altLang="en-US" sz="1800" b="1" dirty="0">
                <a:latin typeface="+mj-ea"/>
              </a:rPr>
              <a:t>곧</a:t>
            </a:r>
            <a:r>
              <a:rPr lang="ko-KR" altLang="en-US" sz="1800" b="1" dirty="0" smtClean="0">
                <a:latin typeface="+mj-ea"/>
              </a:rPr>
              <a:t> 낙오되고 있는 것이나 마찬가지 입니다</a:t>
            </a:r>
            <a:r>
              <a:rPr lang="en-US" altLang="ko-KR" sz="1800" b="1" dirty="0" smtClean="0">
                <a:latin typeface="+mj-ea"/>
              </a:rPr>
              <a:t>.”</a:t>
            </a:r>
          </a:p>
          <a:p>
            <a:pPr algn="l"/>
            <a:endParaRPr lang="en-US" altLang="ko-KR" sz="1800" dirty="0" smtClean="0">
              <a:latin typeface="+mj-ea"/>
            </a:endParaRPr>
          </a:p>
          <a:p>
            <a:pPr algn="r"/>
            <a:r>
              <a:rPr lang="en-US" altLang="ko-KR" sz="1800" dirty="0">
                <a:latin typeface="+mj-ea"/>
              </a:rPr>
              <a:t> </a:t>
            </a:r>
            <a:r>
              <a:rPr lang="ko-KR" altLang="en-US" sz="1800" dirty="0" err="1" smtClean="0">
                <a:latin typeface="+mj-ea"/>
              </a:rPr>
              <a:t>그윈</a:t>
            </a:r>
            <a:r>
              <a:rPr lang="ko-KR" altLang="en-US" sz="1800" dirty="0" smtClean="0">
                <a:latin typeface="+mj-ea"/>
              </a:rPr>
              <a:t> </a:t>
            </a:r>
            <a:r>
              <a:rPr lang="ko-KR" altLang="en-US" sz="1800" dirty="0" err="1" smtClean="0">
                <a:latin typeface="+mj-ea"/>
              </a:rPr>
              <a:t>쇼트웰</a:t>
            </a:r>
            <a:r>
              <a:rPr lang="en-US" altLang="ko-KR" sz="1800" dirty="0" smtClean="0">
                <a:latin typeface="+mj-ea"/>
              </a:rPr>
              <a:t>(Gwynne </a:t>
            </a:r>
            <a:r>
              <a:rPr lang="en-US" altLang="ko-KR" sz="1800" dirty="0" err="1" smtClean="0">
                <a:latin typeface="+mj-ea"/>
              </a:rPr>
              <a:t>Shtwell</a:t>
            </a:r>
            <a:r>
              <a:rPr lang="en-US" altLang="ko-KR" sz="1800" dirty="0" smtClean="0">
                <a:latin typeface="+mj-ea"/>
              </a:rPr>
              <a:t>, </a:t>
            </a:r>
            <a:r>
              <a:rPr lang="en-US" altLang="ko-KR" sz="1800" dirty="0" err="1" smtClean="0">
                <a:latin typeface="+mj-ea"/>
              </a:rPr>
              <a:t>SpaceX</a:t>
            </a:r>
            <a:r>
              <a:rPr lang="en-US" altLang="ko-KR" sz="1800" dirty="0" smtClean="0">
                <a:latin typeface="+mj-ea"/>
              </a:rPr>
              <a:t> CEO, COO)</a:t>
            </a:r>
            <a:endParaRPr lang="en-US" altLang="ko-KR" sz="1800" dirty="0">
              <a:latin typeface="+mj-ea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3" y="843559"/>
            <a:ext cx="4690527" cy="261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932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9512" y="465516"/>
            <a:ext cx="8676456" cy="44824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800" dirty="0" smtClean="0">
                <a:latin typeface="+mj-ea"/>
              </a:rPr>
              <a:t>[</a:t>
            </a:r>
            <a:r>
              <a:rPr lang="ko-KR" altLang="en-US" sz="1800" dirty="0" smtClean="0">
                <a:latin typeface="+mj-ea"/>
              </a:rPr>
              <a:t>참고</a:t>
            </a:r>
            <a:r>
              <a:rPr lang="en-US" altLang="ko-KR" sz="1800" dirty="0" smtClean="0">
                <a:latin typeface="+mj-ea"/>
              </a:rPr>
              <a:t>] PC </a:t>
            </a:r>
            <a:r>
              <a:rPr lang="ko-KR" altLang="en-US" sz="1800" dirty="0" smtClean="0">
                <a:latin typeface="+mj-ea"/>
              </a:rPr>
              <a:t>타행이체 시 관련 정보 </a:t>
            </a:r>
            <a:r>
              <a:rPr lang="ko-KR" altLang="en-US" sz="1800" dirty="0" smtClean="0">
                <a:latin typeface="+mj-ea"/>
              </a:rPr>
              <a:t>조사 </a:t>
            </a:r>
            <a:r>
              <a:rPr lang="en-US" altLang="ko-KR" sz="1800" dirty="0" smtClean="0">
                <a:latin typeface="+mj-ea"/>
              </a:rPr>
              <a:t>(</a:t>
            </a:r>
            <a:r>
              <a:rPr lang="ko-KR" altLang="en-US" sz="1800" dirty="0" err="1" smtClean="0">
                <a:latin typeface="+mj-ea"/>
              </a:rPr>
              <a:t>진행중</a:t>
            </a:r>
            <a:r>
              <a:rPr lang="en-US" altLang="ko-KR" sz="1800" dirty="0" smtClean="0">
                <a:latin typeface="+mj-ea"/>
              </a:rPr>
              <a:t>)</a:t>
            </a:r>
            <a:endParaRPr lang="en-US" altLang="ko-KR" sz="1800" dirty="0" smtClean="0">
              <a:latin typeface="+mj-ea"/>
            </a:endParaRPr>
          </a:p>
          <a:p>
            <a:pPr algn="l"/>
            <a:endParaRPr lang="en-US" altLang="ko-KR" sz="1800" dirty="0">
              <a:latin typeface="+mj-ea"/>
            </a:endParaRPr>
          </a:p>
          <a:p>
            <a:pPr algn="l"/>
            <a:endParaRPr lang="en-US" altLang="ko-KR" sz="1800" dirty="0">
              <a:latin typeface="+mj-ea"/>
            </a:endParaRPr>
          </a:p>
          <a:p>
            <a:pPr algn="l"/>
            <a:endParaRPr lang="en-US" altLang="ko-KR" sz="1800" dirty="0">
              <a:latin typeface="+mj-ea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796260"/>
              </p:ext>
            </p:extLst>
          </p:nvPr>
        </p:nvGraphicFramePr>
        <p:xfrm>
          <a:off x="329284" y="834553"/>
          <a:ext cx="8526684" cy="44231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1114"/>
                <a:gridCol w="1421114"/>
                <a:gridCol w="1421114"/>
                <a:gridCol w="1421114"/>
                <a:gridCol w="1421114"/>
                <a:gridCol w="1421114"/>
              </a:tblGrid>
              <a:tr h="147383"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미국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캐나다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영국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일본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한국</a:t>
                      </a:r>
                      <a:endParaRPr lang="ko-KR" altLang="en-US" sz="900" dirty="0"/>
                    </a:p>
                  </a:txBody>
                  <a:tcPr anchor="ctr"/>
                </a:tc>
              </a:tr>
              <a:tr h="24563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설명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아직도 수표로 써서 우편으로</a:t>
                      </a:r>
                      <a:r>
                        <a:rPr lang="ko-KR" altLang="en-US" sz="900" baseline="0" dirty="0" smtClean="0"/>
                        <a:t> 보내는 경우 많음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4</a:t>
                      </a:r>
                      <a:r>
                        <a:rPr lang="ko-KR" altLang="en-US" sz="900" dirty="0" smtClean="0"/>
                        <a:t>회</a:t>
                      </a:r>
                      <a:r>
                        <a:rPr lang="en-US" altLang="ko-KR" sz="900" dirty="0" smtClean="0"/>
                        <a:t>/</a:t>
                      </a:r>
                      <a:r>
                        <a:rPr lang="ko-KR" altLang="en-US" sz="900" dirty="0" smtClean="0"/>
                        <a:t>일 </a:t>
                      </a:r>
                      <a:endParaRPr lang="en-US" altLang="ko-KR" sz="900" dirty="0" smtClean="0"/>
                    </a:p>
                    <a:p>
                      <a:pPr algn="ctr" latinLnBrk="1"/>
                      <a:r>
                        <a:rPr lang="en-US" altLang="ko-KR" sz="900" dirty="0" smtClean="0"/>
                        <a:t>(</a:t>
                      </a:r>
                      <a:r>
                        <a:rPr lang="ko-KR" altLang="en-US" sz="900" dirty="0" smtClean="0"/>
                        <a:t>등록 안 된 타행</a:t>
                      </a:r>
                      <a:r>
                        <a:rPr lang="en-US" altLang="ko-KR" sz="900" dirty="0" smtClean="0"/>
                        <a:t>+</a:t>
                      </a:r>
                      <a:r>
                        <a:rPr lang="ko-KR" altLang="en-US" sz="900" dirty="0" smtClean="0"/>
                        <a:t>타인 계좌로의 경우</a:t>
                      </a:r>
                      <a:r>
                        <a:rPr lang="en-US" altLang="ko-KR" sz="900" dirty="0" smtClean="0"/>
                        <a:t>)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</a:tr>
              <a:tr h="24563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거래통계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</a:tr>
              <a:tr h="24563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1</a:t>
                      </a:r>
                      <a:r>
                        <a:rPr lang="ko-KR" altLang="en-US" sz="900" dirty="0" smtClean="0"/>
                        <a:t>회 이체가능금액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$6,000~10,000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</a:tr>
              <a:tr h="24563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1</a:t>
                      </a:r>
                      <a:r>
                        <a:rPr lang="ko-KR" altLang="en-US" sz="900" dirty="0" smtClean="0"/>
                        <a:t>일 이체가능금액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1</a:t>
                      </a:r>
                      <a:r>
                        <a:rPr lang="ko-KR" altLang="en-US" sz="900" dirty="0" err="1" smtClean="0"/>
                        <a:t>만파운드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50</a:t>
                      </a:r>
                      <a:r>
                        <a:rPr lang="ko-KR" altLang="en-US" sz="900" dirty="0" err="1" smtClean="0"/>
                        <a:t>만앤</a:t>
                      </a:r>
                      <a:r>
                        <a:rPr lang="en-US" altLang="ko-KR" sz="900" dirty="0" smtClean="0"/>
                        <a:t>(</a:t>
                      </a:r>
                      <a:r>
                        <a:rPr lang="en-US" altLang="ko-KR" sz="900" dirty="0" err="1" smtClean="0"/>
                        <a:t>Citybank</a:t>
                      </a:r>
                      <a:r>
                        <a:rPr lang="en-US" altLang="ko-KR" sz="900" dirty="0" smtClean="0"/>
                        <a:t>)</a:t>
                      </a:r>
                    </a:p>
                    <a:p>
                      <a:pPr algn="ctr" latinLnBrk="1"/>
                      <a:r>
                        <a:rPr lang="en-US" altLang="ko-KR" sz="900" b="1" dirty="0" smtClean="0"/>
                        <a:t>1</a:t>
                      </a:r>
                      <a:r>
                        <a:rPr lang="ko-KR" altLang="en-US" sz="900" b="1" dirty="0" smtClean="0"/>
                        <a:t>천만엔</a:t>
                      </a:r>
                      <a:r>
                        <a:rPr lang="en-US" altLang="ko-KR" sz="900" b="1" dirty="0" smtClean="0"/>
                        <a:t>/</a:t>
                      </a:r>
                      <a:r>
                        <a:rPr lang="ko-KR" altLang="en-US" sz="900" b="1" dirty="0" smtClean="0"/>
                        <a:t>일</a:t>
                      </a:r>
                      <a:r>
                        <a:rPr lang="en-US" altLang="ko-KR" sz="900" b="1" dirty="0" smtClean="0"/>
                        <a:t>(</a:t>
                      </a:r>
                      <a:r>
                        <a:rPr lang="ko-KR" altLang="en-US" sz="900" b="1" dirty="0" err="1" smtClean="0"/>
                        <a:t>미쯔비시도쿄</a:t>
                      </a:r>
                      <a:r>
                        <a:rPr lang="en-US" altLang="ko-KR" sz="900" b="1" dirty="0" smtClean="0"/>
                        <a:t>UFJ) </a:t>
                      </a:r>
                    </a:p>
                    <a:p>
                      <a:pPr algn="ctr" latinLnBrk="1"/>
                      <a:r>
                        <a:rPr lang="en-US" altLang="ko-KR" sz="900" b="0" dirty="0" smtClean="0"/>
                        <a:t>'</a:t>
                      </a:r>
                      <a:r>
                        <a:rPr lang="ko-KR" altLang="en-US" sz="900" b="0" dirty="0" err="1" smtClean="0"/>
                        <a:t>사전등록된</a:t>
                      </a:r>
                      <a:r>
                        <a:rPr lang="ko-KR" altLang="en-US" sz="900" b="0" dirty="0" smtClean="0"/>
                        <a:t> 송금계좌</a:t>
                      </a:r>
                      <a:r>
                        <a:rPr lang="en-US" altLang="ko-KR" sz="900" b="0" dirty="0" smtClean="0"/>
                        <a:t>:2000</a:t>
                      </a:r>
                      <a:r>
                        <a:rPr lang="ko-KR" altLang="en-US" sz="900" b="0" dirty="0" smtClean="0"/>
                        <a:t>만엔</a:t>
                      </a:r>
                      <a:r>
                        <a:rPr lang="en-US" altLang="ko-KR" sz="900" b="0" dirty="0" smtClean="0"/>
                        <a:t>/</a:t>
                      </a:r>
                      <a:r>
                        <a:rPr lang="ko-KR" altLang="en-US" sz="900" b="0" dirty="0" smtClean="0"/>
                        <a:t>미등록계좌</a:t>
                      </a:r>
                      <a:r>
                        <a:rPr lang="en-US" altLang="ko-KR" sz="900" b="0" dirty="0" smtClean="0"/>
                        <a:t>:500</a:t>
                      </a:r>
                      <a:r>
                        <a:rPr lang="ko-KR" altLang="en-US" sz="900" b="0" dirty="0" smtClean="0"/>
                        <a:t>만엔</a:t>
                      </a:r>
                      <a:r>
                        <a:rPr lang="en-US" altLang="ko-KR" sz="900" b="0" dirty="0" smtClean="0"/>
                        <a:t>(</a:t>
                      </a:r>
                      <a:r>
                        <a:rPr lang="ko-KR" altLang="en-US" sz="900" b="0" dirty="0" err="1" smtClean="0"/>
                        <a:t>미즈호</a:t>
                      </a:r>
                      <a:r>
                        <a:rPr lang="en-US" altLang="ko-KR" sz="900" b="0" dirty="0" smtClean="0"/>
                        <a:t>)</a:t>
                      </a:r>
                      <a:endParaRPr lang="ko-KR" altLang="en-US" sz="9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5</a:t>
                      </a:r>
                      <a:r>
                        <a:rPr lang="ko-KR" altLang="en-US" sz="900" dirty="0" smtClean="0"/>
                        <a:t>억</a:t>
                      </a:r>
                      <a:r>
                        <a:rPr lang="en-US" altLang="ko-KR" sz="900" dirty="0" smtClean="0"/>
                        <a:t>/</a:t>
                      </a:r>
                      <a:r>
                        <a:rPr lang="ko-KR" altLang="en-US" sz="900" dirty="0" smtClean="0"/>
                        <a:t>일</a:t>
                      </a:r>
                      <a:endParaRPr lang="en-US" altLang="ko-KR" sz="900" dirty="0" smtClean="0"/>
                    </a:p>
                    <a:p>
                      <a:pPr algn="ctr" latinLnBrk="1"/>
                      <a:r>
                        <a:rPr lang="en-US" altLang="ko-KR" sz="900" dirty="0" smtClean="0"/>
                        <a:t>(OTP</a:t>
                      </a:r>
                      <a:r>
                        <a:rPr lang="ko-KR" altLang="en-US" sz="900" dirty="0" smtClean="0"/>
                        <a:t>를 사용하는 보안 </a:t>
                      </a:r>
                      <a:r>
                        <a:rPr lang="en-US" altLang="ko-KR" sz="900" dirty="0" smtClean="0"/>
                        <a:t>1</a:t>
                      </a:r>
                      <a:r>
                        <a:rPr lang="ko-KR" altLang="en-US" sz="900" dirty="0" smtClean="0"/>
                        <a:t>등급의 경우</a:t>
                      </a:r>
                      <a:r>
                        <a:rPr lang="en-US" altLang="ko-KR" sz="900" dirty="0" smtClean="0"/>
                        <a:t>)</a:t>
                      </a:r>
                      <a:endParaRPr lang="ko-KR" altLang="en-US" sz="900" dirty="0"/>
                    </a:p>
                  </a:txBody>
                  <a:tcPr anchor="ctr"/>
                </a:tc>
              </a:tr>
              <a:tr h="1473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이체소요일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1~3</a:t>
                      </a:r>
                      <a:r>
                        <a:rPr lang="ko-KR" altLang="en-US" sz="900" dirty="0" smtClean="0"/>
                        <a:t>일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2</a:t>
                      </a:r>
                      <a:r>
                        <a:rPr lang="ko-KR" altLang="en-US" sz="900" dirty="0" smtClean="0"/>
                        <a:t>일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당일</a:t>
                      </a:r>
                      <a:r>
                        <a:rPr lang="en-US" altLang="ko-KR" sz="900" dirty="0" smtClean="0"/>
                        <a:t>(15</a:t>
                      </a:r>
                      <a:r>
                        <a:rPr lang="ko-KR" altLang="en-US" sz="900" dirty="0" err="1" smtClean="0"/>
                        <a:t>시이후는</a:t>
                      </a:r>
                      <a:r>
                        <a:rPr lang="ko-KR" altLang="en-US" sz="900" dirty="0" smtClean="0"/>
                        <a:t> 익일</a:t>
                      </a:r>
                      <a:r>
                        <a:rPr lang="en-US" altLang="ko-KR" sz="900" dirty="0" smtClean="0"/>
                        <a:t>)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/>
                    </a:p>
                  </a:txBody>
                  <a:tcPr anchor="ctr"/>
                </a:tc>
              </a:tr>
              <a:tr h="1473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이체수수료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$10~15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$1.5~5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200~300</a:t>
                      </a:r>
                      <a:r>
                        <a:rPr lang="ko-KR" altLang="en-US" sz="900" dirty="0" smtClean="0"/>
                        <a:t>엔</a:t>
                      </a:r>
                      <a:r>
                        <a:rPr lang="en-US" altLang="ko-KR" sz="900" dirty="0" smtClean="0"/>
                        <a:t>.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</a:tr>
              <a:tr h="1473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통장개설</a:t>
                      </a:r>
                      <a:r>
                        <a:rPr lang="en-US" altLang="ko-KR" sz="900" dirty="0" smtClean="0"/>
                        <a:t>/</a:t>
                      </a:r>
                      <a:r>
                        <a:rPr lang="ko-KR" altLang="en-US" sz="900" dirty="0" smtClean="0"/>
                        <a:t>온라인</a:t>
                      </a:r>
                      <a:endParaRPr lang="en-US" altLang="ko-KR" sz="900" dirty="0" smtClean="0"/>
                    </a:p>
                    <a:p>
                      <a:pPr algn="ctr" latinLnBrk="1"/>
                      <a:r>
                        <a:rPr lang="ko-KR" altLang="en-US" sz="900" dirty="0" smtClean="0"/>
                        <a:t>가입 절차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</a:tr>
              <a:tr h="1473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이체방식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SSL, </a:t>
                      </a:r>
                      <a:r>
                        <a:rPr lang="ko-KR" altLang="en-US" sz="900" dirty="0" smtClean="0"/>
                        <a:t>보안카드</a:t>
                      </a:r>
                      <a:r>
                        <a:rPr lang="en-US" altLang="ko-KR" sz="900" dirty="0" smtClean="0"/>
                        <a:t>, </a:t>
                      </a:r>
                      <a:r>
                        <a:rPr lang="ko-KR" altLang="en-US" sz="900" dirty="0" err="1" smtClean="0"/>
                        <a:t>가상키패드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공인인증서 발급</a:t>
                      </a:r>
                      <a:r>
                        <a:rPr lang="en-US" altLang="ko-KR" sz="900" dirty="0" smtClean="0"/>
                        <a:t>/</a:t>
                      </a:r>
                      <a:r>
                        <a:rPr lang="ko-KR" altLang="en-US" sz="900" dirty="0" smtClean="0"/>
                        <a:t>설치 </a:t>
                      </a:r>
                      <a:r>
                        <a:rPr lang="en-US" altLang="ko-KR" sz="900" dirty="0" smtClean="0"/>
                        <a:t>- </a:t>
                      </a:r>
                      <a:r>
                        <a:rPr lang="ko-KR" altLang="en-US" sz="900" dirty="0" smtClean="0"/>
                        <a:t>이체비밀번호 </a:t>
                      </a:r>
                      <a:r>
                        <a:rPr lang="en-US" altLang="ko-KR" sz="900" dirty="0" smtClean="0"/>
                        <a:t>- (</a:t>
                      </a:r>
                      <a:r>
                        <a:rPr lang="ko-KR" altLang="en-US" sz="900" dirty="0" smtClean="0"/>
                        <a:t>해외출국자 혹은 </a:t>
                      </a:r>
                      <a:r>
                        <a:rPr lang="en-US" altLang="ko-KR" sz="900" dirty="0" smtClean="0"/>
                        <a:t>ARS</a:t>
                      </a:r>
                      <a:r>
                        <a:rPr lang="ko-KR" altLang="en-US" sz="900" dirty="0" smtClean="0"/>
                        <a:t>인증</a:t>
                      </a:r>
                      <a:r>
                        <a:rPr lang="en-US" altLang="ko-KR" sz="900" dirty="0" smtClean="0"/>
                        <a:t>) - OTP </a:t>
                      </a:r>
                      <a:r>
                        <a:rPr lang="ko-KR" altLang="en-US" sz="900" dirty="0" smtClean="0"/>
                        <a:t>비밀번호 </a:t>
                      </a:r>
                      <a:r>
                        <a:rPr lang="en-US" altLang="ko-KR" sz="900" dirty="0" smtClean="0"/>
                        <a:t>- </a:t>
                      </a:r>
                      <a:r>
                        <a:rPr lang="ko-KR" altLang="en-US" sz="900" dirty="0" smtClean="0"/>
                        <a:t>공인인증서 비밀번호 </a:t>
                      </a:r>
                      <a:endParaRPr lang="ko-KR" altLang="en-US" sz="900" dirty="0"/>
                    </a:p>
                  </a:txBody>
                  <a:tcPr anchor="ctr"/>
                </a:tc>
              </a:tr>
              <a:tr h="1473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err="1" smtClean="0"/>
                        <a:t>피싱파밍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</a:tr>
              <a:tr h="1473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메모리해킹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</a:tr>
              <a:tr h="198499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PC/</a:t>
                      </a:r>
                      <a:r>
                        <a:rPr lang="ko-KR" altLang="en-US" sz="900" dirty="0" err="1" smtClean="0"/>
                        <a:t>모바일</a:t>
                      </a:r>
                      <a:r>
                        <a:rPr lang="ko-KR" altLang="en-US" sz="900" baseline="0" dirty="0" smtClean="0"/>
                        <a:t> </a:t>
                      </a:r>
                      <a:r>
                        <a:rPr lang="ko-KR" altLang="en-US" sz="900" dirty="0" smtClean="0"/>
                        <a:t>비중</a:t>
                      </a:r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326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9512" y="465516"/>
            <a:ext cx="8676456" cy="44824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800" dirty="0" smtClean="0">
                <a:latin typeface="+mj-ea"/>
              </a:rPr>
              <a:t>[</a:t>
            </a:r>
            <a:r>
              <a:rPr lang="ko-KR" altLang="en-US" sz="1800" dirty="0" smtClean="0">
                <a:latin typeface="+mj-ea"/>
              </a:rPr>
              <a:t>참고</a:t>
            </a:r>
            <a:r>
              <a:rPr lang="en-US" altLang="ko-KR" sz="1800" dirty="0">
                <a:latin typeface="+mj-ea"/>
              </a:rPr>
              <a:t>] </a:t>
            </a:r>
            <a:r>
              <a:rPr lang="ko-KR" altLang="en-US" sz="1800" dirty="0" smtClean="0">
                <a:latin typeface="+mj-ea"/>
              </a:rPr>
              <a:t>캐나다 </a:t>
            </a:r>
            <a:r>
              <a:rPr lang="en-US" altLang="ko-KR" sz="1800" dirty="0" smtClean="0">
                <a:latin typeface="+mj-ea"/>
              </a:rPr>
              <a:t>RBC, http</a:t>
            </a:r>
            <a:r>
              <a:rPr lang="en-US" altLang="ko-KR" sz="1800" dirty="0">
                <a:latin typeface="+mj-ea"/>
              </a:rPr>
              <a:t>://www.rbcroyalbank.com/personal.html</a:t>
            </a:r>
          </a:p>
          <a:p>
            <a:pPr algn="l"/>
            <a:endParaRPr lang="en-US" altLang="ko-KR" sz="1800" dirty="0">
              <a:latin typeface="+mj-ea"/>
            </a:endParaRPr>
          </a:p>
          <a:p>
            <a:pPr algn="l"/>
            <a:endParaRPr lang="en-US" altLang="ko-KR" sz="1800" dirty="0">
              <a:latin typeface="+mj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059582"/>
            <a:ext cx="3816424" cy="2328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6665432" y="3138522"/>
            <a:ext cx="21905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/>
              <a:t> </a:t>
            </a:r>
            <a:r>
              <a:rPr lang="en-US" altLang="ko-KR" dirty="0" err="1"/>
              <a:t>Interac</a:t>
            </a:r>
            <a:r>
              <a:rPr lang="en-US" altLang="ko-KR" dirty="0"/>
              <a:t> e-Transfers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318" y="3507854"/>
            <a:ext cx="710565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1162" y="119096"/>
            <a:ext cx="2695575" cy="301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직사각형 5"/>
          <p:cNvSpPr/>
          <p:nvPr/>
        </p:nvSpPr>
        <p:spPr>
          <a:xfrm>
            <a:off x="6161162" y="699542"/>
            <a:ext cx="2694806" cy="14401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485" y="119096"/>
            <a:ext cx="267652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직사각형 10"/>
          <p:cNvSpPr/>
          <p:nvPr/>
        </p:nvSpPr>
        <p:spPr>
          <a:xfrm>
            <a:off x="3436218" y="555526"/>
            <a:ext cx="2694806" cy="36004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107504" y="4841354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50" dirty="0"/>
              <a:t>http://www.rbcroyalbank.com/business/pdf/services_fees.pdf</a:t>
            </a:r>
            <a:endParaRPr lang="ko-KR" altLang="en-US" sz="1050" dirty="0"/>
          </a:p>
        </p:txBody>
      </p:sp>
    </p:spTree>
    <p:extLst>
      <p:ext uri="{BB962C8B-B14F-4D97-AF65-F5344CB8AC3E}">
        <p14:creationId xmlns:p14="http://schemas.microsoft.com/office/powerpoint/2010/main" val="277253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79512" y="465516"/>
            <a:ext cx="8676456" cy="448249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1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altLang="ko-KR" sz="1800" dirty="0" smtClean="0">
                <a:latin typeface="+mj-ea"/>
              </a:rPr>
              <a:t>[</a:t>
            </a:r>
            <a:r>
              <a:rPr lang="ko-KR" altLang="en-US" sz="1800" dirty="0" smtClean="0">
                <a:latin typeface="+mj-ea"/>
              </a:rPr>
              <a:t>참고</a:t>
            </a:r>
            <a:r>
              <a:rPr lang="en-US" altLang="ko-KR" sz="1800" dirty="0">
                <a:latin typeface="+mj-ea"/>
              </a:rPr>
              <a:t>] </a:t>
            </a:r>
            <a:r>
              <a:rPr lang="ko-KR" altLang="en-US" sz="1800" dirty="0" smtClean="0">
                <a:latin typeface="+mj-ea"/>
              </a:rPr>
              <a:t>캐나다</a:t>
            </a:r>
            <a:endParaRPr lang="en-US" altLang="ko-KR" sz="1800" dirty="0" smtClean="0">
              <a:latin typeface="+mj-ea"/>
            </a:endParaRPr>
          </a:p>
          <a:p>
            <a:pPr algn="l"/>
            <a:endParaRPr lang="en-US" altLang="ko-KR" sz="1800" dirty="0">
              <a:latin typeface="+mj-ea"/>
            </a:endParaRPr>
          </a:p>
          <a:p>
            <a:pPr algn="l"/>
            <a:r>
              <a:rPr lang="en-US" altLang="ko-KR" sz="1800" dirty="0" smtClean="0"/>
              <a:t>(2009) </a:t>
            </a:r>
            <a:r>
              <a:rPr lang="ko-KR" altLang="en-US" sz="1800" dirty="0" smtClean="0"/>
              <a:t>한국처럼 </a:t>
            </a:r>
            <a:r>
              <a:rPr lang="ko-KR" altLang="en-US" sz="1800" dirty="0"/>
              <a:t>은행공동 전산망의 개념이 없는 관계로 캐나다 메이저 </a:t>
            </a:r>
            <a:r>
              <a:rPr lang="en-US" altLang="ko-KR" sz="1800" dirty="0"/>
              <a:t>5</a:t>
            </a:r>
            <a:r>
              <a:rPr lang="ko-KR" altLang="en-US" sz="1800" dirty="0"/>
              <a:t>개 은행간에만 </a:t>
            </a:r>
            <a:r>
              <a:rPr lang="ko-KR" altLang="en-US" sz="1800" dirty="0" err="1"/>
              <a:t>이메일을</a:t>
            </a:r>
            <a:r>
              <a:rPr lang="ko-KR" altLang="en-US" sz="1800" dirty="0"/>
              <a:t> 이용한 계좌이체가 </a:t>
            </a:r>
            <a:r>
              <a:rPr lang="ko-KR" altLang="en-US" sz="1800" dirty="0" err="1" smtClean="0"/>
              <a:t>가능합</a:t>
            </a:r>
            <a:r>
              <a:rPr lang="ko-KR" altLang="en-US" sz="1800" dirty="0"/>
              <a:t/>
            </a:r>
            <a:br>
              <a:rPr lang="ko-KR" altLang="en-US" sz="1800" dirty="0"/>
            </a:br>
            <a:r>
              <a:rPr lang="ko-KR" altLang="en-US" sz="1800" dirty="0"/>
              <a:t>보내는 사람이나 받는 사람 모두 </a:t>
            </a:r>
            <a:r>
              <a:rPr lang="en-US" altLang="ko-KR" sz="1800" dirty="0"/>
              <a:t>5</a:t>
            </a:r>
            <a:r>
              <a:rPr lang="ko-KR" altLang="en-US" sz="1800" dirty="0"/>
              <a:t>개 </a:t>
            </a:r>
            <a:r>
              <a:rPr lang="ko-KR" altLang="en-US" sz="1800" dirty="0" err="1"/>
              <a:t>은행중에</a:t>
            </a:r>
            <a:r>
              <a:rPr lang="ko-KR" altLang="en-US" sz="1800" dirty="0"/>
              <a:t> </a:t>
            </a:r>
            <a:r>
              <a:rPr lang="en-US" altLang="ko-KR" sz="1800" dirty="0"/>
              <a:t>1</a:t>
            </a:r>
            <a:r>
              <a:rPr lang="ko-KR" altLang="en-US" sz="1800" dirty="0"/>
              <a:t>개에 각각 자신의 계좌가 </a:t>
            </a:r>
            <a:r>
              <a:rPr lang="ko-KR" altLang="en-US" sz="1800" dirty="0" err="1"/>
              <a:t>잇어야</a:t>
            </a:r>
            <a:r>
              <a:rPr lang="ko-KR" altLang="en-US" sz="1800" dirty="0"/>
              <a:t> 하고 수수료는 금액에 상관없이 건당 </a:t>
            </a:r>
            <a:r>
              <a:rPr lang="en-US" altLang="ko-KR" sz="1800" dirty="0"/>
              <a:t>1.5</a:t>
            </a:r>
            <a:r>
              <a:rPr lang="ko-KR" altLang="en-US" sz="1800" dirty="0"/>
              <a:t>불입니다</a:t>
            </a:r>
            <a:r>
              <a:rPr lang="en-US" altLang="ko-KR" sz="1800" dirty="0"/>
              <a:t>.</a:t>
            </a:r>
            <a:r>
              <a:rPr lang="ko-KR" altLang="en-US" sz="1800" dirty="0"/>
              <a:t/>
            </a:r>
            <a:br>
              <a:rPr lang="ko-KR" altLang="en-US" sz="1800" dirty="0"/>
            </a:br>
            <a:r>
              <a:rPr lang="ko-KR" altLang="en-US" sz="1800" dirty="0"/>
              <a:t>그리고 실시간이 아니라 시간이 좀 소요되기는 하나 당일 송금을 하여 받을 수 잇다는 </a:t>
            </a:r>
            <a:r>
              <a:rPr lang="ko-KR" altLang="en-US" sz="1800" dirty="0" err="1"/>
              <a:t>메리트가</a:t>
            </a:r>
            <a:r>
              <a:rPr lang="ko-KR" altLang="en-US" sz="1800" dirty="0"/>
              <a:t> 있습니다</a:t>
            </a:r>
            <a:r>
              <a:rPr lang="en-US" altLang="ko-KR" sz="1800" dirty="0"/>
              <a:t>.</a:t>
            </a:r>
            <a:r>
              <a:rPr lang="ko-KR" altLang="en-US" sz="1800" dirty="0"/>
              <a:t/>
            </a:r>
            <a:br>
              <a:rPr lang="ko-KR" altLang="en-US" sz="1800" dirty="0"/>
            </a:br>
            <a:r>
              <a:rPr lang="en-US" altLang="ko-KR" sz="1800" dirty="0"/>
              <a:t>5</a:t>
            </a:r>
            <a:r>
              <a:rPr lang="ko-KR" altLang="en-US" sz="1800" dirty="0"/>
              <a:t>개 은행은 </a:t>
            </a:r>
            <a:r>
              <a:rPr lang="en-US" altLang="ko-KR" sz="1800" dirty="0"/>
              <a:t>TD, CIBC, RBC, </a:t>
            </a:r>
            <a:r>
              <a:rPr lang="ko-KR" altLang="en-US" sz="1800" dirty="0"/>
              <a:t>몬트리올 뱅크 </a:t>
            </a:r>
            <a:r>
              <a:rPr lang="ko-KR" altLang="en-US" sz="1800" dirty="0" smtClean="0"/>
              <a:t>등</a:t>
            </a:r>
            <a:endParaRPr lang="en-US" altLang="ko-KR" sz="1800" dirty="0" smtClean="0"/>
          </a:p>
          <a:p>
            <a:pPr algn="l"/>
            <a:r>
              <a:rPr lang="ko-KR" altLang="en-US" sz="1800" dirty="0" smtClean="0"/>
              <a:t>중소 </a:t>
            </a:r>
            <a:r>
              <a:rPr lang="ko-KR" altLang="en-US" sz="1800" dirty="0"/>
              <a:t>은행간에 송금은 </a:t>
            </a:r>
            <a:r>
              <a:rPr lang="ko-KR" altLang="en-US" sz="1800" dirty="0" err="1"/>
              <a:t>말씀하신것</a:t>
            </a:r>
            <a:r>
              <a:rPr lang="ko-KR" altLang="en-US" sz="1800" dirty="0"/>
              <a:t> 과 같이 </a:t>
            </a:r>
            <a:r>
              <a:rPr lang="en-US" altLang="ko-KR" sz="1800" dirty="0"/>
              <a:t>check</a:t>
            </a:r>
            <a:r>
              <a:rPr lang="ko-KR" altLang="en-US" sz="1800" dirty="0"/>
              <a:t>를 발행하여 우편 송달하는 것이 일반적</a:t>
            </a:r>
            <a:endParaRPr lang="en-US" altLang="ko-KR" sz="1800" dirty="0"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77408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4535</TotalTime>
  <Words>1512</Words>
  <Application>Microsoft Office PowerPoint</Application>
  <PresentationFormat>화면 슬라이드 쇼(16:9)</PresentationFormat>
  <Paragraphs>260</Paragraphs>
  <Slides>15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16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SangShik Min</dc:creator>
  <cp:lastModifiedBy>SangShik Min</cp:lastModifiedBy>
  <cp:revision>649</cp:revision>
  <dcterms:created xsi:type="dcterms:W3CDTF">2015-05-16T01:47:45Z</dcterms:created>
  <dcterms:modified xsi:type="dcterms:W3CDTF">2017-06-04T10:54:17Z</dcterms:modified>
</cp:coreProperties>
</file>