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28" r:id="rId3"/>
    <p:sldId id="329" r:id="rId4"/>
    <p:sldId id="330" r:id="rId5"/>
    <p:sldId id="331" r:id="rId6"/>
    <p:sldId id="324" r:id="rId7"/>
    <p:sldId id="310" r:id="rId8"/>
    <p:sldId id="301" r:id="rId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480"/>
            <a:ext cx="5181445" cy="2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2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4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5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2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4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9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0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1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9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8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179-9FDF-47FD-B7D5-2C1D5E2FE2A6}" type="datetimeFigureOut">
              <a:rPr lang="ko-KR" altLang="en-US" smtClean="0"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3" y="1059582"/>
            <a:ext cx="8671928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dirty="0" smtClean="0">
                <a:latin typeface="+mj-ea"/>
              </a:rPr>
              <a:t>금융회사 배상책임 </a:t>
            </a:r>
            <a:r>
              <a:rPr lang="ko-KR" altLang="en-US" sz="3600" dirty="0" smtClean="0">
                <a:latin typeface="+mj-ea"/>
              </a:rPr>
              <a:t>분석 </a:t>
            </a:r>
            <a:r>
              <a:rPr lang="en-US" altLang="ko-KR" sz="3600" dirty="0" smtClean="0">
                <a:latin typeface="+mj-ea"/>
              </a:rPr>
              <a:t>V1.0</a:t>
            </a:r>
            <a:endParaRPr lang="en-US" altLang="ko-KR" sz="4000" dirty="0" smtClean="0">
              <a:latin typeface="+mj-ea"/>
            </a:endParaRPr>
          </a:p>
          <a:p>
            <a:r>
              <a:rPr lang="en-US" altLang="ko-KR" sz="1800" dirty="0" smtClean="0">
                <a:latin typeface="+mj-ea"/>
              </a:rPr>
              <a:t>( </a:t>
            </a:r>
            <a:r>
              <a:rPr lang="ko-KR" altLang="en-US" sz="1800" dirty="0" smtClean="0">
                <a:latin typeface="+mj-ea"/>
              </a:rPr>
              <a:t>미래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핀테크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보안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편의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입증책임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사회</a:t>
            </a:r>
            <a:r>
              <a:rPr lang="en-US" altLang="ko-KR" sz="1800" dirty="0" smtClean="0">
                <a:latin typeface="+mj-ea"/>
              </a:rPr>
              <a:t> </a:t>
            </a:r>
            <a:r>
              <a:rPr lang="en-US" altLang="ko-KR" sz="1800" dirty="0" smtClean="0">
                <a:latin typeface="+mj-ea"/>
              </a:rPr>
              <a:t>) </a:t>
            </a:r>
            <a:endParaRPr lang="ko-KR" altLang="en-US" sz="1800" dirty="0">
              <a:latin typeface="+mj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1005" y="3057804"/>
            <a:ext cx="8099425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+mj-ea"/>
              </a:rPr>
              <a:t>2017.5.31</a:t>
            </a:r>
            <a:endParaRPr lang="en-US" altLang="ko-KR" sz="3200" dirty="0" smtClean="0">
              <a:latin typeface="+mj-ea"/>
            </a:endParaRPr>
          </a:p>
          <a:p>
            <a:endParaRPr lang="en-US" altLang="ko-KR" sz="3200" dirty="0" smtClean="0">
              <a:latin typeface="+mj-ea"/>
            </a:endParaRPr>
          </a:p>
          <a:p>
            <a:endParaRPr lang="en-US" altLang="ko-KR" sz="1400" dirty="0">
              <a:latin typeface="+mj-ea"/>
            </a:endParaRPr>
          </a:p>
          <a:p>
            <a:r>
              <a:rPr lang="en-US" altLang="ko-KR" sz="3200" dirty="0" smtClean="0">
                <a:latin typeface="+mj-ea"/>
              </a:rPr>
              <a:t>Jason, Min </a:t>
            </a:r>
          </a:p>
        </p:txBody>
      </p:sp>
    </p:spTree>
    <p:extLst>
      <p:ext uri="{BB962C8B-B14F-4D97-AF65-F5344CB8AC3E}">
        <p14:creationId xmlns:p14="http://schemas.microsoft.com/office/powerpoint/2010/main" val="563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482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dirty="0" smtClean="0">
                <a:latin typeface="+mj-ea"/>
              </a:rPr>
              <a:t>[</a:t>
            </a:r>
            <a:r>
              <a:rPr lang="ko-KR" altLang="en-US" sz="1400" dirty="0" smtClean="0">
                <a:latin typeface="+mj-ea"/>
              </a:rPr>
              <a:t>세미나 분석</a:t>
            </a:r>
            <a:r>
              <a:rPr lang="en-US" altLang="ko-KR" sz="1400" dirty="0">
                <a:latin typeface="+mj-ea"/>
              </a:rPr>
              <a:t>]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 □ </a:t>
            </a:r>
            <a:r>
              <a:rPr lang="ko-KR" altLang="en-US" sz="1400" dirty="0">
                <a:latin typeface="+mj-ea"/>
              </a:rPr>
              <a:t>제목 </a:t>
            </a:r>
            <a:r>
              <a:rPr lang="en-US" altLang="ko-KR" sz="1400" dirty="0">
                <a:latin typeface="+mj-ea"/>
              </a:rPr>
              <a:t>: </a:t>
            </a:r>
            <a:r>
              <a:rPr lang="ko-KR" altLang="en-US" sz="1400" dirty="0">
                <a:latin typeface="+mj-ea"/>
              </a:rPr>
              <a:t>전자금융 관련 금융회사의 배상책임 확대에 관한 </a:t>
            </a:r>
            <a:r>
              <a:rPr lang="ko-KR" altLang="en-US" sz="1400" dirty="0" smtClean="0">
                <a:latin typeface="+mj-ea"/>
              </a:rPr>
              <a:t>세미나</a:t>
            </a:r>
            <a:endParaRPr lang="en-US" altLang="ko-KR" sz="1400" dirty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  ⇒ </a:t>
            </a:r>
            <a:r>
              <a:rPr lang="ko-KR" altLang="en-US" sz="1400" dirty="0">
                <a:solidFill>
                  <a:srgbClr val="FF0000"/>
                </a:solidFill>
                <a:latin typeface="+mj-ea"/>
              </a:rPr>
              <a:t>금융회사 배상책임 확대가 필요하다는 것을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기 확정함</a:t>
            </a:r>
            <a:endParaRPr lang="en-US" altLang="ko-KR" sz="1400" dirty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     </a:t>
            </a:r>
            <a:r>
              <a:rPr lang="en-US" altLang="ko-KR" sz="1400" dirty="0" smtClean="0">
                <a:latin typeface="+mj-ea"/>
              </a:rPr>
              <a:t> </a:t>
            </a:r>
            <a:r>
              <a:rPr lang="ko-KR" altLang="en-US" sz="1400" dirty="0" smtClean="0">
                <a:latin typeface="+mj-ea"/>
              </a:rPr>
              <a:t>근거 </a:t>
            </a:r>
            <a:r>
              <a:rPr lang="ko-KR" altLang="en-US" sz="1400" dirty="0">
                <a:latin typeface="+mj-ea"/>
              </a:rPr>
              <a:t>적정성 분석 </a:t>
            </a:r>
            <a:r>
              <a:rPr lang="en-US" altLang="ko-KR" sz="1400" dirty="0">
                <a:latin typeface="+mj-ea"/>
              </a:rPr>
              <a:t>:  </a:t>
            </a:r>
            <a:r>
              <a:rPr lang="ko-KR" altLang="en-US" sz="1400" dirty="0">
                <a:latin typeface="+mj-ea"/>
              </a:rPr>
              <a:t>거래의 안전성 확보와 소비자 보호 측면</a:t>
            </a:r>
            <a:endParaRPr lang="en-US" altLang="ko-KR" sz="1400" dirty="0">
              <a:latin typeface="+mj-ea"/>
            </a:endParaRPr>
          </a:p>
          <a:p>
            <a:pPr algn="l"/>
            <a:endParaRPr lang="ko-KR" altLang="en-US" sz="1400" dirty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 □ </a:t>
            </a:r>
            <a:r>
              <a:rPr lang="ko-KR" altLang="en-US" sz="1400" dirty="0">
                <a:latin typeface="+mj-ea"/>
              </a:rPr>
              <a:t>일시</a:t>
            </a:r>
            <a:r>
              <a:rPr lang="en-US" altLang="ko-KR" sz="1400" dirty="0">
                <a:latin typeface="+mj-ea"/>
              </a:rPr>
              <a:t>/</a:t>
            </a:r>
            <a:r>
              <a:rPr lang="ko-KR" altLang="en-US" sz="1400" dirty="0">
                <a:latin typeface="+mj-ea"/>
              </a:rPr>
              <a:t>장소 </a:t>
            </a:r>
            <a:r>
              <a:rPr lang="en-US" altLang="ko-KR" sz="1400" dirty="0">
                <a:latin typeface="+mj-ea"/>
              </a:rPr>
              <a:t>: '17.5.29.(</a:t>
            </a:r>
            <a:r>
              <a:rPr lang="ko-KR" altLang="en-US" sz="1400" dirty="0">
                <a:latin typeface="+mj-ea"/>
              </a:rPr>
              <a:t>월</a:t>
            </a:r>
            <a:r>
              <a:rPr lang="en-US" altLang="ko-KR" sz="1400" dirty="0">
                <a:latin typeface="+mj-ea"/>
              </a:rPr>
              <a:t>) 15:00~17:30 / </a:t>
            </a:r>
            <a:r>
              <a:rPr lang="ko-KR" altLang="en-US" sz="1400" dirty="0">
                <a:latin typeface="+mj-ea"/>
              </a:rPr>
              <a:t>은행회관 국제회의실</a:t>
            </a:r>
            <a:r>
              <a:rPr lang="en-US" altLang="ko-KR" sz="1400" dirty="0">
                <a:latin typeface="+mj-ea"/>
              </a:rPr>
              <a:t>(2F</a:t>
            </a:r>
            <a:r>
              <a:rPr lang="en-US" altLang="ko-KR" sz="1400" dirty="0" smtClean="0">
                <a:latin typeface="+mj-ea"/>
              </a:rPr>
              <a:t>)</a:t>
            </a:r>
            <a:endParaRPr lang="en-US" altLang="ko-KR" sz="1400" dirty="0">
              <a:latin typeface="+mj-ea"/>
            </a:endParaRPr>
          </a:p>
          <a:p>
            <a:pPr algn="l"/>
            <a:r>
              <a:rPr lang="en-US" altLang="ko-KR" sz="1400" dirty="0" smtClean="0">
                <a:latin typeface="+mj-ea"/>
              </a:rPr>
              <a:t> □ </a:t>
            </a:r>
            <a:r>
              <a:rPr lang="ko-KR" altLang="en-US" sz="1400" dirty="0">
                <a:latin typeface="+mj-ea"/>
              </a:rPr>
              <a:t>주최 </a:t>
            </a:r>
            <a:r>
              <a:rPr lang="en-US" altLang="ko-KR" sz="1400" dirty="0">
                <a:latin typeface="+mj-ea"/>
              </a:rPr>
              <a:t>: </a:t>
            </a:r>
            <a:r>
              <a:rPr lang="ko-KR" altLang="en-US" sz="1400" dirty="0" smtClean="0">
                <a:latin typeface="+mj-ea"/>
              </a:rPr>
              <a:t>한국금융연구원</a:t>
            </a:r>
            <a:endParaRPr lang="en-US" altLang="ko-KR" sz="1400" dirty="0" smtClean="0">
              <a:latin typeface="+mj-ea"/>
            </a:endParaRPr>
          </a:p>
          <a:p>
            <a:pPr algn="l"/>
            <a:endParaRPr lang="en-US" altLang="ko-KR" sz="1400" dirty="0" smtClean="0">
              <a:latin typeface="+mj-ea"/>
            </a:endParaRPr>
          </a:p>
          <a:p>
            <a:pPr algn="l"/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배상책임 고민해야 하는 이유는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현 제도 적정성 고찰</a:t>
            </a:r>
            <a:endParaRPr lang="en-US" altLang="ko-KR" sz="1400" dirty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현 제도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이용자 수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평균이체금액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이체소요시간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법제도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&amp;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감독규정 확인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보안에 따른 불편함 등 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             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추가정보 확인 필요함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제도에 의한 결과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현상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) : 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피해가 있음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과다여부는 데이터 확인필요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),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불편함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통계 확인 필요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)</a:t>
            </a:r>
          </a:p>
          <a:p>
            <a:pPr algn="l"/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적정성 분석 요소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선형회귀분석을 통한 적정성여부 확인 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해외 사례 확인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–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비교조사 필수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endParaRPr lang="en-US" altLang="ko-KR" sz="1400" dirty="0" smtClean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분석 필요 키워드 </a:t>
            </a:r>
            <a:r>
              <a:rPr lang="en-US" altLang="ko-KR" sz="1400" dirty="0" smtClean="0">
                <a:latin typeface="+mj-ea"/>
              </a:rPr>
              <a:t>: </a:t>
            </a:r>
          </a:p>
          <a:p>
            <a:pPr algn="l"/>
            <a:r>
              <a:rPr lang="ko-KR" altLang="en-US" sz="1400" dirty="0" smtClean="0">
                <a:latin typeface="+mj-ea"/>
              </a:rPr>
              <a:t>전자금융사고 발생 </a:t>
            </a:r>
            <a:r>
              <a:rPr lang="en-US" altLang="ko-KR" sz="1400" dirty="0" smtClean="0">
                <a:latin typeface="+mj-ea"/>
              </a:rPr>
              <a:t>– </a:t>
            </a:r>
            <a:r>
              <a:rPr lang="ko-KR" altLang="en-US" sz="1400" dirty="0" smtClean="0">
                <a:latin typeface="+mj-ea"/>
              </a:rPr>
              <a:t>원인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피해규모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입증주체</a:t>
            </a:r>
            <a:r>
              <a:rPr lang="en-US" altLang="ko-KR" sz="1400" dirty="0" smtClean="0">
                <a:latin typeface="+mj-ea"/>
              </a:rPr>
              <a:t>,</a:t>
            </a:r>
            <a:r>
              <a:rPr lang="ko-KR" altLang="en-US" sz="1400" dirty="0" smtClean="0">
                <a:latin typeface="+mj-ea"/>
              </a:rPr>
              <a:t> 배상판결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편의성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</a:t>
            </a:r>
            <a:r>
              <a:rPr lang="en-US" altLang="ko-KR" sz="1400" dirty="0" smtClean="0">
                <a:latin typeface="+mj-ea"/>
              </a:rPr>
              <a:t>  </a:t>
            </a:r>
            <a:r>
              <a:rPr lang="ko-KR" altLang="en-US" sz="1400" dirty="0" smtClean="0">
                <a:latin typeface="+mj-ea"/>
              </a:rPr>
              <a:t>사고원인 </a:t>
            </a:r>
            <a:r>
              <a:rPr lang="en-US" altLang="ko-KR" sz="1400" dirty="0" smtClean="0">
                <a:latin typeface="+mj-ea"/>
              </a:rPr>
              <a:t>: PC</a:t>
            </a:r>
            <a:r>
              <a:rPr lang="ko-KR" altLang="en-US" sz="1400" dirty="0" smtClean="0">
                <a:latin typeface="+mj-ea"/>
              </a:rPr>
              <a:t>해킹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err="1" smtClean="0">
                <a:latin typeface="+mj-ea"/>
              </a:rPr>
              <a:t>모바일해킹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사기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금융회사 해킹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인증기관 해킹</a:t>
            </a:r>
            <a:endParaRPr lang="ko-KR" altLang="en-US" sz="1400" dirty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                           원인 </a:t>
            </a:r>
            <a:r>
              <a:rPr lang="en-US" altLang="ko-KR" sz="1400" dirty="0" smtClean="0">
                <a:latin typeface="+mj-ea"/>
              </a:rPr>
              <a:t>- </a:t>
            </a:r>
            <a:r>
              <a:rPr lang="ko-KR" altLang="en-US" sz="1400" dirty="0" smtClean="0">
                <a:latin typeface="+mj-ea"/>
              </a:rPr>
              <a:t>거래의 </a:t>
            </a:r>
            <a:r>
              <a:rPr lang="ko-KR" altLang="en-US" sz="1400" dirty="0">
                <a:latin typeface="+mj-ea"/>
              </a:rPr>
              <a:t>안전성 </a:t>
            </a:r>
            <a:r>
              <a:rPr lang="ko-KR" altLang="en-US" sz="1400" dirty="0" smtClean="0">
                <a:latin typeface="+mj-ea"/>
              </a:rPr>
              <a:t>확보 </a:t>
            </a:r>
            <a:r>
              <a:rPr lang="en-US" altLang="ko-KR" sz="1400" dirty="0" smtClean="0">
                <a:latin typeface="+mj-ea"/>
              </a:rPr>
              <a:t>vs </a:t>
            </a:r>
            <a:r>
              <a:rPr lang="ko-KR" altLang="en-US" sz="1400" dirty="0" smtClean="0">
                <a:latin typeface="+mj-ea"/>
              </a:rPr>
              <a:t>소비자 </a:t>
            </a:r>
            <a:r>
              <a:rPr lang="ko-KR" altLang="en-US" sz="1400" dirty="0">
                <a:latin typeface="+mj-ea"/>
              </a:rPr>
              <a:t>보호 </a:t>
            </a:r>
            <a:r>
              <a:rPr lang="ko-KR" altLang="en-US" sz="1400" dirty="0" smtClean="0">
                <a:latin typeface="+mj-ea"/>
              </a:rPr>
              <a:t>측면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</a:t>
            </a:r>
            <a:r>
              <a:rPr lang="en-US" altLang="ko-KR" sz="1400" dirty="0" smtClean="0">
                <a:latin typeface="+mj-ea"/>
              </a:rPr>
              <a:t>                          </a:t>
            </a:r>
            <a:r>
              <a:rPr lang="ko-KR" altLang="en-US" sz="1400" dirty="0" smtClean="0">
                <a:latin typeface="+mj-ea"/>
              </a:rPr>
              <a:t>편의성 </a:t>
            </a:r>
            <a:r>
              <a:rPr lang="en-US" altLang="ko-KR" sz="1400" dirty="0" smtClean="0">
                <a:latin typeface="+mj-ea"/>
              </a:rPr>
              <a:t>– ActiveX </a:t>
            </a:r>
            <a:r>
              <a:rPr lang="ko-KR" altLang="en-US" sz="1400" dirty="0" smtClean="0">
                <a:latin typeface="+mj-ea"/>
              </a:rPr>
              <a:t>등 불편함</a:t>
            </a:r>
            <a:r>
              <a:rPr lang="en-US" altLang="ko-KR" sz="1400" dirty="0" smtClean="0">
                <a:latin typeface="+mj-ea"/>
              </a:rPr>
              <a:t> </a:t>
            </a:r>
            <a:r>
              <a:rPr lang="ko-KR" altLang="en-US" sz="1400" dirty="0" smtClean="0">
                <a:latin typeface="+mj-ea"/>
              </a:rPr>
              <a:t>논의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</a:t>
            </a:r>
            <a:r>
              <a:rPr lang="en-US" altLang="ko-KR" sz="1400" dirty="0" smtClean="0">
                <a:latin typeface="+mj-ea"/>
              </a:rPr>
              <a:t>  </a:t>
            </a:r>
            <a:r>
              <a:rPr lang="ko-KR" altLang="en-US" sz="1400" dirty="0" smtClean="0">
                <a:latin typeface="+mj-ea"/>
              </a:rPr>
              <a:t>국내 금융사의 발전 제고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en-US" altLang="ko-KR" sz="1400" dirty="0" smtClean="0">
                <a:latin typeface="+mj-ea"/>
              </a:rPr>
              <a:t>PC/</a:t>
            </a:r>
            <a:r>
              <a:rPr lang="ko-KR" altLang="en-US" sz="1400" dirty="0" err="1" smtClean="0">
                <a:latin typeface="+mj-ea"/>
              </a:rPr>
              <a:t>모바일</a:t>
            </a:r>
            <a:r>
              <a:rPr lang="ko-KR" altLang="en-US" sz="1400" dirty="0" smtClean="0">
                <a:latin typeface="+mj-ea"/>
              </a:rPr>
              <a:t> 등 접근기기 비율 확인</a:t>
            </a:r>
            <a:r>
              <a:rPr lang="en-US" altLang="ko-KR" sz="1400" dirty="0" smtClean="0">
                <a:latin typeface="+mj-ea"/>
              </a:rPr>
              <a:t>(</a:t>
            </a:r>
            <a:r>
              <a:rPr lang="ko-KR" altLang="en-US" sz="1400" dirty="0" err="1" smtClean="0">
                <a:latin typeface="+mj-ea"/>
              </a:rPr>
              <a:t>모바일로</a:t>
            </a:r>
            <a:r>
              <a:rPr lang="ko-KR" altLang="en-US" sz="1400" dirty="0" smtClean="0">
                <a:latin typeface="+mj-ea"/>
              </a:rPr>
              <a:t> </a:t>
            </a:r>
            <a:r>
              <a:rPr lang="ko-KR" altLang="en-US" sz="1400" dirty="0" err="1" smtClean="0">
                <a:latin typeface="+mj-ea"/>
              </a:rPr>
              <a:t>전환중</a:t>
            </a:r>
            <a:r>
              <a:rPr lang="en-US" altLang="ko-KR" sz="1400" dirty="0" smtClean="0">
                <a:latin typeface="+mj-ea"/>
              </a:rPr>
              <a:t>)</a:t>
            </a:r>
          </a:p>
          <a:p>
            <a:pPr algn="l"/>
            <a:endParaRPr lang="en-US" altLang="ko-KR" sz="1400" dirty="0">
              <a:latin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635896" y="465516"/>
            <a:ext cx="5220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>
                <a:solidFill>
                  <a:srgbClr val="0000FF"/>
                </a:solidFill>
              </a:rPr>
              <a:t>http://m.fsc.go.kr/01Sub/001Sub/bodoData.do?FLAG=VIEW&amp;CPAGE=1&amp;NUM=31894</a:t>
            </a:r>
            <a:endParaRPr lang="ko-KR" altLang="en-US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47364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b="1" dirty="0" smtClean="0"/>
              <a:t>[</a:t>
            </a:r>
            <a:r>
              <a:rPr lang="ko-KR" altLang="en-US" sz="1400" b="1" dirty="0" smtClean="0"/>
              <a:t>김학균 위원 축사내용 중</a:t>
            </a:r>
            <a:r>
              <a:rPr lang="en-US" altLang="ko-KR" sz="1400" b="1" dirty="0" smtClean="0"/>
              <a:t>]</a:t>
            </a:r>
          </a:p>
          <a:p>
            <a:pPr fontAlgn="base"/>
            <a:endParaRPr lang="en-US" altLang="ko-KR" sz="1400" b="1" dirty="0" smtClean="0"/>
          </a:p>
          <a:p>
            <a:pPr fontAlgn="base"/>
            <a:r>
              <a:rPr lang="ko-KR" altLang="en-US" sz="1400" b="1" dirty="0" smtClean="0"/>
              <a:t>국가별 전자금융거래규모 대비 사고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편의기능 등</a:t>
            </a:r>
            <a:r>
              <a:rPr lang="ko-KR" altLang="en-US" sz="1100" b="1" dirty="0" smtClean="0"/>
              <a:t> </a:t>
            </a:r>
            <a:r>
              <a:rPr lang="en-US" altLang="ko-KR" sz="1100" b="1" dirty="0" smtClean="0"/>
              <a:t>- </a:t>
            </a:r>
            <a:r>
              <a:rPr lang="ko-KR" altLang="en-US" sz="1100" b="1" dirty="0" smtClean="0"/>
              <a:t>한국 </a:t>
            </a:r>
            <a:r>
              <a:rPr lang="en-US" altLang="ko-KR" sz="1100" b="1" dirty="0" smtClean="0"/>
              <a:t>2016</a:t>
            </a:r>
            <a:r>
              <a:rPr lang="ko-KR" altLang="en-US" sz="1100" b="1" dirty="0"/>
              <a:t>년에는 </a:t>
            </a:r>
            <a:r>
              <a:rPr lang="en-US" altLang="ko-KR" sz="1100" b="1" dirty="0"/>
              <a:t>135</a:t>
            </a:r>
            <a:r>
              <a:rPr lang="ko-KR" altLang="en-US" sz="1100" b="1" dirty="0" smtClean="0"/>
              <a:t>조원</a:t>
            </a:r>
            <a:endParaRPr lang="en-US" altLang="ko-KR" sz="1400" b="1" dirty="0" smtClean="0"/>
          </a:p>
          <a:p>
            <a:pPr fontAlgn="base"/>
            <a:r>
              <a:rPr lang="ko-KR" altLang="en-US" sz="1400" b="1" dirty="0" smtClean="0"/>
              <a:t>금융계좌 계정 </a:t>
            </a:r>
            <a:r>
              <a:rPr lang="ko-KR" altLang="en-US" sz="1400" b="1" dirty="0" err="1" smtClean="0"/>
              <a:t>생성수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인구대비</a:t>
            </a:r>
            <a:r>
              <a:rPr lang="en-US" altLang="ko-KR" sz="1400" b="1" dirty="0" smtClean="0"/>
              <a:t>)</a:t>
            </a:r>
            <a:r>
              <a:rPr lang="en-US" altLang="ko-KR" sz="1100" b="1" dirty="0" smtClean="0"/>
              <a:t> - </a:t>
            </a:r>
            <a:r>
              <a:rPr lang="ko-KR" altLang="en-US" sz="1100" b="1" dirty="0" smtClean="0"/>
              <a:t>비대면 </a:t>
            </a:r>
            <a:r>
              <a:rPr lang="ko-KR" altLang="en-US" sz="1100" b="1" dirty="0"/>
              <a:t>실명확인 허용</a:t>
            </a:r>
            <a:r>
              <a:rPr lang="en-US" altLang="ko-KR" sz="1100" dirty="0"/>
              <a:t>(’15.12</a:t>
            </a:r>
            <a:r>
              <a:rPr lang="ko-KR" altLang="en-US" sz="1100" dirty="0"/>
              <a:t>월</a:t>
            </a:r>
            <a:r>
              <a:rPr lang="en-US" altLang="ko-KR" sz="1100" dirty="0"/>
              <a:t>)</a:t>
            </a:r>
            <a:r>
              <a:rPr lang="ko-KR" altLang="en-US" sz="1100" dirty="0"/>
              <a:t> </a:t>
            </a:r>
            <a:r>
              <a:rPr lang="ko-KR" altLang="en-US" sz="1100" dirty="0" smtClean="0"/>
              <a:t>이후 </a:t>
            </a:r>
            <a:r>
              <a:rPr lang="ko-KR" altLang="en-US" sz="1100" b="1" dirty="0" smtClean="0"/>
              <a:t>총 </a:t>
            </a:r>
            <a:r>
              <a:rPr lang="en-US" altLang="ko-KR" sz="1100" b="1" dirty="0"/>
              <a:t>74</a:t>
            </a:r>
            <a:r>
              <a:rPr lang="ko-KR" altLang="en-US" sz="1100" b="1" dirty="0"/>
              <a:t>만개의 비대면 계좌</a:t>
            </a:r>
            <a:endParaRPr lang="ko-KR" altLang="en-US" sz="1400" dirty="0"/>
          </a:p>
          <a:p>
            <a:pPr fontAlgn="base"/>
            <a:r>
              <a:rPr lang="ko-KR" altLang="en-US" sz="1400" b="1" dirty="0"/>
              <a:t>’</a:t>
            </a:r>
            <a:r>
              <a:rPr lang="en-US" altLang="ko-KR" sz="1400" b="1" dirty="0"/>
              <a:t>07</a:t>
            </a:r>
            <a:r>
              <a:rPr lang="ko-KR" altLang="en-US" sz="1400" b="1" dirty="0"/>
              <a:t>년 제정된 </a:t>
            </a:r>
            <a:r>
              <a:rPr lang="ko-KR" altLang="en-US" sz="1400" b="1" dirty="0" smtClean="0"/>
              <a:t>전자금융거래법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- </a:t>
            </a:r>
            <a:r>
              <a:rPr lang="ko-KR" altLang="en-US" sz="1100" dirty="0" smtClean="0"/>
              <a:t>전자금융사고 </a:t>
            </a:r>
            <a:r>
              <a:rPr lang="ko-KR" altLang="en-US" sz="1100" dirty="0"/>
              <a:t>발생시 </a:t>
            </a:r>
            <a:r>
              <a:rPr lang="ko-KR" altLang="en-US" sz="1100" dirty="0" smtClean="0"/>
              <a:t>금융회사가 </a:t>
            </a:r>
            <a:r>
              <a:rPr lang="ko-KR" altLang="en-US" sz="1100" dirty="0"/>
              <a:t>과실이 없더라고 배상책임을 </a:t>
            </a:r>
            <a:r>
              <a:rPr lang="ko-KR" altLang="en-US" sz="1100" dirty="0" err="1" smtClean="0"/>
              <a:t>부담하는</a:t>
            </a:r>
            <a:r>
              <a:rPr lang="ko-KR" altLang="en-US" sz="1100" b="1" dirty="0" err="1" smtClean="0"/>
              <a:t>무과실책임주의도입</a:t>
            </a:r>
            <a:endParaRPr lang="ko-KR" altLang="en-US" sz="1400" dirty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ko-KR" altLang="en-US" sz="1400" b="1" dirty="0"/>
              <a:t>해킹 등의 금융사고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발생시 </a:t>
            </a:r>
            <a:endParaRPr lang="en-US" altLang="ko-KR" sz="1400" dirty="0" smtClean="0"/>
          </a:p>
          <a:p>
            <a:pPr fontAlgn="base"/>
            <a:r>
              <a:rPr lang="ko-KR" altLang="en-US" sz="1400" b="1" dirty="0" smtClean="0"/>
              <a:t>이용자의 중대한 과실이 없으면 </a:t>
            </a:r>
            <a:r>
              <a:rPr lang="ko-KR" altLang="en-US" sz="1400" b="1" dirty="0"/>
              <a:t>금융회사가 배상책임</a:t>
            </a:r>
            <a:r>
              <a:rPr lang="ko-KR" altLang="en-US" sz="1400" dirty="0"/>
              <a:t>을 지도록 </a:t>
            </a:r>
            <a:r>
              <a:rPr lang="ko-KR" altLang="en-US" sz="1400" dirty="0" smtClean="0"/>
              <a:t>하여 소비자를 </a:t>
            </a:r>
            <a:r>
              <a:rPr lang="ko-KR" altLang="en-US" sz="1400" dirty="0"/>
              <a:t>보다 두텁게 보호하고자 하는 </a:t>
            </a:r>
            <a:r>
              <a:rPr lang="ko-KR" altLang="en-US" sz="1400" dirty="0" smtClean="0"/>
              <a:t>취지</a:t>
            </a:r>
            <a:endParaRPr lang="ko-KR" altLang="en-US" sz="1400" dirty="0"/>
          </a:p>
          <a:p>
            <a:pPr fontAlgn="base"/>
            <a:r>
              <a:rPr lang="ko-KR" altLang="en-US" sz="1400" dirty="0"/>
              <a:t>다만</a:t>
            </a:r>
            <a:r>
              <a:rPr lang="en-US" altLang="ko-KR" sz="1400" dirty="0"/>
              <a:t>, </a:t>
            </a:r>
            <a:r>
              <a:rPr lang="ko-KR" altLang="en-US" sz="1400" b="1" dirty="0"/>
              <a:t>소비자의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</a:t>
            </a:r>
            <a:r>
              <a:rPr lang="ko-KR" altLang="en-US" sz="1400" dirty="0"/>
              <a:t>이 있는 </a:t>
            </a:r>
            <a:r>
              <a:rPr lang="ko-KR" altLang="en-US" sz="1400" dirty="0" smtClean="0"/>
              <a:t>경우에는 소비자가 </a:t>
            </a:r>
            <a:r>
              <a:rPr lang="ko-KR" altLang="en-US" sz="1400" dirty="0"/>
              <a:t>책임의 일부 또는 전부를 부담하도록 </a:t>
            </a:r>
            <a:r>
              <a:rPr lang="ko-KR" altLang="en-US" sz="1400" dirty="0" smtClean="0"/>
              <a:t>하여 금융회사와 </a:t>
            </a:r>
            <a:r>
              <a:rPr lang="ko-KR" altLang="en-US" sz="1400" dirty="0"/>
              <a:t>소비자간 </a:t>
            </a:r>
            <a:r>
              <a:rPr lang="ko-KR" altLang="en-US" sz="1400" b="1" dirty="0" smtClean="0"/>
              <a:t>합리적으로 </a:t>
            </a:r>
            <a:r>
              <a:rPr lang="ko-KR" altLang="en-US" sz="1400" b="1" dirty="0"/>
              <a:t>책임을 배분</a:t>
            </a:r>
            <a:endParaRPr lang="ko-KR" altLang="en-US" sz="1400" dirty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ko-KR" altLang="en-US" sz="1400" dirty="0"/>
              <a:t>이러한 </a:t>
            </a:r>
            <a:r>
              <a:rPr lang="ko-KR" altLang="en-US" sz="1400" b="1" dirty="0"/>
              <a:t>책임 배분이 과연 합리적</a:t>
            </a:r>
            <a:r>
              <a:rPr lang="ko-KR" altLang="en-US" sz="1400" dirty="0"/>
              <a:t>인 것인지</a:t>
            </a:r>
            <a:r>
              <a:rPr lang="en-US" altLang="ko-KR" sz="1400" dirty="0" smtClean="0"/>
              <a:t>, </a:t>
            </a:r>
            <a:r>
              <a:rPr lang="ko-KR" altLang="en-US" sz="1400" b="1" dirty="0" smtClean="0"/>
              <a:t>소비자 </a:t>
            </a:r>
            <a:r>
              <a:rPr lang="ko-KR" altLang="en-US" sz="1400" b="1" dirty="0"/>
              <a:t>보호를 더 </a:t>
            </a:r>
            <a:r>
              <a:rPr lang="ko-KR" altLang="en-US" sz="1400" b="1" dirty="0" smtClean="0"/>
              <a:t>강화해야 하는지</a:t>
            </a:r>
            <a:r>
              <a:rPr lang="en-US" altLang="ko-KR" sz="1400" b="1" dirty="0" smtClean="0"/>
              <a:t>.</a:t>
            </a:r>
          </a:p>
          <a:p>
            <a:pPr fontAlgn="base"/>
            <a:endParaRPr lang="ko-KR" altLang="en-US" sz="1400" dirty="0"/>
          </a:p>
          <a:p>
            <a:pPr fontAlgn="base"/>
            <a:r>
              <a:rPr lang="en-US" altLang="ko-KR" sz="1400" dirty="0" smtClean="0"/>
              <a:t>A. </a:t>
            </a:r>
            <a:r>
              <a:rPr lang="ko-KR" altLang="en-US" sz="1400" dirty="0" smtClean="0"/>
              <a:t>손해배상의 </a:t>
            </a:r>
            <a:r>
              <a:rPr lang="ko-KR" altLang="en-US" sz="1400" dirty="0"/>
              <a:t>대상이 </a:t>
            </a:r>
            <a:r>
              <a:rPr lang="ko-KR" altLang="en-US" sz="1400" dirty="0" smtClean="0"/>
              <a:t>되는 </a:t>
            </a:r>
            <a:r>
              <a:rPr lang="ko-KR" altLang="en-US" sz="1400" b="1" dirty="0" smtClean="0"/>
              <a:t>전자금융사고의 </a:t>
            </a:r>
            <a:r>
              <a:rPr lang="ko-KR" altLang="en-US" sz="1400" b="1" dirty="0"/>
              <a:t>유형</a:t>
            </a:r>
            <a:r>
              <a:rPr lang="ko-KR" altLang="en-US" sz="1400" b="1" baseline="30000" dirty="0"/>
              <a:t>*</a:t>
            </a:r>
            <a:r>
              <a:rPr lang="ko-KR" altLang="en-US" sz="1400" b="1" dirty="0"/>
              <a:t>을 열거</a:t>
            </a:r>
            <a:r>
              <a:rPr lang="ko-KR" altLang="en-US" sz="1400" dirty="0"/>
              <a:t>하는 방식을</a:t>
            </a:r>
          </a:p>
          <a:p>
            <a:pPr fontAlgn="base"/>
            <a:r>
              <a:rPr lang="ko-KR" altLang="en-US" sz="1400" dirty="0"/>
              <a:t>취하고 있습니다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* </a:t>
            </a:r>
            <a:r>
              <a:rPr lang="ko-KR" altLang="en-US" sz="1400" dirty="0"/>
              <a:t>① 접근매체</a:t>
            </a:r>
            <a:r>
              <a:rPr lang="en-US" altLang="ko-KR" sz="1400" dirty="0"/>
              <a:t>(</a:t>
            </a:r>
            <a:r>
              <a:rPr lang="ko-KR" altLang="en-US" sz="1400" dirty="0"/>
              <a:t>공인인증서 등</a:t>
            </a:r>
            <a:r>
              <a:rPr lang="en-US" altLang="ko-KR" sz="1400" dirty="0"/>
              <a:t>) </a:t>
            </a:r>
            <a:r>
              <a:rPr lang="ko-KR" altLang="en-US" sz="1400" dirty="0"/>
              <a:t>위</a:t>
            </a:r>
            <a:r>
              <a:rPr lang="en-US" altLang="ko-KR" sz="1400" dirty="0"/>
              <a:t>․</a:t>
            </a:r>
            <a:r>
              <a:rPr lang="ko-KR" altLang="en-US" sz="1400" dirty="0"/>
              <a:t>변조 사고</a:t>
            </a:r>
            <a:r>
              <a:rPr lang="en-US" altLang="ko-KR" sz="1400" dirty="0"/>
              <a:t>, </a:t>
            </a:r>
            <a:r>
              <a:rPr lang="ko-KR" altLang="en-US" sz="1400" dirty="0"/>
              <a:t>② 거래지시의 전자적 전송이나 처리과정상의 사고</a:t>
            </a:r>
            <a:r>
              <a:rPr lang="en-US" altLang="ko-KR" sz="1400" dirty="0"/>
              <a:t>, </a:t>
            </a:r>
            <a:r>
              <a:rPr lang="ko-KR" altLang="en-US" sz="1400" dirty="0"/>
              <a:t>③ 해킹 등으로 인한 사고 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>
                <a:solidFill>
                  <a:srgbClr val="FF0000"/>
                </a:solidFill>
              </a:rPr>
              <a:t>법에 </a:t>
            </a:r>
            <a:r>
              <a:rPr lang="ko-KR" altLang="en-US" sz="1400" dirty="0">
                <a:solidFill>
                  <a:srgbClr val="FF0000"/>
                </a:solidFill>
              </a:rPr>
              <a:t>열거되지 않은 </a:t>
            </a:r>
            <a:r>
              <a:rPr lang="ko-KR" altLang="en-US" sz="1400" b="1" dirty="0">
                <a:solidFill>
                  <a:srgbClr val="FF0000"/>
                </a:solidFill>
              </a:rPr>
              <a:t>새로운 유형의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사고</a:t>
            </a:r>
            <a:r>
              <a:rPr lang="ko-KR" altLang="en-US" sz="1400" dirty="0" smtClean="0">
                <a:solidFill>
                  <a:srgbClr val="FF0000"/>
                </a:solidFill>
              </a:rPr>
              <a:t>로 피해를 </a:t>
            </a:r>
            <a:r>
              <a:rPr lang="ko-KR" altLang="en-US" sz="1400" dirty="0">
                <a:solidFill>
                  <a:srgbClr val="FF0000"/>
                </a:solidFill>
              </a:rPr>
              <a:t>입는 경우에는 </a:t>
            </a:r>
            <a:r>
              <a:rPr lang="ko-KR" altLang="en-US" sz="1400" b="1" dirty="0">
                <a:solidFill>
                  <a:srgbClr val="FF0000"/>
                </a:solidFill>
              </a:rPr>
              <a:t>배상을 받기 어려운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구조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771550"/>
            <a:ext cx="85689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b="1" dirty="0" smtClean="0"/>
              <a:t>[</a:t>
            </a:r>
            <a:r>
              <a:rPr lang="ko-KR" altLang="en-US" sz="1400" b="1" dirty="0" smtClean="0"/>
              <a:t>김학균 위원 축사내용 중</a:t>
            </a:r>
            <a:r>
              <a:rPr lang="en-US" altLang="ko-KR" sz="1400" b="1" dirty="0" smtClean="0"/>
              <a:t>]</a:t>
            </a:r>
          </a:p>
          <a:p>
            <a:pPr fontAlgn="base"/>
            <a:endParaRPr lang="en-US" altLang="ko-KR" sz="1400" b="1" dirty="0" smtClean="0"/>
          </a:p>
          <a:p>
            <a:pPr fontAlgn="base"/>
            <a:r>
              <a:rPr lang="en-US" altLang="ko-KR" sz="1400" b="1" dirty="0" smtClean="0"/>
              <a:t>B. </a:t>
            </a:r>
            <a:r>
              <a:rPr lang="ko-KR" altLang="en-US" sz="1400" b="1" dirty="0" smtClean="0"/>
              <a:t>판례의 태도</a:t>
            </a:r>
            <a:r>
              <a:rPr lang="ko-KR" altLang="en-US" sz="1400" dirty="0" smtClean="0"/>
              <a:t>가 </a:t>
            </a:r>
            <a:r>
              <a:rPr lang="ko-KR" altLang="en-US" sz="1400" b="1" dirty="0" smtClean="0"/>
              <a:t>소비자의 </a:t>
            </a:r>
            <a:r>
              <a:rPr lang="ko-KR" altLang="en-US" sz="1400" b="1" dirty="0"/>
              <a:t>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중과실을 폭넓게 </a:t>
            </a:r>
            <a:r>
              <a:rPr lang="ko-KR" altLang="en-US" sz="1400" b="1" dirty="0" smtClean="0"/>
              <a:t>인정</a:t>
            </a:r>
            <a:endParaRPr lang="en-US" altLang="ko-KR" sz="1400" b="1" dirty="0" smtClean="0"/>
          </a:p>
          <a:p>
            <a:pPr fontAlgn="base"/>
            <a:r>
              <a:rPr lang="en-US" altLang="ko-KR" sz="1400" b="1" dirty="0" smtClean="0"/>
              <a:t>C. </a:t>
            </a:r>
            <a:r>
              <a:rPr lang="ko-KR" altLang="en-US" sz="1400" b="1" dirty="0" smtClean="0"/>
              <a:t>접근매체 </a:t>
            </a:r>
            <a:r>
              <a:rPr lang="ko-KR" altLang="en-US" sz="1400" b="1" dirty="0"/>
              <a:t>분실</a:t>
            </a:r>
            <a:r>
              <a:rPr lang="en-US" altLang="ko-KR" sz="1400" b="1" dirty="0"/>
              <a:t>․</a:t>
            </a:r>
            <a:r>
              <a:rPr lang="ko-KR" altLang="en-US" sz="1400" b="1" dirty="0"/>
              <a:t>도난</a:t>
            </a:r>
            <a:r>
              <a:rPr lang="ko-KR" altLang="en-US" sz="1400" dirty="0"/>
              <a:t>의 </a:t>
            </a:r>
            <a:r>
              <a:rPr lang="ko-KR" altLang="en-US" sz="1400" dirty="0" smtClean="0"/>
              <a:t>경우에는 </a:t>
            </a:r>
            <a:r>
              <a:rPr lang="ko-KR" altLang="en-US" sz="1400" b="1" dirty="0" smtClean="0"/>
              <a:t>금융회사 통지 전 </a:t>
            </a:r>
            <a:r>
              <a:rPr lang="ko-KR" altLang="en-US" sz="1400" b="1" dirty="0"/>
              <a:t>발생</a:t>
            </a:r>
            <a:r>
              <a:rPr lang="ko-KR" altLang="en-US" sz="1400" dirty="0"/>
              <a:t>한 손해에 </a:t>
            </a:r>
            <a:r>
              <a:rPr lang="ko-KR" altLang="en-US" sz="1400" dirty="0" smtClean="0"/>
              <a:t>대해 </a:t>
            </a:r>
            <a:r>
              <a:rPr lang="ko-KR" altLang="en-US" sz="1400" b="1" dirty="0" smtClean="0"/>
              <a:t>소비자가 </a:t>
            </a:r>
            <a:r>
              <a:rPr lang="ko-KR" altLang="en-US" sz="1400" b="1" dirty="0"/>
              <a:t>책임</a:t>
            </a:r>
            <a:r>
              <a:rPr lang="ko-KR" altLang="en-US" sz="1400" dirty="0"/>
              <a:t>을 지도록 </a:t>
            </a:r>
            <a:r>
              <a:rPr lang="ko-KR" altLang="en-US" sz="1400" dirty="0" smtClean="0"/>
              <a:t>하고</a:t>
            </a:r>
            <a:endParaRPr lang="en-US" altLang="ko-KR" sz="1400" dirty="0" smtClean="0"/>
          </a:p>
          <a:p>
            <a:pPr fontAlgn="base"/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있어 소비자 </a:t>
            </a:r>
            <a:r>
              <a:rPr lang="ko-KR" altLang="en-US" sz="1400" dirty="0"/>
              <a:t>보호범위를 더욱 축소</a:t>
            </a:r>
          </a:p>
          <a:p>
            <a:pPr fontAlgn="base"/>
            <a:endParaRPr lang="en-US" altLang="ko-KR" sz="1400" dirty="0" smtClean="0"/>
          </a:p>
          <a:p>
            <a:pPr fontAlgn="base"/>
            <a:endParaRPr lang="en-US" altLang="ko-KR" sz="1400" dirty="0"/>
          </a:p>
          <a:p>
            <a:pPr fontAlgn="base"/>
            <a:r>
              <a:rPr lang="ko-KR" altLang="en-US" sz="1400" b="1" dirty="0">
                <a:solidFill>
                  <a:srgbClr val="FF0000"/>
                </a:solidFill>
              </a:rPr>
              <a:t>전문지식을 갖추지 못한</a:t>
            </a:r>
            <a:r>
              <a:rPr lang="ko-KR" altLang="en-US" sz="1400" dirty="0"/>
              <a:t> </a:t>
            </a:r>
            <a:r>
              <a:rPr lang="ko-KR" altLang="en-US" sz="1400" b="1" dirty="0" smtClean="0"/>
              <a:t>소비자</a:t>
            </a:r>
            <a:r>
              <a:rPr lang="ko-KR" altLang="en-US" sz="1400" dirty="0" smtClean="0"/>
              <a:t>가 </a:t>
            </a:r>
            <a:r>
              <a:rPr lang="ko-KR" altLang="en-US" sz="1400" b="1" dirty="0" smtClean="0"/>
              <a:t>법에 </a:t>
            </a:r>
            <a:r>
              <a:rPr lang="ko-KR" altLang="en-US" sz="1400" b="1" dirty="0"/>
              <a:t>열거된 금융사고로 </a:t>
            </a:r>
            <a:r>
              <a:rPr lang="ko-KR" altLang="en-US" sz="1400" b="1" dirty="0" err="1"/>
              <a:t>피해입었음을</a:t>
            </a:r>
            <a:r>
              <a:rPr lang="ko-KR" altLang="en-US" sz="1400" b="1" dirty="0"/>
              <a:t> 입증</a:t>
            </a:r>
            <a:r>
              <a:rPr lang="ko-KR" altLang="en-US" sz="1400" dirty="0"/>
              <a:t>해야 하고</a:t>
            </a:r>
            <a:r>
              <a:rPr lang="en-US" altLang="ko-KR" sz="1400" dirty="0"/>
              <a:t>,</a:t>
            </a:r>
            <a:endParaRPr lang="ko-KR" altLang="en-US" sz="1400" dirty="0"/>
          </a:p>
          <a:p>
            <a:pPr fontAlgn="base"/>
            <a:r>
              <a:rPr lang="ko-KR" altLang="en-US" sz="1400" dirty="0"/>
              <a:t>어렵게 이를 입증하였다 </a:t>
            </a:r>
            <a:r>
              <a:rPr lang="ko-KR" altLang="en-US" sz="1400" dirty="0" smtClean="0"/>
              <a:t>하더라도 </a:t>
            </a:r>
            <a:r>
              <a:rPr lang="ko-KR" altLang="en-US" sz="1400" b="1" dirty="0" smtClean="0"/>
              <a:t>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 여부를 판단</a:t>
            </a:r>
            <a:r>
              <a:rPr lang="ko-KR" altLang="en-US" sz="1400" dirty="0"/>
              <a:t> 받아야 하는 상황에서</a:t>
            </a:r>
          </a:p>
          <a:p>
            <a:pPr fontAlgn="base"/>
            <a:r>
              <a:rPr lang="ko-KR" altLang="en-US" sz="1400" dirty="0"/>
              <a:t>소비자 보호라는 당초 취지는 제대로 </a:t>
            </a:r>
            <a:r>
              <a:rPr lang="ko-KR" altLang="en-US" sz="1400" dirty="0" smtClean="0"/>
              <a:t>발휘되기 어려운 </a:t>
            </a:r>
            <a:r>
              <a:rPr lang="ko-KR" altLang="en-US" sz="1400" dirty="0"/>
              <a:t>한계가 있는 </a:t>
            </a:r>
            <a:r>
              <a:rPr lang="ko-KR" altLang="en-US" sz="1400" dirty="0" smtClean="0"/>
              <a:t>것</a:t>
            </a:r>
            <a:endParaRPr lang="en-US" altLang="ko-KR" sz="1400" dirty="0" smtClean="0"/>
          </a:p>
          <a:p>
            <a:pPr fontAlgn="base"/>
            <a:endParaRPr lang="en-US" altLang="ko-KR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411510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altLang="ko-KR" sz="1200" b="1" smtClean="0">
              <a:solidFill>
                <a:srgbClr val="0000FF"/>
              </a:solidFill>
            </a:endParaRPr>
          </a:p>
          <a:p>
            <a:pPr fontAlgn="base"/>
            <a:r>
              <a:rPr lang="en-US" altLang="ko-KR" sz="1200" b="1" smtClean="0">
                <a:solidFill>
                  <a:srgbClr val="0000FF"/>
                </a:solidFill>
              </a:rPr>
              <a:t>[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고찰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]</a:t>
            </a:r>
            <a:endParaRPr lang="ko-KR" altLang="en-US" sz="1200" b="1" dirty="0">
              <a:solidFill>
                <a:srgbClr val="0000FF"/>
              </a:solidFill>
            </a:endParaRPr>
          </a:p>
          <a:p>
            <a:pPr fontAlgn="base"/>
            <a:r>
              <a:rPr lang="ko-KR" altLang="en-US" sz="1200" dirty="0" smtClean="0"/>
              <a:t>배경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전문지식이 없는 소비자 </a:t>
            </a:r>
            <a:r>
              <a:rPr lang="en-US" altLang="ko-KR" sz="1200" dirty="0" smtClean="0"/>
              <a:t>&amp; </a:t>
            </a:r>
            <a:r>
              <a:rPr lang="ko-KR" altLang="en-US" sz="1200" dirty="0" smtClean="0"/>
              <a:t>사고 발생시 공적 조사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사이버수사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가 어려운 상황</a:t>
            </a:r>
            <a:endParaRPr lang="en-US" altLang="ko-KR" sz="1200" dirty="0" smtClean="0"/>
          </a:p>
          <a:p>
            <a:pPr fontAlgn="base"/>
            <a:r>
              <a:rPr lang="ko-KR" altLang="en-US" sz="1200" dirty="0" smtClean="0"/>
              <a:t>금융회사 대응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금융회사의 책임범위에 속한 대응을 하기 위해 이용자단 보안프로그램 제공 필요</a:t>
            </a:r>
            <a:endParaRPr lang="en-US" altLang="ko-KR" sz="1200" dirty="0" smtClean="0"/>
          </a:p>
          <a:p>
            <a:pPr fontAlgn="base"/>
            <a:r>
              <a:rPr lang="ko-KR" altLang="en-US" sz="1200" dirty="0" err="1" smtClean="0"/>
              <a:t>모바일로</a:t>
            </a:r>
            <a:r>
              <a:rPr lang="ko-KR" altLang="en-US" sz="1200" dirty="0" smtClean="0"/>
              <a:t> 이용기기가 전환되는 시점에 어느 정도의 변화가 필요할까</a:t>
            </a:r>
            <a:r>
              <a:rPr lang="en-US" altLang="ko-KR" sz="1200" dirty="0" smtClean="0"/>
              <a:t>?</a:t>
            </a:r>
          </a:p>
          <a:p>
            <a:pPr fontAlgn="base"/>
            <a:endParaRPr lang="en-US" altLang="ko-KR" sz="1200" dirty="0" smtClean="0"/>
          </a:p>
          <a:p>
            <a:pPr algn="ctr" fontAlgn="base"/>
            <a:r>
              <a:rPr lang="ko-KR" altLang="en-US" sz="1200" b="1" dirty="0" smtClean="0">
                <a:solidFill>
                  <a:schemeClr val="accent6"/>
                </a:solidFill>
              </a:rPr>
              <a:t>세미나 발표자료 검토결과 </a:t>
            </a:r>
            <a:r>
              <a:rPr lang="en-US" altLang="ko-KR" sz="1200" b="1" dirty="0" smtClean="0">
                <a:solidFill>
                  <a:schemeClr val="accent6"/>
                </a:solidFill>
              </a:rPr>
              <a:t>: </a:t>
            </a:r>
            <a:r>
              <a:rPr lang="ko-KR" altLang="en-US" sz="1200" b="1" dirty="0" smtClean="0">
                <a:solidFill>
                  <a:schemeClr val="accent6"/>
                </a:solidFill>
              </a:rPr>
              <a:t>현황통계 및 결과예측 내용이 없음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algn="ctr" fontAlgn="base"/>
            <a:r>
              <a:rPr lang="en-US" altLang="ko-KR" sz="1200" dirty="0" smtClean="0"/>
              <a:t>PC vs </a:t>
            </a:r>
            <a:r>
              <a:rPr lang="en-US" altLang="ko-KR" sz="1200" b="1" u="sng" dirty="0" smtClean="0"/>
              <a:t>MOBILE</a:t>
            </a:r>
          </a:p>
          <a:p>
            <a:pPr algn="ctr" fontAlgn="base"/>
            <a:r>
              <a:rPr lang="en-US" altLang="ko-KR" sz="1200" b="1" dirty="0" smtClean="0"/>
              <a:t>Responsibility</a:t>
            </a:r>
            <a:r>
              <a:rPr lang="en-US" altLang="ko-KR" sz="1200" dirty="0" smtClean="0"/>
              <a:t>(Security) </a:t>
            </a:r>
            <a:r>
              <a:rPr lang="en-US" altLang="ko-KR" sz="1200" dirty="0"/>
              <a:t>vs </a:t>
            </a:r>
            <a:r>
              <a:rPr lang="en-US" altLang="ko-KR" sz="1200" b="1" u="sng" dirty="0" smtClean="0"/>
              <a:t>Comfortable(Compatibility)</a:t>
            </a:r>
            <a:endParaRPr lang="en-US" altLang="ko-KR" sz="1200" b="1" u="sng" dirty="0"/>
          </a:p>
          <a:p>
            <a:pPr fontAlgn="base"/>
            <a:endParaRPr lang="en-US" altLang="ko-KR" sz="1200" dirty="0"/>
          </a:p>
          <a:p>
            <a:pPr fontAlgn="base"/>
            <a:r>
              <a:rPr lang="en-US" altLang="ko-KR" sz="1200" b="1" dirty="0" smtClean="0">
                <a:solidFill>
                  <a:srgbClr val="0000FF"/>
                </a:solidFill>
              </a:rPr>
              <a:t>[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결론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]</a:t>
            </a:r>
          </a:p>
          <a:p>
            <a:pPr fontAlgn="base"/>
            <a:r>
              <a:rPr lang="en-US" altLang="ko-KR" sz="1200" b="1" dirty="0" smtClean="0"/>
              <a:t>1. PC</a:t>
            </a:r>
            <a:r>
              <a:rPr lang="en-US" altLang="ko-KR" sz="1200" dirty="0" smtClean="0"/>
              <a:t> : </a:t>
            </a:r>
            <a:r>
              <a:rPr lang="ko-KR" altLang="en-US" sz="1200" dirty="0" smtClean="0"/>
              <a:t>여전히 문제발생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취약점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호환성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멀티브라우저</a:t>
            </a:r>
            <a:r>
              <a:rPr lang="en-US" altLang="ko-KR" sz="1200" dirty="0" smtClean="0"/>
              <a:t>, ActiveX </a:t>
            </a:r>
            <a:r>
              <a:rPr lang="ko-KR" altLang="en-US" sz="1200" dirty="0" smtClean="0"/>
              <a:t> 등</a:t>
            </a:r>
            <a:r>
              <a:rPr lang="en-US" altLang="ko-KR" sz="1200" dirty="0" smtClean="0"/>
              <a:t>)</a:t>
            </a:r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- </a:t>
            </a:r>
            <a:r>
              <a:rPr lang="ko-KR" altLang="en-US" sz="1200" dirty="0" smtClean="0"/>
              <a:t>이용자 선택에 의해 편리한 이용 가능하도록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허용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전문지식 보유 이용자</a:t>
            </a:r>
            <a:r>
              <a:rPr lang="en-US" altLang="ko-KR" sz="1200" dirty="0" smtClean="0"/>
              <a:t>)</a:t>
            </a:r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  ActiveX, EXE</a:t>
            </a:r>
            <a:r>
              <a:rPr lang="ko-KR" altLang="en-US" sz="1200" dirty="0" smtClean="0"/>
              <a:t>등 프로그램 기반 보안이 아닌 웹 브라우저만으로 서비스 </a:t>
            </a:r>
            <a:r>
              <a:rPr lang="ko-KR" altLang="en-US" sz="1200" dirty="0" err="1" smtClean="0"/>
              <a:t>제공가능하도록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!</a:t>
            </a:r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- (</a:t>
            </a:r>
            <a:r>
              <a:rPr lang="ko-KR" altLang="en-US" sz="1200" dirty="0" smtClean="0"/>
              <a:t>시뮬레이션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금융회사 사고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입증 책임강화 시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en-US" altLang="ko-KR" sz="1200" dirty="0" smtClean="0">
                <a:latin typeface="+mj-ea"/>
              </a:rPr>
              <a:t>⇒ </a:t>
            </a:r>
            <a:r>
              <a:rPr lang="ko-KR" altLang="en-US" sz="1200" dirty="0" err="1" smtClean="0">
                <a:solidFill>
                  <a:srgbClr val="FF0000"/>
                </a:solidFill>
                <a:latin typeface="+mj-ea"/>
              </a:rPr>
              <a:t>핀테크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 시대에 경쟁력 감소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보안강화로 인한 이용자 불편함 지속 예상</a:t>
            </a:r>
            <a:endParaRPr lang="en-US" altLang="ko-KR" sz="1200" dirty="0" smtClean="0">
              <a:solidFill>
                <a:srgbClr val="FF0000"/>
              </a:solidFill>
              <a:latin typeface="+mj-ea"/>
            </a:endParaRPr>
          </a:p>
          <a:p>
            <a:pPr fontAlgn="base"/>
            <a:r>
              <a:rPr lang="en-US" altLang="ko-KR" sz="12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        ActiveX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를 이용할지 아니면 책임을 현수준 유지 할 것인지 선 판단 필요</a:t>
            </a:r>
            <a:endParaRPr lang="en-US" altLang="ko-KR" sz="1200" dirty="0" smtClean="0">
              <a:solidFill>
                <a:srgbClr val="FF0000"/>
              </a:solidFill>
              <a:latin typeface="+mj-ea"/>
            </a:endParaRPr>
          </a:p>
          <a:p>
            <a:pPr fontAlgn="base"/>
            <a:r>
              <a:rPr lang="en-US" altLang="ko-KR" sz="12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        </a:t>
            </a:r>
            <a:r>
              <a:rPr lang="en-US" altLang="ko-KR" sz="1050" dirty="0" smtClean="0">
                <a:solidFill>
                  <a:srgbClr val="0000FF"/>
                </a:solidFill>
                <a:latin typeface="+mj-ea"/>
              </a:rPr>
              <a:t>※ </a:t>
            </a:r>
            <a:r>
              <a:rPr lang="ko-KR" altLang="en-US" sz="1050" dirty="0" err="1" smtClean="0">
                <a:solidFill>
                  <a:srgbClr val="0000FF"/>
                </a:solidFill>
                <a:latin typeface="+mj-ea"/>
              </a:rPr>
              <a:t>웹브라우저에서</a:t>
            </a:r>
            <a:r>
              <a:rPr lang="ko-KR" altLang="en-US" sz="1050" dirty="0" smtClean="0">
                <a:solidFill>
                  <a:srgbClr val="0000FF"/>
                </a:solidFill>
                <a:latin typeface="+mj-ea"/>
              </a:rPr>
              <a:t> 공인인증서와 유사한 기능을 </a:t>
            </a:r>
            <a:r>
              <a:rPr lang="en-US" altLang="ko-KR" sz="1050" dirty="0" smtClean="0">
                <a:solidFill>
                  <a:srgbClr val="0000FF"/>
                </a:solidFill>
                <a:latin typeface="+mj-ea"/>
              </a:rPr>
              <a:t>ActiveX </a:t>
            </a:r>
            <a:r>
              <a:rPr lang="ko-KR" altLang="en-US" sz="1050" dirty="0" smtClean="0">
                <a:solidFill>
                  <a:srgbClr val="0000FF"/>
                </a:solidFill>
                <a:latin typeface="+mj-ea"/>
              </a:rPr>
              <a:t>없이 제공할 필요</a:t>
            </a:r>
            <a:endParaRPr lang="en-US" altLang="ko-KR" sz="1050" dirty="0" smtClean="0">
              <a:solidFill>
                <a:srgbClr val="0000FF"/>
              </a:solidFill>
              <a:latin typeface="+mj-ea"/>
            </a:endParaRPr>
          </a:p>
          <a:p>
            <a:pPr fontAlgn="base"/>
            <a:endParaRPr lang="en-US" altLang="ko-KR" sz="1200" dirty="0" smtClean="0">
              <a:solidFill>
                <a:srgbClr val="0000FF"/>
              </a:solidFill>
            </a:endParaRPr>
          </a:p>
          <a:p>
            <a:pPr fontAlgn="base"/>
            <a:r>
              <a:rPr lang="en-US" altLang="ko-KR" sz="1200" b="1" dirty="0" smtClean="0"/>
              <a:t>2. </a:t>
            </a:r>
            <a:r>
              <a:rPr lang="ko-KR" altLang="en-US" sz="1200" b="1" dirty="0" err="1" smtClean="0"/>
              <a:t>모바일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 </a:t>
            </a:r>
            <a:r>
              <a:rPr lang="ko-KR" altLang="en-US" sz="1200" b="1" u="sng" dirty="0" smtClean="0"/>
              <a:t>이슈 없음</a:t>
            </a:r>
            <a:endParaRPr lang="en-US" altLang="ko-KR" sz="1200" b="1" u="sng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- </a:t>
            </a:r>
            <a:r>
              <a:rPr lang="ko-KR" altLang="en-US" sz="1200" dirty="0" smtClean="0"/>
              <a:t>공인인증서 탈취문제 해결을 위해 </a:t>
            </a:r>
            <a:r>
              <a:rPr lang="ko-KR" altLang="en-US" sz="1200" dirty="0" err="1" smtClean="0"/>
              <a:t>앱내</a:t>
            </a:r>
            <a:r>
              <a:rPr lang="ko-KR" altLang="en-US" sz="1200" dirty="0" smtClean="0"/>
              <a:t> 저장하도록 변경필요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3.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기타 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200" b="1" u="sng" dirty="0" smtClean="0">
                <a:solidFill>
                  <a:srgbClr val="FF0000"/>
                </a:solidFill>
                <a:latin typeface="+mj-ea"/>
              </a:rPr>
              <a:t>입증책임은 민사소송 시 공공영역 역할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사이버수사대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수사권한 관련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)</a:t>
            </a:r>
          </a:p>
          <a:p>
            <a:pPr fontAlgn="base"/>
            <a:r>
              <a:rPr lang="en-US" altLang="ko-KR" sz="1200" dirty="0" smtClean="0">
                <a:solidFill>
                  <a:schemeClr val="accent6"/>
                </a:solidFill>
                <a:latin typeface="+mj-ea"/>
              </a:rPr>
              <a:t>4. </a:t>
            </a:r>
            <a:r>
              <a:rPr lang="ko-KR" altLang="en-US" sz="1200" dirty="0" smtClean="0">
                <a:solidFill>
                  <a:schemeClr val="accent6"/>
                </a:solidFill>
                <a:latin typeface="+mj-ea"/>
              </a:rPr>
              <a:t>금융회사와 개인간 계약에 따른 선택으로 보고</a:t>
            </a:r>
            <a:r>
              <a:rPr lang="en-US" altLang="ko-KR" sz="1200" dirty="0" smtClean="0">
                <a:solidFill>
                  <a:schemeClr val="accent6"/>
                </a:solidFill>
                <a:latin typeface="+mj-ea"/>
              </a:rPr>
              <a:t>, </a:t>
            </a:r>
            <a:r>
              <a:rPr lang="ko-KR" altLang="en-US" sz="1200" b="1" u="sng" dirty="0" smtClean="0">
                <a:solidFill>
                  <a:schemeClr val="accent6"/>
                </a:solidFill>
                <a:latin typeface="+mj-ea"/>
              </a:rPr>
              <a:t>서비스 제공사의 보안</a:t>
            </a:r>
            <a:r>
              <a:rPr lang="en-US" altLang="ko-KR" sz="1200" b="1" u="sng" dirty="0" smtClean="0">
                <a:solidFill>
                  <a:schemeClr val="accent6"/>
                </a:solidFill>
                <a:latin typeface="+mj-ea"/>
              </a:rPr>
              <a:t>/</a:t>
            </a:r>
            <a:r>
              <a:rPr lang="ko-KR" altLang="en-US" sz="1200" b="1" u="sng" dirty="0" smtClean="0">
                <a:solidFill>
                  <a:schemeClr val="accent6"/>
                </a:solidFill>
                <a:latin typeface="+mj-ea"/>
              </a:rPr>
              <a:t>편의 정보 통계</a:t>
            </a:r>
            <a:r>
              <a:rPr lang="ko-KR" altLang="en-US" sz="1200" dirty="0" smtClean="0">
                <a:solidFill>
                  <a:schemeClr val="accent6"/>
                </a:solidFill>
                <a:latin typeface="+mj-ea"/>
              </a:rPr>
              <a:t>를 제공할 필요는 있음</a:t>
            </a:r>
            <a:endParaRPr lang="ko-KR" alt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8611" y="3705876"/>
            <a:ext cx="7272808" cy="1188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b="1" dirty="0" smtClean="0">
                <a:latin typeface="+mj-ea"/>
              </a:rPr>
              <a:t>“</a:t>
            </a:r>
            <a:r>
              <a:rPr lang="ko-KR" altLang="en-US" sz="1800" b="1" dirty="0" smtClean="0">
                <a:latin typeface="+mj-ea"/>
              </a:rPr>
              <a:t>만약 당신이 미래를 꿈꾸지 않거나 지금 기술개선을 위해 노력하지</a:t>
            </a:r>
            <a:endParaRPr lang="en-US" altLang="ko-KR" sz="1800" b="1" dirty="0" smtClean="0">
              <a:latin typeface="+mj-ea"/>
            </a:endParaRPr>
          </a:p>
          <a:p>
            <a:pPr algn="l"/>
            <a:r>
              <a:rPr lang="ko-KR" altLang="en-US" sz="1800" b="1" dirty="0" smtClean="0">
                <a:latin typeface="+mj-ea"/>
              </a:rPr>
              <a:t>  않는다면 그건 </a:t>
            </a:r>
            <a:r>
              <a:rPr lang="ko-KR" altLang="en-US" sz="1800" b="1" dirty="0">
                <a:latin typeface="+mj-ea"/>
              </a:rPr>
              <a:t>곧</a:t>
            </a:r>
            <a:r>
              <a:rPr lang="ko-KR" altLang="en-US" sz="1800" b="1" dirty="0" smtClean="0">
                <a:latin typeface="+mj-ea"/>
              </a:rPr>
              <a:t> 낙오되고 있는 것이나 마찬가지 입니다</a:t>
            </a:r>
            <a:r>
              <a:rPr lang="en-US" altLang="ko-KR" sz="1800" b="1" dirty="0" smtClean="0">
                <a:latin typeface="+mj-ea"/>
              </a:rPr>
              <a:t>.”</a:t>
            </a:r>
          </a:p>
          <a:p>
            <a:pPr algn="l"/>
            <a:endParaRPr lang="en-US" altLang="ko-KR" sz="1800" dirty="0" smtClean="0">
              <a:latin typeface="+mj-ea"/>
            </a:endParaRPr>
          </a:p>
          <a:p>
            <a:pPr algn="r"/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그윈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쇼트웰</a:t>
            </a:r>
            <a:r>
              <a:rPr lang="en-US" altLang="ko-KR" sz="1800" dirty="0" smtClean="0">
                <a:latin typeface="+mj-ea"/>
              </a:rPr>
              <a:t>(Gwynne </a:t>
            </a:r>
            <a:r>
              <a:rPr lang="en-US" altLang="ko-KR" sz="1800" dirty="0" err="1" smtClean="0">
                <a:latin typeface="+mj-ea"/>
              </a:rPr>
              <a:t>Shtwell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en-US" altLang="ko-KR" sz="1800" dirty="0" err="1" smtClean="0">
                <a:latin typeface="+mj-ea"/>
              </a:rPr>
              <a:t>SpaceX</a:t>
            </a:r>
            <a:r>
              <a:rPr lang="en-US" altLang="ko-KR" sz="1800" dirty="0" smtClean="0">
                <a:latin typeface="+mj-ea"/>
              </a:rPr>
              <a:t> CEO, COO)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843559"/>
            <a:ext cx="4690527" cy="26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3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400" dirty="0" smtClean="0">
                <a:latin typeface="+mj-ea"/>
              </a:rPr>
              <a:t>[</a:t>
            </a:r>
            <a:r>
              <a:rPr lang="ko-KR" altLang="en-US" sz="2400" dirty="0" smtClean="0">
                <a:latin typeface="+mj-ea"/>
              </a:rPr>
              <a:t>참고</a:t>
            </a:r>
            <a:r>
              <a:rPr lang="en-US" altLang="ko-KR" sz="2400" dirty="0" smtClean="0">
                <a:latin typeface="+mj-ea"/>
              </a:rPr>
              <a:t>]</a:t>
            </a: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63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7" y="1653648"/>
            <a:ext cx="8099425" cy="1674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latin typeface="+mj-ea"/>
              </a:rPr>
              <a:t>감사합니다</a:t>
            </a:r>
            <a:endParaRPr lang="en-US" altLang="ko-KR" dirty="0" smtClean="0">
              <a:latin typeface="+mj-ea"/>
            </a:endParaRPr>
          </a:p>
          <a:p>
            <a:endParaRPr lang="en-US" altLang="ko-KR" sz="1600" dirty="0">
              <a:latin typeface="+mj-ea"/>
            </a:endParaRPr>
          </a:p>
          <a:p>
            <a:r>
              <a:rPr lang="en-US" altLang="ko-KR" sz="1800" dirty="0">
                <a:latin typeface="+mj-ea"/>
              </a:rPr>
              <a:t>(facebook.com/</a:t>
            </a:r>
            <a:r>
              <a:rPr lang="en-US" altLang="ko-KR" sz="1800" dirty="0" err="1">
                <a:latin typeface="+mj-ea"/>
              </a:rPr>
              <a:t>sangshik</a:t>
            </a:r>
            <a:r>
              <a:rPr lang="en-US" altLang="ko-KR" sz="1800" dirty="0">
                <a:latin typeface="+mj-ea"/>
              </a:rPr>
              <a:t>, mikado22001@yahoo.co.kr</a:t>
            </a:r>
            <a:r>
              <a:rPr lang="en-US" altLang="ko-KR" sz="1800" dirty="0" smtClean="0">
                <a:latin typeface="+mj-ea"/>
              </a:rPr>
              <a:t>)</a:t>
            </a:r>
            <a:endParaRPr lang="ko-KR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9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688</Words>
  <Application>Microsoft Office PowerPoint</Application>
  <PresentationFormat>화면 슬라이드 쇼(16:9)</PresentationFormat>
  <Paragraphs>84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SangShik Min</dc:creator>
  <cp:lastModifiedBy>SangShik Min</cp:lastModifiedBy>
  <cp:revision>569</cp:revision>
  <dcterms:created xsi:type="dcterms:W3CDTF">2015-05-16T01:47:45Z</dcterms:created>
  <dcterms:modified xsi:type="dcterms:W3CDTF">2017-05-31T07:46:17Z</dcterms:modified>
</cp:coreProperties>
</file>