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30" r:id="rId3"/>
    <p:sldId id="363" r:id="rId4"/>
    <p:sldId id="435" r:id="rId5"/>
    <p:sldId id="436" r:id="rId6"/>
    <p:sldId id="440" r:id="rId7"/>
    <p:sldId id="441" r:id="rId8"/>
    <p:sldId id="442" r:id="rId9"/>
    <p:sldId id="437" r:id="rId10"/>
    <p:sldId id="438" r:id="rId11"/>
    <p:sldId id="451" r:id="rId12"/>
    <p:sldId id="452" r:id="rId13"/>
    <p:sldId id="464" r:id="rId14"/>
    <p:sldId id="443" r:id="rId15"/>
    <p:sldId id="444" r:id="rId16"/>
    <p:sldId id="445" r:id="rId17"/>
    <p:sldId id="446" r:id="rId18"/>
    <p:sldId id="447" r:id="rId19"/>
    <p:sldId id="453" r:id="rId20"/>
    <p:sldId id="448" r:id="rId21"/>
    <p:sldId id="454" r:id="rId22"/>
    <p:sldId id="470" r:id="rId23"/>
    <p:sldId id="471" r:id="rId24"/>
    <p:sldId id="449" r:id="rId25"/>
    <p:sldId id="460" r:id="rId26"/>
    <p:sldId id="461" r:id="rId27"/>
    <p:sldId id="472" r:id="rId28"/>
    <p:sldId id="473" r:id="rId29"/>
    <p:sldId id="474" r:id="rId30"/>
    <p:sldId id="475" r:id="rId31"/>
    <p:sldId id="476" r:id="rId32"/>
    <p:sldId id="477" r:id="rId33"/>
    <p:sldId id="478" r:id="rId34"/>
    <p:sldId id="353" r:id="rId35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6" autoAdjust="0"/>
    <p:restoredTop sz="93070" autoAdjust="0"/>
  </p:normalViewPr>
  <p:slideViewPr>
    <p:cSldViewPr>
      <p:cViewPr varScale="1">
        <p:scale>
          <a:sx n="108" d="100"/>
          <a:sy n="108" d="100"/>
        </p:scale>
        <p:origin x="163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40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D76B3E-F2AC-4703-B88C-25D4D42D36E8}" type="doc">
      <dgm:prSet loTypeId="urn:microsoft.com/office/officeart/2005/8/layout/radial4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pPr latinLnBrk="1"/>
          <a:endParaRPr lang="ko-KR" altLang="en-US"/>
        </a:p>
      </dgm:t>
    </dgm:pt>
    <dgm:pt modelId="{CC4DC91C-530A-4B82-B978-7BDB890B5CFF}">
      <dgm:prSet phldrT="[텍스트]" custT="1"/>
      <dgm:spPr>
        <a:effectLst>
          <a:reflection blurRad="6350" stA="50000" endA="300" endPos="55500" dist="50800" dir="5400000" sy="-100000" algn="bl" rotWithShape="0"/>
        </a:effectLst>
      </dgm:spPr>
      <dgm:t>
        <a:bodyPr/>
        <a:lstStyle/>
        <a:p>
          <a:pPr latinLnBrk="1">
            <a:lnSpc>
              <a:spcPct val="100000"/>
            </a:lnSpc>
          </a:pPr>
          <a:r>
            <a:rPr lang="ko-KR" altLang="en-US" sz="2000" b="1" smtClean="0">
              <a:solidFill>
                <a:schemeClr val="tx1"/>
              </a:solidFill>
              <a:effectLst/>
              <a:latin typeface="HY견고딕" panose="02030600000101010101" pitchFamily="18" charset="-127"/>
              <a:ea typeface="HY견고딕" panose="02030600000101010101" pitchFamily="18" charset="-127"/>
            </a:rPr>
            <a:t>금융소비자 보호</a:t>
          </a:r>
          <a:endParaRPr lang="ko-KR" altLang="en-US" sz="2000" b="1" dirty="0">
            <a:solidFill>
              <a:schemeClr val="tx1"/>
            </a:solidFill>
            <a:effectLst/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307F766C-9AFE-4EA3-BB9E-24D73F53C7C8}" type="parTrans" cxnId="{D58A36FA-F6CB-49B2-84B5-D67DE48A4CD1}">
      <dgm:prSet/>
      <dgm:spPr/>
      <dgm:t>
        <a:bodyPr/>
        <a:lstStyle/>
        <a:p>
          <a:pPr latinLnBrk="1"/>
          <a:endParaRPr lang="ko-KR" altLang="en-US" sz="1600" b="1">
            <a:solidFill>
              <a:schemeClr val="bg1"/>
            </a:solidFill>
          </a:endParaRPr>
        </a:p>
      </dgm:t>
    </dgm:pt>
    <dgm:pt modelId="{1407A2D9-2EDF-4121-BB41-8F047DB28BDE}" type="sibTrans" cxnId="{D58A36FA-F6CB-49B2-84B5-D67DE48A4CD1}">
      <dgm:prSet/>
      <dgm:spPr/>
      <dgm:t>
        <a:bodyPr/>
        <a:lstStyle/>
        <a:p>
          <a:pPr latinLnBrk="1"/>
          <a:endParaRPr lang="ko-KR" altLang="en-US" sz="1600" b="1">
            <a:solidFill>
              <a:schemeClr val="bg1"/>
            </a:solidFill>
          </a:endParaRPr>
        </a:p>
      </dgm:t>
    </dgm:pt>
    <dgm:pt modelId="{5CD716A7-C1E3-4D0E-AFE7-F86AF17EEEF8}">
      <dgm:prSet phldrT="[텍스트]" custT="1"/>
      <dgm:spPr/>
      <dgm:t>
        <a:bodyPr/>
        <a:lstStyle/>
        <a:p>
          <a:pPr latinLnBrk="1"/>
          <a:r>
            <a:rPr lang="ko-KR" altLang="en-US" sz="1600" b="1" dirty="0" smtClean="0"/>
            <a:t>금융회사의 책임이 강화</a:t>
          </a:r>
          <a:endParaRPr lang="ko-KR" altLang="en-US" sz="1600" b="1" dirty="0"/>
        </a:p>
      </dgm:t>
    </dgm:pt>
    <dgm:pt modelId="{36681A53-2F7D-4C49-8C85-D8D976B6297B}" type="parTrans" cxnId="{CD05DC0A-36B8-4926-AFAD-81CD9637845C}">
      <dgm:prSet/>
      <dgm:spPr/>
      <dgm:t>
        <a:bodyPr/>
        <a:lstStyle/>
        <a:p>
          <a:pPr latinLnBrk="1"/>
          <a:endParaRPr lang="ko-KR" altLang="en-US" sz="1600" b="1">
            <a:solidFill>
              <a:schemeClr val="bg1"/>
            </a:solidFill>
          </a:endParaRPr>
        </a:p>
      </dgm:t>
    </dgm:pt>
    <dgm:pt modelId="{5BC224A0-BB63-4592-8E20-495B9E43EBB5}" type="sibTrans" cxnId="{CD05DC0A-36B8-4926-AFAD-81CD9637845C}">
      <dgm:prSet/>
      <dgm:spPr/>
      <dgm:t>
        <a:bodyPr/>
        <a:lstStyle/>
        <a:p>
          <a:pPr latinLnBrk="1"/>
          <a:endParaRPr lang="ko-KR" altLang="en-US" sz="1600" b="1">
            <a:solidFill>
              <a:schemeClr val="bg1"/>
            </a:solidFill>
          </a:endParaRPr>
        </a:p>
      </dgm:t>
    </dgm:pt>
    <dgm:pt modelId="{6B79F3A5-224C-4FEE-AB74-DE6F31ABAF1B}">
      <dgm:prSet phldrT="[텍스트]" custT="1"/>
      <dgm:spPr/>
      <dgm:t>
        <a:bodyPr/>
        <a:lstStyle/>
        <a:p>
          <a:pPr latinLnBrk="1"/>
          <a:r>
            <a:rPr lang="ko-KR" altLang="en-US" sz="1600" b="1" dirty="0" smtClean="0"/>
            <a:t>「금융사고 근절 및 신뢰 회복을 위한 금융회사 내부통제 강화방안」 발표</a:t>
          </a:r>
          <a:r>
            <a:rPr lang="en-US" altLang="ko-KR" sz="1600" b="1" dirty="0" smtClean="0"/>
            <a:t>(2014</a:t>
          </a:r>
          <a:r>
            <a:rPr lang="ko-KR" altLang="en-US" sz="1600" b="1" dirty="0" smtClean="0"/>
            <a:t>년 </a:t>
          </a:r>
          <a:r>
            <a:rPr lang="en-US" altLang="ko-KR" sz="1600" b="1" dirty="0" smtClean="0"/>
            <a:t>8</a:t>
          </a:r>
          <a:r>
            <a:rPr lang="ko-KR" altLang="en-US" sz="1600" b="1" dirty="0" smtClean="0"/>
            <a:t>월</a:t>
          </a:r>
          <a:r>
            <a:rPr lang="en-US" altLang="ko-KR" sz="1600" b="1" dirty="0" smtClean="0"/>
            <a:t>)</a:t>
          </a:r>
          <a:endParaRPr lang="ko-KR" altLang="en-US" sz="1600" b="1" dirty="0"/>
        </a:p>
      </dgm:t>
    </dgm:pt>
    <dgm:pt modelId="{A9AFCBA7-58AC-4464-889F-7B590714CC3F}" type="parTrans" cxnId="{6A8A9AA7-7530-47E1-BDDD-04A71EA65340}">
      <dgm:prSet/>
      <dgm:spPr/>
      <dgm:t>
        <a:bodyPr/>
        <a:lstStyle/>
        <a:p>
          <a:pPr latinLnBrk="1"/>
          <a:endParaRPr lang="ko-KR" altLang="en-US" sz="1600" b="1">
            <a:solidFill>
              <a:schemeClr val="bg1"/>
            </a:solidFill>
          </a:endParaRPr>
        </a:p>
      </dgm:t>
    </dgm:pt>
    <dgm:pt modelId="{3C9A96D7-E19D-4B8E-824B-5D617D10C79A}" type="sibTrans" cxnId="{6A8A9AA7-7530-47E1-BDDD-04A71EA65340}">
      <dgm:prSet/>
      <dgm:spPr/>
      <dgm:t>
        <a:bodyPr/>
        <a:lstStyle/>
        <a:p>
          <a:pPr latinLnBrk="1"/>
          <a:endParaRPr lang="ko-KR" altLang="en-US" sz="1600" b="1">
            <a:solidFill>
              <a:schemeClr val="bg1"/>
            </a:solidFill>
          </a:endParaRPr>
        </a:p>
      </dgm:t>
    </dgm:pt>
    <dgm:pt modelId="{053D901A-F264-411E-8676-EFF0082F28B8}">
      <dgm:prSet phldrT="[텍스트]" custT="1"/>
      <dgm:spPr/>
      <dgm:t>
        <a:bodyPr/>
        <a:lstStyle/>
        <a:p>
          <a:pPr latinLnBrk="1"/>
          <a:r>
            <a:rPr lang="ko-KR" altLang="en-US" sz="1600" b="1" dirty="0" smtClean="0"/>
            <a:t>교육 및 홍보자료를 배포</a:t>
          </a:r>
          <a:endParaRPr lang="ko-KR" altLang="en-US" sz="1600" b="1" dirty="0"/>
        </a:p>
      </dgm:t>
    </dgm:pt>
    <dgm:pt modelId="{5BFD4332-CAF1-4206-9E95-C4E0A97D36B8}" type="parTrans" cxnId="{9212C6D0-3140-4266-AD0D-B580424D24F1}">
      <dgm:prSet/>
      <dgm:spPr/>
      <dgm:t>
        <a:bodyPr/>
        <a:lstStyle/>
        <a:p>
          <a:pPr latinLnBrk="1"/>
          <a:endParaRPr lang="ko-KR" altLang="en-US" sz="1600" b="1">
            <a:solidFill>
              <a:schemeClr val="bg1"/>
            </a:solidFill>
          </a:endParaRPr>
        </a:p>
      </dgm:t>
    </dgm:pt>
    <dgm:pt modelId="{9DF5D9D3-E269-43B5-959F-D7595226504A}" type="sibTrans" cxnId="{9212C6D0-3140-4266-AD0D-B580424D24F1}">
      <dgm:prSet/>
      <dgm:spPr/>
      <dgm:t>
        <a:bodyPr/>
        <a:lstStyle/>
        <a:p>
          <a:pPr latinLnBrk="1"/>
          <a:endParaRPr lang="ko-KR" altLang="en-US" sz="1600" b="1">
            <a:solidFill>
              <a:schemeClr val="bg1"/>
            </a:solidFill>
          </a:endParaRPr>
        </a:p>
      </dgm:t>
    </dgm:pt>
    <dgm:pt modelId="{4CB64E92-127C-486D-A403-07B2BA48ABD7}" type="pres">
      <dgm:prSet presAssocID="{20D76B3E-F2AC-4703-B88C-25D4D42D36E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CBFD2E8-5EB5-45D3-8BE7-58F0AB6F3ABA}" type="pres">
      <dgm:prSet presAssocID="{CC4DC91C-530A-4B82-B978-7BDB890B5CFF}" presName="centerShape" presStyleLbl="node0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E9997FBB-1037-429B-A570-FCA2955E4E01}" type="pres">
      <dgm:prSet presAssocID="{36681A53-2F7D-4C49-8C85-D8D976B6297B}" presName="parTrans" presStyleLbl="bg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84153B2C-DAFD-43C4-9174-F8726634F1C8}" type="pres">
      <dgm:prSet presAssocID="{5CD716A7-C1E3-4D0E-AFE7-F86AF17EEEF8}" presName="node" presStyleLbl="node1" presStyleIdx="0" presStyleCnt="3" custScaleX="138757" custScaleY="5975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43287FF-3995-43D6-AF79-5D51BD496398}" type="pres">
      <dgm:prSet presAssocID="{A9AFCBA7-58AC-4464-889F-7B590714CC3F}" presName="parTrans" presStyleLbl="bg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8CB2FE58-0028-43F6-AAA5-BC44910FA4A2}" type="pres">
      <dgm:prSet presAssocID="{6B79F3A5-224C-4FEE-AB74-DE6F31ABAF1B}" presName="node" presStyleLbl="node1" presStyleIdx="1" presStyleCnt="3" custScaleX="183272" custScaleY="7656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B92FEDA-9345-4EC5-BAEF-0AD3F207F8C1}" type="pres">
      <dgm:prSet presAssocID="{5BFD4332-CAF1-4206-9E95-C4E0A97D36B8}" presName="parTrans" presStyleLbl="bg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6E16185B-1D53-46E2-89A3-48EEAA151276}" type="pres">
      <dgm:prSet presAssocID="{053D901A-F264-411E-8676-EFF0082F28B8}" presName="node" presStyleLbl="node1" presStyleIdx="2" presStyleCnt="3" custScaleX="138826" custScaleY="5975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4475A83-C211-41B8-B593-052772B62247}" type="presOf" srcId="{36681A53-2F7D-4C49-8C85-D8D976B6297B}" destId="{E9997FBB-1037-429B-A570-FCA2955E4E01}" srcOrd="0" destOrd="0" presId="urn:microsoft.com/office/officeart/2005/8/layout/radial4"/>
    <dgm:cxn modelId="{71A986A2-1BB1-496D-9AEA-3B834769A242}" type="presOf" srcId="{053D901A-F264-411E-8676-EFF0082F28B8}" destId="{6E16185B-1D53-46E2-89A3-48EEAA151276}" srcOrd="0" destOrd="0" presId="urn:microsoft.com/office/officeart/2005/8/layout/radial4"/>
    <dgm:cxn modelId="{CD05DC0A-36B8-4926-AFAD-81CD9637845C}" srcId="{CC4DC91C-530A-4B82-B978-7BDB890B5CFF}" destId="{5CD716A7-C1E3-4D0E-AFE7-F86AF17EEEF8}" srcOrd="0" destOrd="0" parTransId="{36681A53-2F7D-4C49-8C85-D8D976B6297B}" sibTransId="{5BC224A0-BB63-4592-8E20-495B9E43EBB5}"/>
    <dgm:cxn modelId="{D58A36FA-F6CB-49B2-84B5-D67DE48A4CD1}" srcId="{20D76B3E-F2AC-4703-B88C-25D4D42D36E8}" destId="{CC4DC91C-530A-4B82-B978-7BDB890B5CFF}" srcOrd="0" destOrd="0" parTransId="{307F766C-9AFE-4EA3-BB9E-24D73F53C7C8}" sibTransId="{1407A2D9-2EDF-4121-BB41-8F047DB28BDE}"/>
    <dgm:cxn modelId="{9F64E39F-2EDC-488E-83D3-94DFF7C901D0}" type="presOf" srcId="{20D76B3E-F2AC-4703-B88C-25D4D42D36E8}" destId="{4CB64E92-127C-486D-A403-07B2BA48ABD7}" srcOrd="0" destOrd="0" presId="urn:microsoft.com/office/officeart/2005/8/layout/radial4"/>
    <dgm:cxn modelId="{9212C6D0-3140-4266-AD0D-B580424D24F1}" srcId="{CC4DC91C-530A-4B82-B978-7BDB890B5CFF}" destId="{053D901A-F264-411E-8676-EFF0082F28B8}" srcOrd="2" destOrd="0" parTransId="{5BFD4332-CAF1-4206-9E95-C4E0A97D36B8}" sibTransId="{9DF5D9D3-E269-43B5-959F-D7595226504A}"/>
    <dgm:cxn modelId="{6A8A9AA7-7530-47E1-BDDD-04A71EA65340}" srcId="{CC4DC91C-530A-4B82-B978-7BDB890B5CFF}" destId="{6B79F3A5-224C-4FEE-AB74-DE6F31ABAF1B}" srcOrd="1" destOrd="0" parTransId="{A9AFCBA7-58AC-4464-889F-7B590714CC3F}" sibTransId="{3C9A96D7-E19D-4B8E-824B-5D617D10C79A}"/>
    <dgm:cxn modelId="{765FF561-FFFA-4B69-B812-63B816D31385}" type="presOf" srcId="{6B79F3A5-224C-4FEE-AB74-DE6F31ABAF1B}" destId="{8CB2FE58-0028-43F6-AAA5-BC44910FA4A2}" srcOrd="0" destOrd="0" presId="urn:microsoft.com/office/officeart/2005/8/layout/radial4"/>
    <dgm:cxn modelId="{1D3E9C53-DC08-4760-BE3B-FDF913A74EC0}" type="presOf" srcId="{CC4DC91C-530A-4B82-B978-7BDB890B5CFF}" destId="{DCBFD2E8-5EB5-45D3-8BE7-58F0AB6F3ABA}" srcOrd="0" destOrd="0" presId="urn:microsoft.com/office/officeart/2005/8/layout/radial4"/>
    <dgm:cxn modelId="{CFF0B3DE-8C21-4654-B27B-84AA2FD3EAC1}" type="presOf" srcId="{5BFD4332-CAF1-4206-9E95-C4E0A97D36B8}" destId="{DB92FEDA-9345-4EC5-BAEF-0AD3F207F8C1}" srcOrd="0" destOrd="0" presId="urn:microsoft.com/office/officeart/2005/8/layout/radial4"/>
    <dgm:cxn modelId="{DE19CAC2-D1B4-4E93-BFE1-F0712898CEDF}" type="presOf" srcId="{5CD716A7-C1E3-4D0E-AFE7-F86AF17EEEF8}" destId="{84153B2C-DAFD-43C4-9174-F8726634F1C8}" srcOrd="0" destOrd="0" presId="urn:microsoft.com/office/officeart/2005/8/layout/radial4"/>
    <dgm:cxn modelId="{19535E27-90ED-431F-9008-AA317345997F}" type="presOf" srcId="{A9AFCBA7-58AC-4464-889F-7B590714CC3F}" destId="{A43287FF-3995-43D6-AF79-5D51BD496398}" srcOrd="0" destOrd="0" presId="urn:microsoft.com/office/officeart/2005/8/layout/radial4"/>
    <dgm:cxn modelId="{B5C53864-0DDF-465C-AC9D-344D0982C0D0}" type="presParOf" srcId="{4CB64E92-127C-486D-A403-07B2BA48ABD7}" destId="{DCBFD2E8-5EB5-45D3-8BE7-58F0AB6F3ABA}" srcOrd="0" destOrd="0" presId="urn:microsoft.com/office/officeart/2005/8/layout/radial4"/>
    <dgm:cxn modelId="{1C79310F-B5FC-43AE-8521-7561678C2301}" type="presParOf" srcId="{4CB64E92-127C-486D-A403-07B2BA48ABD7}" destId="{E9997FBB-1037-429B-A570-FCA2955E4E01}" srcOrd="1" destOrd="0" presId="urn:microsoft.com/office/officeart/2005/8/layout/radial4"/>
    <dgm:cxn modelId="{851D4218-42E5-4967-9001-A923D80796B7}" type="presParOf" srcId="{4CB64E92-127C-486D-A403-07B2BA48ABD7}" destId="{84153B2C-DAFD-43C4-9174-F8726634F1C8}" srcOrd="2" destOrd="0" presId="urn:microsoft.com/office/officeart/2005/8/layout/radial4"/>
    <dgm:cxn modelId="{4926D259-CE8D-4217-9F1E-49EC118E3184}" type="presParOf" srcId="{4CB64E92-127C-486D-A403-07B2BA48ABD7}" destId="{A43287FF-3995-43D6-AF79-5D51BD496398}" srcOrd="3" destOrd="0" presId="urn:microsoft.com/office/officeart/2005/8/layout/radial4"/>
    <dgm:cxn modelId="{FE860ADD-A4FA-4F3F-B92C-E299FEF34653}" type="presParOf" srcId="{4CB64E92-127C-486D-A403-07B2BA48ABD7}" destId="{8CB2FE58-0028-43F6-AAA5-BC44910FA4A2}" srcOrd="4" destOrd="0" presId="urn:microsoft.com/office/officeart/2005/8/layout/radial4"/>
    <dgm:cxn modelId="{62A861E2-C523-4871-B447-836BBC938D43}" type="presParOf" srcId="{4CB64E92-127C-486D-A403-07B2BA48ABD7}" destId="{DB92FEDA-9345-4EC5-BAEF-0AD3F207F8C1}" srcOrd="5" destOrd="0" presId="urn:microsoft.com/office/officeart/2005/8/layout/radial4"/>
    <dgm:cxn modelId="{F5C57BBC-6021-4664-9E31-5A33BB108EE6}" type="presParOf" srcId="{4CB64E92-127C-486D-A403-07B2BA48ABD7}" destId="{6E16185B-1D53-46E2-89A3-48EEAA15127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44958" cy="49847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1098" y="5"/>
            <a:ext cx="2944958" cy="49847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6E16233A-9589-4DDC-8D91-2F613D8E26F5}" type="datetimeFigureOut">
              <a:rPr lang="ko-KR" altLang="en-US" smtClean="0"/>
              <a:t>2017-05-26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2"/>
            <a:ext cx="2944958" cy="49847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1098" y="9429752"/>
            <a:ext cx="2944958" cy="49847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1E304FBD-4D06-4883-8D49-7BA38B436E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246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641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641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68428141-ABB5-42FB-AB5E-DA97367B7826}" type="datetimeFigureOut">
              <a:rPr lang="ko-KR" altLang="en-US" smtClean="0"/>
              <a:pPr/>
              <a:t>2017-05-26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9430094"/>
            <a:ext cx="2945659" cy="49641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6" y="9430094"/>
            <a:ext cx="2945659" cy="49641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253F1009-CF68-43FD-987F-15DA2AEABA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421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F1009-CF68-43FD-987F-15DA2AEABAE8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445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4A59-8DF2-42A9-937D-29727349BC4A}" type="datetime1">
              <a:rPr lang="ko-KR" altLang="en-US" smtClean="0"/>
              <a:t>2017-05-26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3274-CE84-482E-91B3-A015C2ADDA1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8980-C67A-4F94-9361-0FAB3C061D09}" type="datetime1">
              <a:rPr lang="ko-KR" altLang="en-US" smtClean="0"/>
              <a:t>2017-05-26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3274-CE84-482E-91B3-A015C2ADDA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D3F3-01A7-487E-BBFF-F6EE4A5BD542}" type="datetime1">
              <a:rPr lang="ko-KR" altLang="en-US" smtClean="0"/>
              <a:t>2017-05-26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3274-CE84-482E-91B3-A015C2ADDA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 b="1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78986"/>
            <a:ext cx="8229600" cy="4647177"/>
          </a:xfr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buFont typeface="Wingdings" panose="05000000000000000000" pitchFamily="2" charset="2"/>
              <a:buChar char="u"/>
              <a:defRPr sz="1600"/>
            </a:lvl1pPr>
            <a:lvl2pPr marL="742950" indent="-285750">
              <a:lnSpc>
                <a:spcPct val="150000"/>
              </a:lnSpc>
              <a:buFont typeface="Wingdings" panose="05000000000000000000" pitchFamily="2" charset="2"/>
              <a:buChar char="§"/>
              <a:defRPr sz="1400"/>
            </a:lvl2pPr>
            <a:lvl3pPr>
              <a:lnSpc>
                <a:spcPct val="150000"/>
              </a:lnSpc>
              <a:defRPr sz="1200"/>
            </a:lvl3pPr>
            <a:lvl4pPr>
              <a:lnSpc>
                <a:spcPct val="150000"/>
              </a:lnSpc>
              <a:defRPr sz="1100"/>
            </a:lvl4pPr>
            <a:lvl5pPr>
              <a:lnSpc>
                <a:spcPct val="150000"/>
              </a:lnSpc>
              <a:defRPr sz="11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4363-9BF4-4D6B-A841-D566A097C3FE}" type="datetime1">
              <a:rPr lang="ko-KR" altLang="en-US" smtClean="0"/>
              <a:t>2017-05-26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3274-CE84-482E-91B3-A015C2ADDA1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_x62747280" descr="EMB00000adc36a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4302" y="6417698"/>
            <a:ext cx="719078" cy="255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DED3-A4E0-447E-91A7-61CF6643F81C}" type="datetime1">
              <a:rPr lang="ko-KR" altLang="en-US" smtClean="0"/>
              <a:t>2017-05-26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3274-CE84-482E-91B3-A015C2ADDA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F738-28F1-4D4D-BB4C-E8FBD86991F0}" type="datetime1">
              <a:rPr lang="ko-KR" altLang="en-US" smtClean="0"/>
              <a:t>2017-05-26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3274-CE84-482E-91B3-A015C2ADDA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77DA-BFCE-471A-94BC-297185D4F5BF}" type="datetime1">
              <a:rPr lang="ko-KR" altLang="en-US" smtClean="0"/>
              <a:t>2017-05-26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3274-CE84-482E-91B3-A015C2ADDA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2BD8-E079-4603-BB12-27840DD03EE4}" type="datetime1">
              <a:rPr lang="ko-KR" altLang="en-US" smtClean="0"/>
              <a:t>2017-05-26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3274-CE84-482E-91B3-A015C2ADDA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C725-6AF6-439E-A48B-29FB55925071}" type="datetime1">
              <a:rPr lang="ko-KR" altLang="en-US" smtClean="0"/>
              <a:t>2017-05-26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3274-CE84-482E-91B3-A015C2ADDA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8550-D6E1-4B02-B54F-508D5EF431A0}" type="datetime1">
              <a:rPr lang="ko-KR" altLang="en-US" smtClean="0"/>
              <a:t>2017-05-26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3274-CE84-482E-91B3-A015C2ADDA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0DB-7A71-422C-9F3F-0ABB2B66520E}" type="datetime1">
              <a:rPr lang="ko-KR" altLang="en-US" smtClean="0"/>
              <a:t>2017-05-26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3274-CE84-482E-91B3-A015C2ADDA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231F-8C81-4B2E-B8D4-0C8395EA2743}" type="datetime1">
              <a:rPr lang="ko-KR" altLang="en-US" smtClean="0"/>
              <a:t>2017-05-26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13274-CE84-482E-91B3-A015C2ADDA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_x62747280" descr="EMB00000adc36a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5589041"/>
            <a:ext cx="1638300" cy="581025"/>
          </a:xfrm>
          <a:prstGeom prst="rect">
            <a:avLst/>
          </a:prstGeom>
          <a:noFill/>
        </p:spPr>
      </p:pic>
      <p:sp>
        <p:nvSpPr>
          <p:cNvPr id="8" name="제목 1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189964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3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전자금융 분야 배상책임 제도</a:t>
            </a:r>
            <a:r>
              <a:rPr lang="en-US" altLang="ko-KR" sz="3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3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ko-KR" altLang="en-US" sz="3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현황 및 개선방안</a:t>
            </a:r>
            <a:endParaRPr lang="en-US" altLang="ko-KR" sz="3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3284984"/>
            <a:ext cx="8136904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 w="158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707904" y="3464626"/>
            <a:ext cx="4896544" cy="118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150000"/>
              </a:lnSpc>
              <a:spcBef>
                <a:spcPct val="20000"/>
              </a:spcBef>
              <a:buSzPct val="145000"/>
              <a:buFont typeface="Wingdings" pitchFamily="2" charset="2"/>
              <a:buNone/>
            </a:pP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한국금융연구원 선임연구위원 이 대 기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2017.05.29 </a:t>
            </a:r>
            <a:endParaRPr lang="en-US" altLang="ko-KR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8053"/>
            <a:ext cx="8229600" cy="4967251"/>
          </a:xfrm>
        </p:spPr>
        <p:txBody>
          <a:bodyPr>
            <a:normAutofit/>
          </a:bodyPr>
          <a:lstStyle/>
          <a:p>
            <a:pPr marL="342900" lvl="1" indent="-342900">
              <a:buFont typeface="Wingdings" panose="05000000000000000000" pitchFamily="2" charset="2"/>
              <a:buChar char="u"/>
            </a:pPr>
            <a:r>
              <a:rPr lang="en-US" altLang="ko-KR" sz="1600" b="1" dirty="0" smtClean="0"/>
              <a:t>1978</a:t>
            </a:r>
            <a:r>
              <a:rPr lang="ko-KR" altLang="en-US" sz="1600" b="1" dirty="0"/>
              <a:t>년 </a:t>
            </a:r>
            <a:r>
              <a:rPr lang="en-US" altLang="ko-KR" sz="1600" b="1" dirty="0"/>
              <a:t>11</a:t>
            </a:r>
            <a:r>
              <a:rPr lang="ko-KR" altLang="en-US" sz="1600" b="1" dirty="0" smtClean="0"/>
              <a:t>월 </a:t>
            </a:r>
            <a:r>
              <a:rPr lang="ko-KR" altLang="en-US" sz="1600" b="1" dirty="0">
                <a:solidFill>
                  <a:srgbClr val="C00000"/>
                </a:solidFill>
              </a:rPr>
              <a:t>「</a:t>
            </a:r>
            <a:r>
              <a:rPr lang="ko-KR" altLang="en-US" sz="1600" b="1" dirty="0" err="1">
                <a:solidFill>
                  <a:srgbClr val="C00000"/>
                </a:solidFill>
              </a:rPr>
              <a:t>전자자금이체법</a:t>
            </a:r>
            <a:r>
              <a:rPr lang="en-US" altLang="ko-KR" b="1" dirty="0">
                <a:solidFill>
                  <a:srgbClr val="C00000"/>
                </a:solidFill>
              </a:rPr>
              <a:t>(Electronic funds Transfer Act)</a:t>
            </a:r>
            <a:r>
              <a:rPr lang="ko-KR" altLang="en-US" sz="1600" b="1" dirty="0" smtClean="0">
                <a:solidFill>
                  <a:srgbClr val="C00000"/>
                </a:solidFill>
              </a:rPr>
              <a:t>」</a:t>
            </a:r>
            <a:r>
              <a:rPr lang="en-US" altLang="ko-KR" sz="1600" b="1" dirty="0" smtClean="0"/>
              <a:t>+</a:t>
            </a:r>
            <a:r>
              <a:rPr lang="ko-KR" altLang="en-US" sz="1600" b="1" dirty="0" smtClean="0">
                <a:solidFill>
                  <a:srgbClr val="C00000"/>
                </a:solidFill>
              </a:rPr>
              <a:t>「</a:t>
            </a:r>
            <a:r>
              <a:rPr lang="ko-KR" altLang="en-US" sz="1600" b="1" dirty="0">
                <a:solidFill>
                  <a:srgbClr val="C00000"/>
                </a:solidFill>
              </a:rPr>
              <a:t>규정 </a:t>
            </a:r>
            <a:r>
              <a:rPr lang="en-US" altLang="ko-KR" sz="1600" b="1" dirty="0">
                <a:solidFill>
                  <a:srgbClr val="C00000"/>
                </a:solidFill>
              </a:rPr>
              <a:t>E </a:t>
            </a:r>
            <a:r>
              <a:rPr lang="en-US" altLang="ko-KR" b="1" dirty="0">
                <a:solidFill>
                  <a:srgbClr val="C00000"/>
                </a:solidFill>
              </a:rPr>
              <a:t>(Regulation E)</a:t>
            </a:r>
            <a:r>
              <a:rPr lang="ko-KR" altLang="en-US" sz="1600" b="1" dirty="0" smtClean="0">
                <a:solidFill>
                  <a:srgbClr val="C00000"/>
                </a:solidFill>
              </a:rPr>
              <a:t>」 </a:t>
            </a:r>
            <a:r>
              <a:rPr lang="ko-KR" altLang="en-US" sz="1600" b="1" dirty="0">
                <a:solidFill>
                  <a:srgbClr val="C00000"/>
                </a:solidFill>
              </a:rPr>
              <a:t>제정 및 </a:t>
            </a:r>
            <a:r>
              <a:rPr lang="ko-KR" altLang="en-US" sz="1600" b="1" dirty="0" smtClean="0">
                <a:solidFill>
                  <a:srgbClr val="C00000"/>
                </a:solidFill>
              </a:rPr>
              <a:t>시행</a:t>
            </a:r>
            <a:endParaRPr lang="en-US" altLang="ko-KR" sz="1600" b="1" dirty="0" smtClean="0">
              <a:solidFill>
                <a:srgbClr val="C00000"/>
              </a:solidFill>
            </a:endParaRPr>
          </a:p>
          <a:p>
            <a:pPr lvl="1"/>
            <a:endParaRPr lang="en-US" altLang="ko-KR" dirty="0" smtClean="0"/>
          </a:p>
          <a:p>
            <a:r>
              <a:rPr lang="ko-KR" altLang="en-US" b="1" dirty="0" smtClean="0"/>
              <a:t>이용자가 </a:t>
            </a:r>
            <a:r>
              <a:rPr lang="ko-KR" altLang="en-US" b="1" dirty="0"/>
              <a:t>거래내역을 </a:t>
            </a:r>
            <a:r>
              <a:rPr lang="ko-KR" altLang="en-US" b="1" dirty="0" smtClean="0"/>
              <a:t>통지 받고 </a:t>
            </a:r>
            <a:r>
              <a:rPr lang="en-US" altLang="ko-KR" b="1" dirty="0"/>
              <a:t>60</a:t>
            </a:r>
            <a:r>
              <a:rPr lang="ko-KR" altLang="en-US" b="1" dirty="0"/>
              <a:t>일 이내에 </a:t>
            </a:r>
            <a:r>
              <a:rPr lang="ko-KR" altLang="en-US" b="1" dirty="0" err="1"/>
              <a:t>무권한</a:t>
            </a:r>
            <a:r>
              <a:rPr lang="ko-KR" altLang="en-US" b="1" dirty="0"/>
              <a:t> </a:t>
            </a:r>
            <a:r>
              <a:rPr lang="ko-KR" altLang="en-US" b="1" dirty="0" smtClean="0"/>
              <a:t>전자자금이체에 </a:t>
            </a:r>
            <a:r>
              <a:rPr lang="ko-KR" altLang="en-US" b="1" dirty="0"/>
              <a:t>대해 이의를 제기하거나 통지하면 금융회사가 </a:t>
            </a:r>
            <a:r>
              <a:rPr lang="ko-KR" altLang="en-US" b="1" dirty="0" smtClean="0"/>
              <a:t>사고의 책임 부담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무과실책임주의</a:t>
            </a:r>
            <a:r>
              <a:rPr lang="en-US" altLang="ko-KR" b="1" dirty="0"/>
              <a:t>)</a:t>
            </a:r>
            <a:endParaRPr lang="ko-KR" altLang="en-US" b="1" dirty="0"/>
          </a:p>
          <a:p>
            <a:pPr lvl="1"/>
            <a:r>
              <a:rPr lang="ko-KR" altLang="en-US" dirty="0" smtClean="0"/>
              <a:t>예외적으로 </a:t>
            </a:r>
            <a:r>
              <a:rPr lang="ko-KR" altLang="en-US" dirty="0"/>
              <a:t>접근매체 등의 분실</a:t>
            </a:r>
            <a:r>
              <a:rPr lang="en-US" altLang="ko-KR" dirty="0"/>
              <a:t>·</a:t>
            </a:r>
            <a:r>
              <a:rPr lang="ko-KR" altLang="en-US" dirty="0"/>
              <a:t>도난 시 금융회사에 대한 통지 기간에 따라 이용자가 일부 책임을 </a:t>
            </a:r>
            <a:r>
              <a:rPr lang="ko-KR" altLang="en-US" dirty="0" smtClean="0"/>
              <a:t>부담</a:t>
            </a:r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Ⅲ.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 해외사례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미국</a:t>
            </a:r>
            <a:r>
              <a:rPr lang="en-US" altLang="ko-KR" sz="2100" dirty="0" smtClean="0"/>
              <a:t>: </a:t>
            </a:r>
            <a:r>
              <a:rPr lang="ko-KR" altLang="en-US" sz="2100" dirty="0" err="1" smtClean="0"/>
              <a:t>전자자금이체법</a:t>
            </a:r>
            <a:r>
              <a:rPr lang="ko-KR" altLang="en-US" sz="2100" dirty="0" smtClean="0"/>
              <a:t> 및 규정 </a:t>
            </a:r>
            <a:r>
              <a:rPr lang="en-US" altLang="ko-KR" sz="2100" dirty="0" smtClean="0"/>
              <a:t>(1/2)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561" y="4077072"/>
            <a:ext cx="3188153" cy="182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3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8053"/>
            <a:ext cx="8229600" cy="4967251"/>
          </a:xfrm>
        </p:spPr>
        <p:txBody>
          <a:bodyPr>
            <a:normAutofit/>
          </a:bodyPr>
          <a:lstStyle/>
          <a:p>
            <a:r>
              <a:rPr lang="ko-KR" altLang="en-US" b="1" dirty="0" err="1" smtClean="0"/>
              <a:t>무권한거래</a:t>
            </a:r>
            <a:r>
              <a:rPr lang="ko-KR" altLang="en-US" b="1" dirty="0" smtClean="0"/>
              <a:t> 예외규정</a:t>
            </a:r>
            <a:endParaRPr lang="en-US" altLang="ko-KR" b="1" dirty="0" smtClean="0"/>
          </a:p>
          <a:p>
            <a:pPr lvl="1"/>
            <a:r>
              <a:rPr lang="ko-KR" altLang="en-US" dirty="0"/>
              <a:t>고객으로부터 접근매체를 제공받은 제 </a:t>
            </a:r>
            <a:r>
              <a:rPr lang="en-US" altLang="ko-KR" dirty="0"/>
              <a:t>3</a:t>
            </a:r>
            <a:r>
              <a:rPr lang="ko-KR" altLang="en-US" dirty="0"/>
              <a:t>자가 발생시킨 거래로서</a:t>
            </a:r>
            <a:r>
              <a:rPr lang="en-US" altLang="ko-KR" dirty="0"/>
              <a:t>, </a:t>
            </a:r>
            <a:r>
              <a:rPr lang="ko-KR" altLang="en-US" dirty="0"/>
              <a:t>고객이 해당 제 </a:t>
            </a:r>
            <a:r>
              <a:rPr lang="en-US" altLang="ko-KR" dirty="0"/>
              <a:t>3</a:t>
            </a:r>
            <a:r>
              <a:rPr lang="ko-KR" altLang="en-US" dirty="0"/>
              <a:t>자에 의한 거래 무효요청을 금융회사에 하지 않은 </a:t>
            </a:r>
            <a:r>
              <a:rPr lang="ko-KR" altLang="en-US" dirty="0" smtClean="0"/>
              <a:t>경우</a:t>
            </a:r>
            <a:endParaRPr lang="en-US" altLang="ko-KR" dirty="0"/>
          </a:p>
          <a:p>
            <a:pPr lvl="1"/>
            <a:r>
              <a:rPr lang="ko-KR" altLang="en-US" dirty="0" smtClean="0"/>
              <a:t>고객 </a:t>
            </a:r>
            <a:r>
              <a:rPr lang="ko-KR" altLang="en-US" dirty="0"/>
              <a:t>본인 또는 고객과 합작한 자가 사기 목적으로 발생시킨 </a:t>
            </a:r>
            <a:r>
              <a:rPr lang="ko-KR" altLang="en-US" dirty="0" smtClean="0"/>
              <a:t>거래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금융회사 </a:t>
            </a:r>
            <a:r>
              <a:rPr lang="ko-KR" altLang="en-US" dirty="0"/>
              <a:t>또는 금융회사 임직원이 발생시킨 거래</a:t>
            </a:r>
            <a:endParaRPr lang="ko-KR" altLang="en-US" sz="1200" dirty="0"/>
          </a:p>
          <a:p>
            <a:pPr lvl="1"/>
            <a:endParaRPr lang="en-US" altLang="ko-KR" b="1" dirty="0" smtClean="0"/>
          </a:p>
          <a:p>
            <a:r>
              <a:rPr lang="ko-KR" altLang="en-US" b="1" dirty="0"/>
              <a:t>이용자는 기한 내 </a:t>
            </a:r>
            <a:r>
              <a:rPr lang="ko-KR" altLang="en-US" b="1" dirty="0" smtClean="0"/>
              <a:t>통지만 </a:t>
            </a:r>
            <a:r>
              <a:rPr lang="ko-KR" altLang="en-US" b="1" dirty="0"/>
              <a:t>하면 되고</a:t>
            </a:r>
            <a:r>
              <a:rPr lang="en-US" altLang="ko-KR" b="1" dirty="0"/>
              <a:t>, </a:t>
            </a:r>
            <a:r>
              <a:rPr lang="ko-KR" altLang="en-US" b="1" dirty="0" err="1"/>
              <a:t>무권한</a:t>
            </a:r>
            <a:r>
              <a:rPr lang="ko-KR" altLang="en-US" b="1" dirty="0"/>
              <a:t> 이체가 아니라는 것은 금융회사가 입증</a:t>
            </a:r>
          </a:p>
          <a:p>
            <a:pPr lvl="1"/>
            <a:r>
              <a:rPr lang="ko-KR" altLang="en-US" dirty="0" smtClean="0"/>
              <a:t>질의응답을 통해 해당 </a:t>
            </a:r>
            <a:r>
              <a:rPr lang="ko-KR" altLang="en-US" dirty="0"/>
              <a:t>계좌의 유형</a:t>
            </a:r>
            <a:r>
              <a:rPr lang="en-US" altLang="ko-KR" dirty="0"/>
              <a:t>, </a:t>
            </a:r>
            <a:r>
              <a:rPr lang="ko-KR" altLang="en-US" dirty="0"/>
              <a:t>계좌이름 등 정보를 충분히 제공한 경우 </a:t>
            </a:r>
            <a:r>
              <a:rPr lang="ko-KR" altLang="en-US" dirty="0" smtClean="0"/>
              <a:t>통지 유효</a:t>
            </a:r>
            <a:endParaRPr lang="ko-KR" altLang="en-US" dirty="0"/>
          </a:p>
          <a:p>
            <a:pPr lvl="1"/>
            <a:r>
              <a:rPr lang="ko-KR" altLang="en-US" dirty="0" smtClean="0"/>
              <a:t>이용자 </a:t>
            </a:r>
            <a:r>
              <a:rPr lang="ko-KR" altLang="en-US" dirty="0"/>
              <a:t>고의</a:t>
            </a:r>
            <a:r>
              <a:rPr lang="en-US" altLang="ko-KR" dirty="0"/>
              <a:t>·</a:t>
            </a:r>
            <a:r>
              <a:rPr lang="ko-KR" altLang="en-US" dirty="0"/>
              <a:t>중과실에 따른 금융회사 면책을 인정하지 않으나</a:t>
            </a:r>
            <a:r>
              <a:rPr lang="en-US" altLang="ko-KR" dirty="0"/>
              <a:t>, </a:t>
            </a:r>
            <a:r>
              <a:rPr lang="ko-KR" altLang="en-US" dirty="0" err="1"/>
              <a:t>무권한</a:t>
            </a:r>
            <a:r>
              <a:rPr lang="ko-KR" altLang="en-US" dirty="0"/>
              <a:t> 전자자금이체의 정의규정에서 예외를 두어 사안별로 해당 여부 판단 </a:t>
            </a:r>
            <a:r>
              <a:rPr lang="ko-KR" altLang="en-US" dirty="0" smtClean="0"/>
              <a:t>가능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Ⅲ.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 해외사례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미국</a:t>
            </a:r>
            <a:r>
              <a:rPr lang="en-US" altLang="ko-KR" sz="2100" dirty="0" smtClean="0"/>
              <a:t>: </a:t>
            </a:r>
            <a:r>
              <a:rPr lang="ko-KR" altLang="en-US" sz="2100" dirty="0" err="1" smtClean="0"/>
              <a:t>전자자금이체법</a:t>
            </a:r>
            <a:r>
              <a:rPr lang="ko-KR" altLang="en-US" sz="2100" dirty="0" smtClean="0"/>
              <a:t> 및 규정 </a:t>
            </a:r>
            <a:r>
              <a:rPr lang="en-US" altLang="ko-KR" sz="2100" dirty="0" smtClean="0"/>
              <a:t>(2/2)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3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12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Ⅲ.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 해외사례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미국</a:t>
            </a:r>
            <a:r>
              <a:rPr lang="en-US" altLang="ko-KR" sz="2100" dirty="0" smtClean="0"/>
              <a:t>: </a:t>
            </a:r>
            <a:r>
              <a:rPr lang="ko-KR" altLang="en-US" sz="2100" dirty="0" err="1" smtClean="0"/>
              <a:t>무권한</a:t>
            </a:r>
            <a:r>
              <a:rPr lang="ko-KR" altLang="en-US" sz="2100" dirty="0" smtClean="0"/>
              <a:t> 거래 시 이용자의 책임범위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548709"/>
              </p:ext>
            </p:extLst>
          </p:nvPr>
        </p:nvGraphicFramePr>
        <p:xfrm>
          <a:off x="336778" y="1156449"/>
          <a:ext cx="8373576" cy="4457800"/>
        </p:xfrm>
        <a:graphic>
          <a:graphicData uri="http://schemas.openxmlformats.org/drawingml/2006/table">
            <a:tbl>
              <a:tblPr/>
              <a:tblGrid>
                <a:gridCol w="1282894"/>
                <a:gridCol w="2952328"/>
                <a:gridCol w="4138354"/>
              </a:tblGrid>
              <a:tr h="3138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</a:p>
                  </a:txBody>
                  <a:tcPr marL="33435" marR="33435" marT="18553" marB="18553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금융회사 신고 시기</a:t>
                      </a:r>
                    </a:p>
                  </a:txBody>
                  <a:tcPr marL="33435" marR="33435" marT="18553" marB="1855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이용자의 최대 책임범위</a:t>
                      </a:r>
                    </a:p>
                  </a:txBody>
                  <a:tcPr marL="33435" marR="33435" marT="18553" marB="1855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78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접근장치의</a:t>
                      </a: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분실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도난</a:t>
                      </a:r>
                    </a:p>
                  </a:txBody>
                  <a:tcPr marL="33435" marR="33435" marT="18553" marB="18553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분실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도난의 인지 후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영업일 이내</a:t>
                      </a:r>
                    </a:p>
                  </a:txBody>
                  <a:tcPr marL="33435" marR="33435" marT="18553" marB="1855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달러 또는 전체 무권한 거래금액 중 적은 금액</a:t>
                      </a:r>
                    </a:p>
                  </a:txBody>
                  <a:tcPr marL="33435" marR="33435" marT="18553" marB="1855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6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분실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도난의 인지 후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영업일 초과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접근장치를 이용한 최초의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무권한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거래를 보여주는 거래내역서의 발송 후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 이내</a:t>
                      </a:r>
                    </a:p>
                  </a:txBody>
                  <a:tcPr marL="33435" marR="33435" marT="18553" marB="1855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500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달러 또는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(a)+(b)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 적은 금액</a:t>
                      </a:r>
                    </a:p>
                    <a:p>
                      <a:pPr marL="171450" marR="0" lvl="0" indent="-171450" algn="l" fontAlgn="base" latinLnBrk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(a): 50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달러 또는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영업일 동안 발생한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무권한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거래금액의 전부 중 적은 금액</a:t>
                      </a:r>
                    </a:p>
                    <a:p>
                      <a:pPr marL="171450" marR="0" lvl="0" indent="-171450" algn="l" fontAlgn="base" latinLnBrk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(b): 2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영업일 이후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신고 전까지 발생한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무권한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거래금액의 전부</a:t>
                      </a:r>
                    </a:p>
                  </a:txBody>
                  <a:tcPr marL="33435" marR="33435" marT="18553" marB="1855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61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접근장치를 이용한 최초의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무권한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거래를 보여주는 거래내역서의 발송 후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 초과</a:t>
                      </a:r>
                    </a:p>
                  </a:txBody>
                  <a:tcPr marL="33435" marR="33435" marT="18553" marB="1855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다음 </a:t>
                      </a:r>
                      <a:r>
                        <a:rPr lang="en-US" altLang="ko-KR" sz="11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(c)+(d)</a:t>
                      </a: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에 해당하는 금액</a:t>
                      </a:r>
                      <a:endParaRPr lang="en-US" altLang="ko-KR" sz="11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fontAlgn="base" latinLnBrk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1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fontAlgn="base" latinLnBrk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1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(c): 60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 이내 발생한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무권한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거래금액에 대해서는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500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달러 또는 </a:t>
                      </a:r>
                      <a:r>
                        <a:rPr lang="en-US" altLang="ko-KR" sz="11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(a)+(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b</a:t>
                      </a:r>
                      <a:r>
                        <a:rPr lang="en-US" altLang="ko-KR" sz="11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 적은 금액</a:t>
                      </a:r>
                    </a:p>
                    <a:p>
                      <a:pPr marL="171450" marR="0" lvl="0" indent="-171450" algn="l" fontAlgn="base" latinLnBrk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(a): 50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달러 또는 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영업일 동안 발생한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무권한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거래금액의 전부 중 적은 금액</a:t>
                      </a:r>
                    </a:p>
                    <a:p>
                      <a:pPr marL="171450" marR="0" lvl="0" indent="-171450" algn="l" fontAlgn="base" latinLnBrk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(b): 2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영업일 이후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신고 전까지 발생한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무권한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거래금액의 전부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fontAlgn="base" latinLnBrk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ko-KR" altLang="en-US" sz="11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fontAlgn="base" latinLnBrk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1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(d):</a:t>
                      </a:r>
                      <a:r>
                        <a:rPr lang="en-US" altLang="ko-KR" sz="11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1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일을 초과하여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(61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일부터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발생한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무권한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거래금액에 대해서는 모든 책임을 부담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신고 전까지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3435" marR="33435" marT="18553" marB="1855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176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접근장치의</a:t>
                      </a: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분실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도난과 관련 없는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무권한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거래</a:t>
                      </a:r>
                    </a:p>
                  </a:txBody>
                  <a:tcPr marL="33435" marR="33435" marT="18553" marB="18553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최초의 무권한 거래를 보여주는 거래내역서의 발송 후 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 이내</a:t>
                      </a:r>
                    </a:p>
                  </a:txBody>
                  <a:tcPr marL="33435" marR="33435" marT="18553" marB="1855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책임 없음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3435" marR="33435" marT="18553" marB="1855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7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최초의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무권한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거래를 보여주는 거래내역서의 발송 후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 초과</a:t>
                      </a:r>
                    </a:p>
                  </a:txBody>
                  <a:tcPr marL="33435" marR="33435" marT="18553" marB="1855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일을 초과하여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(61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일부터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발생한 사고금액에 대해서는 모든 책임 부담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신고 전까지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3435" marR="33435" marT="18553" marB="1855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9625" y="6165304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/>
              <a:t>자료</a:t>
            </a:r>
            <a:r>
              <a:rPr lang="en-US" altLang="ko-KR" sz="900" dirty="0" smtClean="0"/>
              <a:t>: Regulation E</a:t>
            </a:r>
            <a:endParaRPr lang="ko-KR" altLang="en-US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269625" y="5661248"/>
            <a:ext cx="84274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/>
              <a:t>주</a:t>
            </a:r>
            <a:r>
              <a:rPr lang="en-US" altLang="ko-KR" sz="900" dirty="0" smtClean="0"/>
              <a:t>: </a:t>
            </a:r>
            <a:r>
              <a:rPr lang="ko-KR" altLang="en-US" sz="900" dirty="0" err="1" smtClean="0"/>
              <a:t>무권한</a:t>
            </a:r>
            <a:r>
              <a:rPr lang="ko-KR" altLang="en-US" sz="900" dirty="0" smtClean="0"/>
              <a:t> 전자자금이체는 고객이 아닌 권한 없는 제</a:t>
            </a:r>
            <a:r>
              <a:rPr lang="en-US" altLang="ko-KR" sz="900" dirty="0" smtClean="0"/>
              <a:t>3</a:t>
            </a:r>
            <a:r>
              <a:rPr lang="ko-KR" altLang="en-US" sz="900" dirty="0" smtClean="0"/>
              <a:t>자가 </a:t>
            </a:r>
            <a:r>
              <a:rPr lang="ko-KR" altLang="en-US" sz="900" dirty="0"/>
              <a:t>전자자금이체를 실행한 것으로 그 고객에게 어떠한 이득도 가져오지 않는 거래를 </a:t>
            </a:r>
            <a:r>
              <a:rPr lang="ko-KR" altLang="en-US" sz="900" dirty="0" smtClean="0"/>
              <a:t>의미함</a:t>
            </a:r>
            <a:r>
              <a:rPr lang="en-US" altLang="ko-KR" sz="900" dirty="0" smtClean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912" y="5831640"/>
            <a:ext cx="8275190" cy="386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ko-KR" sz="900" dirty="0" smtClean="0"/>
              <a:t>(</a:t>
            </a:r>
            <a:r>
              <a:rPr lang="ko-KR" altLang="en-US" sz="900" dirty="0" err="1" smtClean="0"/>
              <a:t>무권한</a:t>
            </a:r>
            <a:r>
              <a:rPr lang="ko-KR" altLang="en-US" sz="900" dirty="0" smtClean="0"/>
              <a:t> 전자자금이체에 포함되지 않는 경우</a:t>
            </a:r>
            <a:r>
              <a:rPr lang="en-US" altLang="ko-KR" sz="900" dirty="0" smtClean="0"/>
              <a:t>: ① </a:t>
            </a:r>
            <a:r>
              <a:rPr lang="ko-KR" altLang="en-US" sz="900" dirty="0"/>
              <a:t>고객으로부터 접근매체를 제공받은 제</a:t>
            </a:r>
            <a:r>
              <a:rPr lang="en-US" altLang="ko-KR" sz="900" dirty="0"/>
              <a:t>3</a:t>
            </a:r>
            <a:r>
              <a:rPr lang="ko-KR" altLang="en-US" sz="900" dirty="0"/>
              <a:t>자가 발생시킨 거래로서</a:t>
            </a:r>
            <a:r>
              <a:rPr lang="en-US" altLang="ko-KR" sz="900" dirty="0"/>
              <a:t>, </a:t>
            </a:r>
            <a:r>
              <a:rPr lang="ko-KR" altLang="en-US" sz="900" dirty="0"/>
              <a:t>고객이 해당 제</a:t>
            </a:r>
            <a:r>
              <a:rPr lang="en-US" altLang="ko-KR" sz="900" dirty="0"/>
              <a:t>3</a:t>
            </a:r>
            <a:r>
              <a:rPr lang="ko-KR" altLang="en-US" sz="900" dirty="0"/>
              <a:t>자에 의한 거래무효요청을 금융회사에 하지 않은 </a:t>
            </a:r>
            <a:r>
              <a:rPr lang="ko-KR" altLang="en-US" sz="900" dirty="0" smtClean="0"/>
              <a:t>경우 </a:t>
            </a:r>
            <a:r>
              <a:rPr lang="en-US" altLang="ko-KR" sz="900" dirty="0" smtClean="0"/>
              <a:t>② </a:t>
            </a:r>
            <a:r>
              <a:rPr lang="ko-KR" altLang="en-US" sz="900" dirty="0"/>
              <a:t>고객 본인 또는 고객과 합작한 자가 사기 목적으로 발생시킨 </a:t>
            </a:r>
            <a:r>
              <a:rPr lang="ko-KR" altLang="en-US" sz="900" dirty="0" smtClean="0"/>
              <a:t>거래 </a:t>
            </a:r>
            <a:r>
              <a:rPr lang="en-US" altLang="ko-KR" sz="900" dirty="0" smtClean="0"/>
              <a:t>③</a:t>
            </a:r>
            <a:r>
              <a:rPr lang="ko-KR" altLang="en-US" sz="900" dirty="0" smtClean="0"/>
              <a:t> </a:t>
            </a:r>
            <a:r>
              <a:rPr lang="ko-KR" altLang="en-US" sz="900" dirty="0"/>
              <a:t>금융회사 또는 금융회사 임직원이 발생시킨 </a:t>
            </a:r>
            <a:r>
              <a:rPr lang="ko-KR" altLang="en-US" sz="900" dirty="0" smtClean="0"/>
              <a:t>거래</a:t>
            </a:r>
            <a:r>
              <a:rPr lang="en-US" altLang="ko-KR" sz="900" dirty="0"/>
              <a:t>)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427932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8053"/>
            <a:ext cx="8229600" cy="4647177"/>
          </a:xfrm>
        </p:spPr>
        <p:txBody>
          <a:bodyPr/>
          <a:lstStyle/>
          <a:p>
            <a:r>
              <a:rPr lang="en-US" altLang="ko-KR" b="1" dirty="0" smtClean="0"/>
              <a:t>1952</a:t>
            </a:r>
            <a:r>
              <a:rPr lang="ko-KR" altLang="en-US" b="1" dirty="0" smtClean="0"/>
              <a:t>년 </a:t>
            </a:r>
            <a:r>
              <a:rPr lang="ko-KR" altLang="en-US" b="1" dirty="0" smtClean="0">
                <a:solidFill>
                  <a:srgbClr val="C00000"/>
                </a:solidFill>
              </a:rPr>
              <a:t>「</a:t>
            </a:r>
            <a:r>
              <a:rPr lang="en-US" altLang="ko-KR" b="1" dirty="0">
                <a:solidFill>
                  <a:srgbClr val="C00000"/>
                </a:solidFill>
              </a:rPr>
              <a:t>Uniform Commercial Code</a:t>
            </a:r>
            <a:r>
              <a:rPr lang="ko-KR" altLang="en-US" b="1" dirty="0" smtClean="0">
                <a:solidFill>
                  <a:srgbClr val="C00000"/>
                </a:solidFill>
              </a:rPr>
              <a:t>」</a:t>
            </a:r>
            <a:endParaRPr lang="ko-KR" altLang="en-US" b="1" dirty="0">
              <a:solidFill>
                <a:srgbClr val="C00000"/>
              </a:solidFill>
            </a:endParaRPr>
          </a:p>
          <a:p>
            <a:pPr lvl="1"/>
            <a:r>
              <a:rPr lang="ko-KR" altLang="en-US" dirty="0" smtClean="0"/>
              <a:t>주간 </a:t>
            </a:r>
            <a:r>
              <a:rPr lang="ko-KR" altLang="en-US" dirty="0"/>
              <a:t>상거래를 원활히 하기 위하여 </a:t>
            </a:r>
            <a:r>
              <a:rPr lang="en-US" altLang="ko-KR" dirty="0"/>
              <a:t>ALI(American Law Institute)</a:t>
            </a:r>
            <a:r>
              <a:rPr lang="ko-KR" altLang="en-US" dirty="0"/>
              <a:t>와 </a:t>
            </a:r>
            <a:r>
              <a:rPr lang="en-US" altLang="ko-KR" dirty="0"/>
              <a:t>NCCUSL(The National Conference of Commissioners on Uniform State Laws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제정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EFTA</a:t>
            </a:r>
            <a:r>
              <a:rPr lang="en-US" altLang="ko-KR" dirty="0"/>
              <a:t>(</a:t>
            </a:r>
            <a:r>
              <a:rPr lang="ko-KR" altLang="en-US" dirty="0" err="1"/>
              <a:t>전자자금이체법</a:t>
            </a:r>
            <a:r>
              <a:rPr lang="en-US" altLang="ko-KR" dirty="0" smtClean="0"/>
              <a:t>):</a:t>
            </a:r>
            <a:r>
              <a:rPr lang="ko-KR" altLang="en-US" dirty="0" smtClean="0"/>
              <a:t> </a:t>
            </a:r>
            <a:r>
              <a:rPr lang="ko-KR" altLang="en-US" dirty="0"/>
              <a:t>개인 간 자금이체에 </a:t>
            </a:r>
            <a:r>
              <a:rPr lang="ko-KR" altLang="en-US" dirty="0" smtClean="0"/>
              <a:t>적용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UCC: </a:t>
            </a:r>
            <a:r>
              <a:rPr lang="ko-KR" altLang="en-US" dirty="0" smtClean="0"/>
              <a:t>금융회사 </a:t>
            </a:r>
            <a:r>
              <a:rPr lang="ko-KR" altLang="en-US" dirty="0"/>
              <a:t>간</a:t>
            </a:r>
            <a:r>
              <a:rPr lang="en-US" altLang="ko-KR" dirty="0"/>
              <a:t>, </a:t>
            </a:r>
            <a:r>
              <a:rPr lang="ko-KR" altLang="en-US" dirty="0"/>
              <a:t>금융회사 및 기업 간 이체에 </a:t>
            </a:r>
            <a:r>
              <a:rPr lang="ko-KR" altLang="en-US" dirty="0" smtClean="0"/>
              <a:t>적용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b="1" dirty="0"/>
              <a:t>UCC §4A-202(b)</a:t>
            </a:r>
            <a:r>
              <a:rPr lang="ko-KR" altLang="en-US" b="1" dirty="0"/>
              <a:t>와 </a:t>
            </a:r>
            <a:r>
              <a:rPr lang="en-US" altLang="ko-KR" b="1" dirty="0" smtClean="0"/>
              <a:t>§4A-202(c):</a:t>
            </a:r>
            <a:r>
              <a:rPr lang="ko-KR" altLang="en-US" b="1" dirty="0" smtClean="0"/>
              <a:t> </a:t>
            </a:r>
            <a:r>
              <a:rPr lang="ko-KR" altLang="en-US" b="1" dirty="0" err="1"/>
              <a:t>무권한</a:t>
            </a:r>
            <a:r>
              <a:rPr lang="ko-KR" altLang="en-US" b="1" dirty="0"/>
              <a:t> 전자자금이체에 관하여 </a:t>
            </a:r>
            <a:r>
              <a:rPr lang="ko-KR" altLang="en-US" b="1" dirty="0" smtClean="0"/>
              <a:t>규정</a:t>
            </a:r>
            <a:endParaRPr lang="ko-KR" altLang="en-US" b="1" dirty="0"/>
          </a:p>
          <a:p>
            <a:pPr lvl="1"/>
            <a:r>
              <a:rPr lang="ko-KR" altLang="en-US" dirty="0" err="1" smtClean="0"/>
              <a:t>무권한자의</a:t>
            </a:r>
            <a:r>
              <a:rPr lang="ko-KR" altLang="en-US" dirty="0" smtClean="0"/>
              <a:t> </a:t>
            </a:r>
            <a:r>
              <a:rPr lang="ko-KR" altLang="en-US" dirty="0"/>
              <a:t>지급지시에 의해 </a:t>
            </a:r>
            <a:r>
              <a:rPr lang="ko-KR" altLang="en-US" dirty="0" smtClean="0"/>
              <a:t>은행이 이행한 자금이체</a:t>
            </a:r>
            <a:r>
              <a:rPr lang="en-US" altLang="ko-KR" dirty="0" smtClean="0"/>
              <a:t>: </a:t>
            </a:r>
            <a:r>
              <a:rPr lang="ko-KR" altLang="en-US" dirty="0" smtClean="0"/>
              <a:t>은행의 부당 행동</a:t>
            </a:r>
            <a:endParaRPr lang="ko-KR" altLang="en-US" dirty="0"/>
          </a:p>
          <a:p>
            <a:pPr lvl="1"/>
            <a:r>
              <a:rPr lang="en-US" altLang="ko-KR" dirty="0" smtClean="0"/>
              <a:t>UCC </a:t>
            </a:r>
            <a:r>
              <a:rPr lang="en-US" altLang="ko-KR" dirty="0"/>
              <a:t>§4A-204(a</a:t>
            </a:r>
            <a:r>
              <a:rPr lang="en-US" altLang="ko-KR" dirty="0" smtClean="0"/>
              <a:t>): </a:t>
            </a:r>
            <a:r>
              <a:rPr lang="ko-KR" altLang="en-US" dirty="0" smtClean="0"/>
              <a:t>원칙적으로 </a:t>
            </a:r>
            <a:r>
              <a:rPr lang="ko-KR" altLang="en-US" dirty="0" err="1"/>
              <a:t>무권한</a:t>
            </a:r>
            <a:r>
              <a:rPr lang="ko-KR" altLang="en-US" dirty="0"/>
              <a:t> 이체로 인한 책임을 </a:t>
            </a:r>
            <a:r>
              <a:rPr lang="ko-KR" altLang="en-US" dirty="0" smtClean="0"/>
              <a:t>은행이 부담</a:t>
            </a:r>
            <a:endParaRPr lang="ko-KR" altLang="en-US" dirty="0"/>
          </a:p>
          <a:p>
            <a:pPr lvl="1"/>
            <a:endParaRPr lang="ko-KR" altLang="en-US" dirty="0"/>
          </a:p>
          <a:p>
            <a:pPr lvl="1"/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13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Ⅲ.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 해외사례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미국</a:t>
            </a:r>
            <a:r>
              <a:rPr lang="en-US" altLang="ko-KR" sz="2100" dirty="0" smtClean="0"/>
              <a:t>: Uniform Commercial Code (1/2)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18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8053"/>
            <a:ext cx="8229600" cy="4647177"/>
          </a:xfrm>
        </p:spPr>
        <p:txBody>
          <a:bodyPr/>
          <a:lstStyle/>
          <a:p>
            <a:r>
              <a:rPr lang="en-US" altLang="ko-KR" b="1" dirty="0" smtClean="0"/>
              <a:t>UCC </a:t>
            </a:r>
            <a:r>
              <a:rPr lang="en-US" altLang="ko-KR" b="1" dirty="0"/>
              <a:t>§4A-202(b</a:t>
            </a:r>
            <a:r>
              <a:rPr lang="en-US" altLang="ko-KR" b="1" dirty="0" smtClean="0"/>
              <a:t>): </a:t>
            </a:r>
            <a:r>
              <a:rPr lang="ko-KR" altLang="en-US" b="1" dirty="0" smtClean="0"/>
              <a:t>은행이 다음 다섯 가지 사실을 입증할 경우 은행의 면책 허용</a:t>
            </a:r>
            <a:endParaRPr lang="ko-KR" altLang="en-US" b="1" dirty="0"/>
          </a:p>
          <a:p>
            <a:pPr lvl="1"/>
            <a:r>
              <a:rPr lang="ko-KR" altLang="en-US" dirty="0"/>
              <a:t>첫째</a:t>
            </a:r>
            <a:r>
              <a:rPr lang="en-US" altLang="ko-KR" dirty="0"/>
              <a:t>, </a:t>
            </a:r>
            <a:r>
              <a:rPr lang="ko-KR" altLang="en-US" dirty="0" smtClean="0"/>
              <a:t>은행과 </a:t>
            </a:r>
            <a:r>
              <a:rPr lang="ko-KR" altLang="en-US" dirty="0"/>
              <a:t>고객 </a:t>
            </a:r>
            <a:r>
              <a:rPr lang="ko-KR" altLang="en-US" dirty="0" smtClean="0"/>
              <a:t>사이에 보안절차 합의</a:t>
            </a:r>
            <a:endParaRPr lang="ko-KR" altLang="en-US" dirty="0"/>
          </a:p>
          <a:p>
            <a:pPr lvl="1" fontAlgn="base"/>
            <a:r>
              <a:rPr lang="ko-KR" altLang="en-US" dirty="0"/>
              <a:t>둘째</a:t>
            </a:r>
            <a:r>
              <a:rPr lang="en-US" altLang="ko-KR" dirty="0"/>
              <a:t>, </a:t>
            </a:r>
            <a:r>
              <a:rPr lang="ko-KR" altLang="en-US" dirty="0" smtClean="0"/>
              <a:t>합의한 </a:t>
            </a:r>
            <a:r>
              <a:rPr lang="ko-KR" altLang="en-US" dirty="0"/>
              <a:t>보안 절차가 “상업적으로 합리적” </a:t>
            </a:r>
            <a:r>
              <a:rPr lang="en-US" altLang="ko-KR" dirty="0"/>
              <a:t>(commercially reasonable</a:t>
            </a:r>
            <a:r>
              <a:rPr lang="en-US" altLang="ko-KR" dirty="0" smtClean="0"/>
              <a:t>)</a:t>
            </a:r>
            <a:endParaRPr lang="ko-KR" altLang="en-US" sz="850" dirty="0"/>
          </a:p>
          <a:p>
            <a:pPr lvl="1" fontAlgn="base"/>
            <a:r>
              <a:rPr lang="ko-KR" altLang="en-US" dirty="0" smtClean="0"/>
              <a:t>셋째</a:t>
            </a:r>
            <a:r>
              <a:rPr lang="en-US" altLang="ko-KR" dirty="0"/>
              <a:t>, </a:t>
            </a:r>
            <a:r>
              <a:rPr lang="ko-KR" altLang="en-US" dirty="0"/>
              <a:t>은행이 보안 절차에 따라 </a:t>
            </a:r>
            <a:r>
              <a:rPr lang="ko-KR" altLang="en-US" dirty="0" smtClean="0"/>
              <a:t>지급지시 처리</a:t>
            </a:r>
            <a:endParaRPr lang="ko-KR" altLang="en-US" sz="850" dirty="0"/>
          </a:p>
          <a:p>
            <a:pPr lvl="1" fontAlgn="base"/>
            <a:r>
              <a:rPr lang="ko-KR" altLang="en-US" dirty="0" smtClean="0"/>
              <a:t>넷째</a:t>
            </a:r>
            <a:r>
              <a:rPr lang="en-US" altLang="ko-KR" dirty="0"/>
              <a:t>, </a:t>
            </a:r>
            <a:r>
              <a:rPr lang="ko-KR" altLang="en-US" dirty="0"/>
              <a:t>은행이 고객과의 서면 합의나 고객의 지시에 따라 </a:t>
            </a:r>
            <a:r>
              <a:rPr lang="ko-KR" altLang="en-US" dirty="0" smtClean="0"/>
              <a:t>지급지시 처리</a:t>
            </a:r>
            <a:endParaRPr lang="ko-KR" altLang="en-US" sz="850" dirty="0"/>
          </a:p>
          <a:p>
            <a:pPr lvl="1" fontAlgn="base"/>
            <a:r>
              <a:rPr lang="ko-KR" altLang="en-US" dirty="0" smtClean="0"/>
              <a:t>다섯째</a:t>
            </a:r>
            <a:r>
              <a:rPr lang="en-US" altLang="ko-KR" dirty="0"/>
              <a:t>, </a:t>
            </a:r>
            <a:r>
              <a:rPr lang="ko-KR" altLang="en-US" dirty="0"/>
              <a:t>은행은 지급지시를 “선의로”</a:t>
            </a:r>
            <a:r>
              <a:rPr lang="en-US" altLang="ko-KR" dirty="0"/>
              <a:t>(in good faith) </a:t>
            </a:r>
            <a:r>
              <a:rPr lang="ko-KR" altLang="en-US" dirty="0" smtClean="0"/>
              <a:t>수령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사기범이 </a:t>
            </a:r>
            <a:r>
              <a:rPr lang="ko-KR" altLang="en-US" dirty="0"/>
              <a:t>보안 절차의 위반을 용이하게 하는 비밀 정보를 고객의 대리인 또는 고객이 관리하는 소스</a:t>
            </a:r>
            <a:r>
              <a:rPr lang="en-US" altLang="ko-KR" dirty="0"/>
              <a:t>(source)</a:t>
            </a:r>
            <a:r>
              <a:rPr lang="ko-KR" altLang="en-US" dirty="0"/>
              <a:t>로부터 </a:t>
            </a:r>
            <a:r>
              <a:rPr lang="ko-KR" altLang="en-US" dirty="0" smtClean="0"/>
              <a:t>취득하였다는 것을 전제로 함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pPr marL="457200" lvl="1" indent="0" fontAlgn="base">
              <a:buNone/>
            </a:pPr>
            <a:endParaRPr lang="ko-KR" altLang="en-US" sz="850" dirty="0"/>
          </a:p>
          <a:p>
            <a:pPr lvl="1"/>
            <a:endParaRPr lang="ko-KR" altLang="en-US" dirty="0"/>
          </a:p>
          <a:p>
            <a:pPr lvl="1"/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14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Ⅲ.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 해외사례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미국</a:t>
            </a:r>
            <a:r>
              <a:rPr lang="en-US" altLang="ko-KR" sz="2100" dirty="0" smtClean="0"/>
              <a:t>: Uniform Commercial Code (2/2)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97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8052"/>
            <a:ext cx="8229600" cy="5178191"/>
          </a:xfrm>
        </p:spPr>
        <p:txBody>
          <a:bodyPr>
            <a:normAutofit/>
          </a:bodyPr>
          <a:lstStyle/>
          <a:p>
            <a:pPr fontAlgn="base"/>
            <a:r>
              <a:rPr lang="en-US" altLang="ko-KR" b="1" dirty="0" smtClean="0"/>
              <a:t>2007</a:t>
            </a:r>
            <a:r>
              <a:rPr lang="ko-KR" altLang="en-US" b="1" dirty="0" smtClean="0"/>
              <a:t>년 </a:t>
            </a:r>
            <a:r>
              <a:rPr lang="en-US" altLang="ko-KR" b="1" dirty="0" smtClean="0"/>
              <a:t>11</a:t>
            </a:r>
            <a:r>
              <a:rPr lang="ko-KR" altLang="en-US" b="1" dirty="0"/>
              <a:t>월 </a:t>
            </a:r>
            <a:r>
              <a:rPr lang="ko-KR" altLang="en-US" b="1" dirty="0">
                <a:solidFill>
                  <a:srgbClr val="C00000"/>
                </a:solidFill>
              </a:rPr>
              <a:t>「지급결제 서비스 지침</a:t>
            </a:r>
            <a:r>
              <a:rPr lang="en-US" altLang="ko-KR" b="1" dirty="0">
                <a:solidFill>
                  <a:srgbClr val="C00000"/>
                </a:solidFill>
              </a:rPr>
              <a:t>(Payment Services Directive)</a:t>
            </a:r>
            <a:r>
              <a:rPr lang="ko-KR" altLang="en-US" b="1" dirty="0">
                <a:solidFill>
                  <a:srgbClr val="C00000"/>
                </a:solidFill>
              </a:rPr>
              <a:t>」</a:t>
            </a:r>
            <a:r>
              <a:rPr lang="ko-KR" altLang="en-US" b="1" dirty="0" smtClean="0">
                <a:solidFill>
                  <a:srgbClr val="C00000"/>
                </a:solidFill>
              </a:rPr>
              <a:t>제정</a:t>
            </a:r>
            <a:endParaRPr lang="en-US" altLang="ko-KR" b="1" dirty="0" smtClean="0">
              <a:solidFill>
                <a:srgbClr val="C00000"/>
              </a:solidFill>
            </a:endParaRPr>
          </a:p>
          <a:p>
            <a:pPr fontAlgn="base"/>
            <a:endParaRPr lang="en-US" altLang="ko-KR" sz="1050" b="1" dirty="0"/>
          </a:p>
          <a:p>
            <a:pPr fontAlgn="base"/>
            <a:r>
              <a:rPr lang="ko-KR" altLang="en-US" b="1" dirty="0"/>
              <a:t>회원국은 유럽연합의 </a:t>
            </a:r>
            <a:r>
              <a:rPr lang="ko-KR" altLang="en-US" b="1" dirty="0" smtClean="0"/>
              <a:t>지급결제 서비스 지침을 </a:t>
            </a:r>
            <a:r>
              <a:rPr lang="ko-KR" altLang="en-US" b="1" dirty="0"/>
              <a:t>자국의 법률에 </a:t>
            </a:r>
            <a:r>
              <a:rPr lang="ko-KR" altLang="en-US" b="1" dirty="0" smtClean="0"/>
              <a:t>반영</a:t>
            </a:r>
            <a:endParaRPr lang="en-US" altLang="ko-KR" b="1" dirty="0"/>
          </a:p>
          <a:p>
            <a:pPr fontAlgn="base"/>
            <a:endParaRPr lang="en-US" altLang="ko-KR" b="1" dirty="0" smtClean="0"/>
          </a:p>
          <a:p>
            <a:pPr fontAlgn="base"/>
            <a:r>
              <a:rPr lang="ko-KR" altLang="en-US" b="1" dirty="0" err="1" smtClean="0"/>
              <a:t>무권한</a:t>
            </a:r>
            <a:r>
              <a:rPr lang="ko-KR" altLang="en-US" b="1" dirty="0" smtClean="0"/>
              <a:t> 지급거래가 발생한 경우 금융회사가 </a:t>
            </a:r>
            <a:r>
              <a:rPr lang="ko-KR" altLang="en-US" b="1" dirty="0"/>
              <a:t>배상책임 </a:t>
            </a:r>
            <a:r>
              <a:rPr lang="ko-KR" altLang="en-US" b="1" dirty="0" smtClean="0"/>
              <a:t>부담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무과실책임주의</a:t>
            </a:r>
            <a:r>
              <a:rPr lang="en-US" altLang="ko-KR" b="1" dirty="0"/>
              <a:t>)</a:t>
            </a:r>
            <a:endParaRPr lang="ko-KR" altLang="en-US" b="1" dirty="0"/>
          </a:p>
          <a:p>
            <a:pPr lvl="1" fontAlgn="base"/>
            <a:endParaRPr lang="en-US" altLang="ko-KR" sz="1050" dirty="0" smtClean="0"/>
          </a:p>
          <a:p>
            <a:pPr fontAlgn="base"/>
            <a:r>
              <a:rPr lang="ko-KR" altLang="en-US" b="1" dirty="0" err="1" smtClean="0"/>
              <a:t>무권한</a:t>
            </a:r>
            <a:r>
              <a:rPr lang="ko-KR" altLang="en-US" b="1" dirty="0" smtClean="0"/>
              <a:t> 거래 인지 후 또는 인출 후 통지 시점에 따라 이용자의 부담을 차별화</a:t>
            </a:r>
            <a:endParaRPr lang="en-US" altLang="ko-KR" b="1" dirty="0" smtClean="0"/>
          </a:p>
          <a:p>
            <a:pPr lvl="1" fontAlgn="base"/>
            <a:r>
              <a:rPr lang="ko-KR" altLang="en-US" dirty="0" err="1" smtClean="0"/>
              <a:t>무권한</a:t>
            </a:r>
            <a:r>
              <a:rPr lang="ko-KR" altLang="en-US" dirty="0" smtClean="0"/>
              <a:t> 거래 인지 후 지체 없이 또는 인출 후 </a:t>
            </a:r>
            <a:r>
              <a:rPr lang="en-US" altLang="ko-KR" dirty="0" smtClean="0"/>
              <a:t>13</a:t>
            </a:r>
            <a:r>
              <a:rPr lang="ko-KR" altLang="en-US" dirty="0" smtClean="0"/>
              <a:t>개월 이내 통지한 경우 이용자는 책임 면제 </a:t>
            </a:r>
            <a:endParaRPr lang="en-US" altLang="ko-KR" dirty="0" smtClean="0"/>
          </a:p>
          <a:p>
            <a:pPr lvl="1" fontAlgn="base"/>
            <a:r>
              <a:rPr lang="en-US" altLang="ko-KR" dirty="0" smtClean="0"/>
              <a:t>13</a:t>
            </a:r>
            <a:r>
              <a:rPr lang="ko-KR" altLang="en-US" dirty="0"/>
              <a:t>개월 </a:t>
            </a:r>
            <a:r>
              <a:rPr lang="ko-KR" altLang="en-US" dirty="0" smtClean="0"/>
              <a:t>이후에 통지하거나 과실이 있을 경우 최대 </a:t>
            </a:r>
            <a:r>
              <a:rPr lang="en-US" altLang="ko-KR" dirty="0" smtClean="0"/>
              <a:t>150 </a:t>
            </a:r>
            <a:r>
              <a:rPr lang="ko-KR" altLang="en-US" dirty="0" smtClean="0"/>
              <a:t>유로의 손해를 부담 </a:t>
            </a:r>
            <a:endParaRPr lang="ko-KR" altLang="en-US" dirty="0"/>
          </a:p>
          <a:p>
            <a:pPr lvl="1" fontAlgn="base"/>
            <a:endParaRPr lang="en-US" altLang="ko-KR" b="1" dirty="0" smtClean="0"/>
          </a:p>
          <a:p>
            <a:pPr fontAlgn="base"/>
            <a:endParaRPr lang="en-US" altLang="ko-KR" b="1" dirty="0"/>
          </a:p>
          <a:p>
            <a:pPr fontAlgn="base"/>
            <a:endParaRPr lang="ko-KR" altLang="en-US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15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Ⅲ.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 해외사례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100" dirty="0" smtClean="0"/>
              <a:t>EU: </a:t>
            </a:r>
            <a:r>
              <a:rPr lang="ko-KR" altLang="en-US" sz="2100" dirty="0" smtClean="0"/>
              <a:t>지급결제 서비스 지침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86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8053"/>
            <a:ext cx="8229600" cy="5059919"/>
          </a:xfrm>
        </p:spPr>
        <p:txBody>
          <a:bodyPr>
            <a:normAutofit/>
          </a:bodyPr>
          <a:lstStyle/>
          <a:p>
            <a:pPr fontAlgn="base"/>
            <a:r>
              <a:rPr lang="en-US" altLang="ko-KR" b="1" dirty="0" smtClean="0"/>
              <a:t>2003</a:t>
            </a:r>
            <a:r>
              <a:rPr lang="ko-KR" altLang="en-US" b="1" dirty="0"/>
              <a:t>년 </a:t>
            </a:r>
            <a:r>
              <a:rPr lang="ko-KR" altLang="en-US" b="1" dirty="0">
                <a:solidFill>
                  <a:srgbClr val="C00000"/>
                </a:solidFill>
              </a:rPr>
              <a:t>‘전자금융 위험관리 준칙</a:t>
            </a:r>
            <a:r>
              <a:rPr lang="en-US" altLang="ko-KR" b="1" dirty="0">
                <a:solidFill>
                  <a:srgbClr val="C00000"/>
                </a:solidFill>
              </a:rPr>
              <a:t>(Risk Management Principles for Electronic Banking)’ </a:t>
            </a:r>
            <a:r>
              <a:rPr lang="ko-KR" altLang="en-US" b="1" dirty="0" smtClean="0">
                <a:solidFill>
                  <a:srgbClr val="C00000"/>
                </a:solidFill>
              </a:rPr>
              <a:t>발표</a:t>
            </a:r>
            <a:endParaRPr lang="en-US" altLang="ko-KR" b="1" dirty="0" smtClean="0">
              <a:solidFill>
                <a:srgbClr val="C00000"/>
              </a:solidFill>
            </a:endParaRPr>
          </a:p>
          <a:p>
            <a:pPr lvl="1" fontAlgn="base"/>
            <a:endParaRPr lang="en-US" altLang="ko-KR" b="1" dirty="0">
              <a:solidFill>
                <a:srgbClr val="C00000"/>
              </a:solidFill>
            </a:endParaRPr>
          </a:p>
          <a:p>
            <a:pPr fontAlgn="base"/>
            <a:r>
              <a:rPr lang="ko-KR" altLang="en-US" b="1" dirty="0"/>
              <a:t>이사회와 경영진에 의한 감시</a:t>
            </a:r>
            <a:r>
              <a:rPr lang="en-US" altLang="ko-KR" b="1" dirty="0"/>
              <a:t>, </a:t>
            </a:r>
            <a:r>
              <a:rPr lang="ko-KR" altLang="en-US" b="1" dirty="0"/>
              <a:t>보안통제</a:t>
            </a:r>
            <a:r>
              <a:rPr lang="en-US" altLang="ko-KR" b="1" dirty="0"/>
              <a:t>, </a:t>
            </a:r>
            <a:r>
              <a:rPr lang="ko-KR" altLang="en-US" b="1" dirty="0"/>
              <a:t>법률 </a:t>
            </a:r>
            <a:r>
              <a:rPr lang="ko-KR" altLang="en-US" b="1" dirty="0" err="1"/>
              <a:t>리스크</a:t>
            </a:r>
            <a:r>
              <a:rPr lang="ko-KR" altLang="en-US" b="1" dirty="0"/>
              <a:t> 및 평판 </a:t>
            </a:r>
            <a:r>
              <a:rPr lang="ko-KR" altLang="en-US" b="1" dirty="0" err="1"/>
              <a:t>리스크</a:t>
            </a:r>
            <a:r>
              <a:rPr lang="ko-KR" altLang="en-US" b="1" dirty="0"/>
              <a:t> 관리 총 </a:t>
            </a:r>
            <a:r>
              <a:rPr lang="en-US" altLang="ko-KR" b="1" dirty="0"/>
              <a:t>3</a:t>
            </a:r>
            <a:r>
              <a:rPr lang="ko-KR" altLang="en-US" b="1" dirty="0"/>
              <a:t>개의 </a:t>
            </a:r>
            <a:r>
              <a:rPr lang="ko-KR" altLang="en-US" b="1" dirty="0" smtClean="0"/>
              <a:t>범주로 </a:t>
            </a:r>
            <a:r>
              <a:rPr lang="ko-KR" altLang="en-US" b="1" dirty="0"/>
              <a:t>나누어 </a:t>
            </a:r>
            <a:r>
              <a:rPr lang="en-US" altLang="ko-KR" b="1" dirty="0"/>
              <a:t>14</a:t>
            </a:r>
            <a:r>
              <a:rPr lang="ko-KR" altLang="en-US" b="1" dirty="0"/>
              <a:t>개의 위험관리 준칙 </a:t>
            </a:r>
            <a:r>
              <a:rPr lang="ko-KR" altLang="en-US" b="1" dirty="0" smtClean="0"/>
              <a:t>제공</a:t>
            </a:r>
            <a:endParaRPr lang="en-US" altLang="ko-KR" b="1" dirty="0" smtClean="0"/>
          </a:p>
          <a:p>
            <a:pPr lvl="1" fontAlgn="base"/>
            <a:r>
              <a:rPr lang="en-US" altLang="ko-KR" dirty="0" smtClean="0"/>
              <a:t>(</a:t>
            </a:r>
            <a:r>
              <a:rPr lang="ko-KR" altLang="en-US" dirty="0" smtClean="0"/>
              <a:t>준칙 </a:t>
            </a:r>
            <a:r>
              <a:rPr lang="en-US" altLang="ko-KR" dirty="0" smtClean="0"/>
              <a:t>5) </a:t>
            </a:r>
            <a:r>
              <a:rPr lang="ko-KR" altLang="en-US" dirty="0"/>
              <a:t>전자금융거래에 관한 거래 부인방지 및 책임을 명확히 하도록 거래 인증 수단을 사용할 것을 권고</a:t>
            </a:r>
          </a:p>
          <a:p>
            <a:pPr lvl="1" fontAlgn="base"/>
            <a:r>
              <a:rPr lang="en-US" altLang="ko-KR" dirty="0" smtClean="0"/>
              <a:t>(</a:t>
            </a:r>
            <a:r>
              <a:rPr lang="ko-KR" altLang="en-US" dirty="0" smtClean="0"/>
              <a:t>준칙 </a:t>
            </a:r>
            <a:r>
              <a:rPr lang="en-US" altLang="ko-KR" dirty="0" smtClean="0"/>
              <a:t>8) </a:t>
            </a:r>
            <a:r>
              <a:rPr lang="ko-KR" altLang="en-US" dirty="0"/>
              <a:t>전자금융 거래</a:t>
            </a:r>
            <a:r>
              <a:rPr lang="en-US" altLang="ko-KR" dirty="0"/>
              <a:t>·</a:t>
            </a:r>
            <a:r>
              <a:rPr lang="ko-KR" altLang="en-US" dirty="0"/>
              <a:t>기록</a:t>
            </a:r>
            <a:r>
              <a:rPr lang="en-US" altLang="ko-KR" dirty="0"/>
              <a:t>·</a:t>
            </a:r>
            <a:r>
              <a:rPr lang="ko-KR" altLang="en-US" dirty="0"/>
              <a:t>정보에 관한 데이터의 </a:t>
            </a:r>
            <a:r>
              <a:rPr lang="ko-KR" altLang="en-US" dirty="0" err="1"/>
              <a:t>무결성을</a:t>
            </a:r>
            <a:r>
              <a:rPr lang="ko-KR" altLang="en-US" dirty="0"/>
              <a:t> 보호할 수 있도록 적절한 대책을 마련해야 함을 </a:t>
            </a:r>
            <a:r>
              <a:rPr lang="ko-KR" altLang="en-US" dirty="0" smtClean="0"/>
              <a:t>권고</a:t>
            </a:r>
            <a:endParaRPr lang="ko-KR" altLang="en-US" dirty="0"/>
          </a:p>
          <a:p>
            <a:pPr fontAlgn="base"/>
            <a:endParaRPr lang="ko-KR" altLang="en-US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16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Ⅲ.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 해외사례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100" dirty="0" smtClean="0"/>
              <a:t>EU: </a:t>
            </a:r>
            <a:r>
              <a:rPr lang="ko-KR" altLang="en-US" sz="2100" dirty="0" smtClean="0"/>
              <a:t>전자금융 위험관리 준칙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1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8053"/>
            <a:ext cx="8229600" cy="5059919"/>
          </a:xfrm>
        </p:spPr>
        <p:txBody>
          <a:bodyPr/>
          <a:lstStyle/>
          <a:p>
            <a:r>
              <a:rPr lang="en-US" altLang="ko-KR" b="1" dirty="0" smtClean="0"/>
              <a:t>1986</a:t>
            </a:r>
            <a:r>
              <a:rPr lang="ko-KR" altLang="en-US" b="1" dirty="0"/>
              <a:t>년에 </a:t>
            </a:r>
            <a:r>
              <a:rPr lang="ko-KR" altLang="en-US" b="1" dirty="0">
                <a:solidFill>
                  <a:srgbClr val="C00000"/>
                </a:solidFill>
              </a:rPr>
              <a:t>「전자지급결제규약</a:t>
            </a:r>
            <a:r>
              <a:rPr lang="en-US" altLang="ko-KR" b="1" dirty="0">
                <a:solidFill>
                  <a:srgbClr val="C00000"/>
                </a:solidFill>
              </a:rPr>
              <a:t>(e-Code, </a:t>
            </a:r>
            <a:r>
              <a:rPr lang="en-US" altLang="ko-KR" b="1" dirty="0" err="1">
                <a:solidFill>
                  <a:srgbClr val="C00000"/>
                </a:solidFill>
              </a:rPr>
              <a:t>ePayments</a:t>
            </a:r>
            <a:r>
              <a:rPr lang="en-US" altLang="ko-KR" b="1" dirty="0">
                <a:solidFill>
                  <a:srgbClr val="C00000"/>
                </a:solidFill>
              </a:rPr>
              <a:t> Code)</a:t>
            </a:r>
            <a:r>
              <a:rPr lang="ko-KR" altLang="en-US" b="1" dirty="0">
                <a:solidFill>
                  <a:srgbClr val="C00000"/>
                </a:solidFill>
              </a:rPr>
              <a:t>」</a:t>
            </a:r>
            <a:r>
              <a:rPr lang="ko-KR" altLang="en-US" b="1" dirty="0" smtClean="0">
                <a:solidFill>
                  <a:srgbClr val="C00000"/>
                </a:solidFill>
              </a:rPr>
              <a:t>제정</a:t>
            </a:r>
            <a:endParaRPr lang="en-US" altLang="ko-KR" b="1" dirty="0" smtClean="0">
              <a:solidFill>
                <a:srgbClr val="C00000"/>
              </a:solidFill>
            </a:endParaRPr>
          </a:p>
          <a:p>
            <a:pPr lvl="1"/>
            <a:endParaRPr lang="ko-KR" altLang="en-US" dirty="0"/>
          </a:p>
          <a:p>
            <a:r>
              <a:rPr lang="ko-KR" altLang="en-US" b="1" dirty="0" err="1" smtClean="0"/>
              <a:t>무권한</a:t>
            </a:r>
            <a:r>
              <a:rPr lang="ko-KR" altLang="en-US" b="1" dirty="0" smtClean="0"/>
              <a:t> </a:t>
            </a:r>
            <a:r>
              <a:rPr lang="ko-KR" altLang="en-US" b="1" dirty="0"/>
              <a:t>거래 및 </a:t>
            </a:r>
            <a:r>
              <a:rPr lang="ko-KR" altLang="en-US" b="1" dirty="0" smtClean="0"/>
              <a:t>전산장애로 </a:t>
            </a:r>
            <a:r>
              <a:rPr lang="ko-KR" altLang="en-US" b="1" dirty="0"/>
              <a:t>인한 손해에 대해 금융회사가 배상책임을 부담</a:t>
            </a:r>
            <a:r>
              <a:rPr lang="en-US" altLang="ko-KR" b="1" dirty="0"/>
              <a:t>(</a:t>
            </a:r>
            <a:r>
              <a:rPr lang="ko-KR" altLang="en-US" b="1" dirty="0"/>
              <a:t>무과실책임주의</a:t>
            </a:r>
            <a:r>
              <a:rPr lang="en-US" altLang="ko-KR" b="1" dirty="0" smtClean="0"/>
              <a:t>)</a:t>
            </a:r>
          </a:p>
          <a:p>
            <a:pPr lvl="1"/>
            <a:r>
              <a:rPr lang="ko-KR" altLang="en-US" dirty="0"/>
              <a:t>이용자의 사기</a:t>
            </a:r>
            <a:r>
              <a:rPr lang="en-US" altLang="ko-KR" dirty="0"/>
              <a:t>·</a:t>
            </a:r>
            <a:r>
              <a:rPr lang="ko-KR" altLang="en-US" dirty="0"/>
              <a:t>보안규정 위반이 있다는 것을 금융회사가 입증하는 경우 금융회사는 </a:t>
            </a:r>
            <a:r>
              <a:rPr lang="ko-KR" altLang="en-US" dirty="0" smtClean="0"/>
              <a:t>면책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ko-KR" altLang="en-US" b="1" dirty="0" err="1" smtClean="0"/>
              <a:t>무권한</a:t>
            </a:r>
            <a:r>
              <a:rPr lang="ko-KR" altLang="en-US" b="1" dirty="0" smtClean="0"/>
              <a:t> </a:t>
            </a:r>
            <a:r>
              <a:rPr lang="ko-KR" altLang="en-US" b="1" dirty="0"/>
              <a:t>거래의 경우 이용자가 지체 없이 통지하면 최대 </a:t>
            </a:r>
            <a:r>
              <a:rPr lang="en-US" altLang="ko-KR" b="1" dirty="0"/>
              <a:t>150 </a:t>
            </a:r>
            <a:r>
              <a:rPr lang="ko-KR" altLang="en-US" b="1" dirty="0"/>
              <a:t>호주달러까지 부담</a:t>
            </a:r>
          </a:p>
          <a:p>
            <a:pPr lvl="1"/>
            <a:r>
              <a:rPr lang="ko-KR" altLang="en-US" dirty="0"/>
              <a:t>이용자는 접근매체 도난</a:t>
            </a:r>
            <a:r>
              <a:rPr lang="en-US" altLang="ko-KR" dirty="0"/>
              <a:t>·</a:t>
            </a:r>
            <a:r>
              <a:rPr lang="ko-KR" altLang="en-US" dirty="0"/>
              <a:t>분실 등과 관련하여 금융회사에 통지할 의무를 부담하고</a:t>
            </a:r>
            <a:r>
              <a:rPr lang="en-US" altLang="ko-KR" dirty="0"/>
              <a:t>, </a:t>
            </a:r>
            <a:r>
              <a:rPr lang="ko-KR" altLang="en-US" dirty="0"/>
              <a:t>통지하지 않으면 손해 전부를 부담</a:t>
            </a:r>
            <a:r>
              <a:rPr lang="en-US" altLang="ko-KR" dirty="0"/>
              <a:t>(</a:t>
            </a:r>
            <a:r>
              <a:rPr lang="ko-KR" altLang="en-US" dirty="0"/>
              <a:t>통지기간은 별도로 규정하고 있지 않음</a:t>
            </a:r>
            <a:r>
              <a:rPr lang="en-US" altLang="ko-KR" dirty="0"/>
              <a:t>.)</a:t>
            </a:r>
          </a:p>
          <a:p>
            <a:endParaRPr lang="ko-KR" altLang="en-US" dirty="0"/>
          </a:p>
          <a:p>
            <a:pPr lvl="1"/>
            <a:endParaRPr lang="ko-KR" altLang="en-US" dirty="0"/>
          </a:p>
          <a:p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17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Ⅲ.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 해외사례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호주</a:t>
            </a:r>
            <a:r>
              <a:rPr lang="en-US" altLang="ko-KR" sz="2100" dirty="0" smtClean="0"/>
              <a:t>: </a:t>
            </a:r>
            <a:r>
              <a:rPr lang="ko-KR" altLang="en-US" sz="2100" dirty="0" smtClean="0"/>
              <a:t>전자지급결제규약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49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8053"/>
            <a:ext cx="8229600" cy="4647177"/>
          </a:xfrm>
        </p:spPr>
        <p:txBody>
          <a:bodyPr/>
          <a:lstStyle/>
          <a:p>
            <a:r>
              <a:rPr lang="en-US" altLang="ko-KR" b="1" dirty="0" smtClean="0"/>
              <a:t>2009</a:t>
            </a:r>
            <a:r>
              <a:rPr lang="ko-KR" altLang="en-US" b="1" dirty="0"/>
              <a:t>년 </a:t>
            </a:r>
            <a:r>
              <a:rPr lang="en-US" altLang="ko-KR" b="1" dirty="0"/>
              <a:t>1</a:t>
            </a:r>
            <a:r>
              <a:rPr lang="ko-KR" altLang="en-US" b="1" dirty="0"/>
              <a:t>월 </a:t>
            </a:r>
            <a:r>
              <a:rPr lang="ko-KR" altLang="en-US" b="1" dirty="0" smtClean="0">
                <a:solidFill>
                  <a:srgbClr val="C00000"/>
                </a:solidFill>
              </a:rPr>
              <a:t>「</a:t>
            </a:r>
            <a:r>
              <a:rPr lang="ko-KR" altLang="en-US" b="1" dirty="0">
                <a:solidFill>
                  <a:srgbClr val="C00000"/>
                </a:solidFill>
              </a:rPr>
              <a:t>자금결제에 관한 법률</a:t>
            </a:r>
            <a:r>
              <a:rPr lang="en-US" altLang="ko-KR" b="1" dirty="0">
                <a:solidFill>
                  <a:srgbClr val="C00000"/>
                </a:solidFill>
              </a:rPr>
              <a:t>(Payment Service Act)</a:t>
            </a:r>
            <a:r>
              <a:rPr lang="ko-KR" altLang="en-US" b="1" dirty="0">
                <a:solidFill>
                  <a:srgbClr val="C00000"/>
                </a:solidFill>
              </a:rPr>
              <a:t>」</a:t>
            </a:r>
            <a:r>
              <a:rPr lang="ko-KR" altLang="en-US" b="1" dirty="0" smtClean="0">
                <a:solidFill>
                  <a:srgbClr val="C00000"/>
                </a:solidFill>
              </a:rPr>
              <a:t>제정</a:t>
            </a:r>
            <a:endParaRPr lang="en-US" altLang="ko-KR" b="1" dirty="0" smtClean="0">
              <a:solidFill>
                <a:srgbClr val="C00000"/>
              </a:solidFill>
            </a:endParaRPr>
          </a:p>
          <a:p>
            <a:pPr lvl="1"/>
            <a:endParaRPr lang="en-US" altLang="ko-KR" dirty="0"/>
          </a:p>
          <a:p>
            <a:r>
              <a:rPr lang="ko-KR" altLang="en-US" b="1" dirty="0"/>
              <a:t>적용범위를 명확화</a:t>
            </a:r>
            <a:r>
              <a:rPr lang="en-US" altLang="ko-KR" b="1" dirty="0"/>
              <a:t>, </a:t>
            </a:r>
            <a:r>
              <a:rPr lang="ko-KR" altLang="en-US" b="1" dirty="0"/>
              <a:t>시장진입규제 관련 규정</a:t>
            </a:r>
            <a:r>
              <a:rPr lang="en-US" altLang="ko-KR" b="1" dirty="0"/>
              <a:t>, </a:t>
            </a:r>
            <a:r>
              <a:rPr lang="ko-KR" altLang="en-US" b="1" dirty="0"/>
              <a:t>이용자보호 관련 제도적 장치 및 영업감독 등을 명시</a:t>
            </a:r>
          </a:p>
          <a:p>
            <a:pPr lvl="1"/>
            <a:r>
              <a:rPr lang="ko-KR" altLang="en-US" dirty="0" err="1"/>
              <a:t>선불식지급수단의</a:t>
            </a:r>
            <a:r>
              <a:rPr lang="ko-KR" altLang="en-US" dirty="0"/>
              <a:t> 환불제도</a:t>
            </a:r>
            <a:r>
              <a:rPr lang="en-US" altLang="ko-KR" dirty="0"/>
              <a:t>, </a:t>
            </a:r>
            <a:r>
              <a:rPr lang="ko-KR" altLang="en-US" dirty="0"/>
              <a:t>정보의 안전관리의무</a:t>
            </a:r>
            <a:r>
              <a:rPr lang="en-US" altLang="ko-KR" dirty="0"/>
              <a:t>, </a:t>
            </a:r>
            <a:r>
              <a:rPr lang="ko-KR" altLang="en-US" dirty="0"/>
              <a:t>자금이동업자의 위탁자 지도의무</a:t>
            </a:r>
            <a:r>
              <a:rPr lang="en-US" altLang="ko-KR" dirty="0"/>
              <a:t>, </a:t>
            </a:r>
            <a:r>
              <a:rPr lang="ko-KR" altLang="en-US" dirty="0"/>
              <a:t>이용자보호조치 의무</a:t>
            </a:r>
            <a:r>
              <a:rPr lang="en-US" altLang="ko-KR" dirty="0"/>
              <a:t>, </a:t>
            </a:r>
            <a:r>
              <a:rPr lang="ko-KR" altLang="en-US" dirty="0"/>
              <a:t>지정분쟁해결기관의 계약체결의무 등의 이용자보호 관련 사항을 </a:t>
            </a:r>
            <a:r>
              <a:rPr lang="ko-KR" altLang="en-US" dirty="0" smtClean="0"/>
              <a:t>규정</a:t>
            </a:r>
            <a:endParaRPr lang="ko-KR" altLang="en-US" dirty="0"/>
          </a:p>
          <a:p>
            <a:pPr lvl="1"/>
            <a:endParaRPr lang="ko-KR" altLang="en-US" dirty="0"/>
          </a:p>
          <a:p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18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Ⅲ.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 해외사례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일본</a:t>
            </a:r>
            <a:r>
              <a:rPr lang="en-US" altLang="ko-KR" sz="2100" dirty="0" smtClean="0"/>
              <a:t>: </a:t>
            </a:r>
            <a:r>
              <a:rPr lang="ko-KR" altLang="en-US" sz="2100" dirty="0" smtClean="0"/>
              <a:t>자금결제에 관한 법률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832112"/>
            <a:ext cx="3777635" cy="226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85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8053"/>
            <a:ext cx="8229600" cy="4647177"/>
          </a:xfrm>
        </p:spPr>
        <p:txBody>
          <a:bodyPr/>
          <a:lstStyle/>
          <a:p>
            <a:r>
              <a:rPr lang="en-US" altLang="ko-KR" b="1" dirty="0" smtClean="0"/>
              <a:t>2005</a:t>
            </a:r>
            <a:r>
              <a:rPr lang="ko-KR" altLang="en-US" b="1" dirty="0"/>
              <a:t>년 </a:t>
            </a:r>
            <a:r>
              <a:rPr lang="en-US" altLang="ko-KR" b="1" dirty="0"/>
              <a:t>8</a:t>
            </a:r>
            <a:r>
              <a:rPr lang="ko-KR" altLang="en-US" b="1" dirty="0"/>
              <a:t>월 </a:t>
            </a:r>
            <a:r>
              <a:rPr lang="ko-KR" altLang="en-US" b="1" dirty="0">
                <a:solidFill>
                  <a:srgbClr val="C00000"/>
                </a:solidFill>
              </a:rPr>
              <a:t>「위조카드 등 및 도난카드 등을 사용하여 수행된 잘못된 기계식 예금환불 등 예금자 보호에 관한 법률</a:t>
            </a:r>
            <a:r>
              <a:rPr lang="en-US" altLang="ko-KR" sz="1300" b="1" dirty="0">
                <a:solidFill>
                  <a:srgbClr val="C00000"/>
                </a:solidFill>
              </a:rPr>
              <a:t>(</a:t>
            </a:r>
            <a:r>
              <a:rPr lang="ko-KR" altLang="en-US" sz="1300" b="1" dirty="0">
                <a:solidFill>
                  <a:srgbClr val="C00000"/>
                </a:solidFill>
              </a:rPr>
              <a:t>造カド等及び難カド等を用いて行われる不正な</a:t>
            </a:r>
            <a:r>
              <a:rPr lang="ko-KR" altLang="en-US" sz="1300" b="1" dirty="0" err="1">
                <a:solidFill>
                  <a:srgbClr val="C00000"/>
                </a:solidFill>
              </a:rPr>
              <a:t>機械式預貯金</a:t>
            </a:r>
            <a:r>
              <a:rPr lang="ko-KR" altLang="en-US" sz="1300" b="1" dirty="0">
                <a:solidFill>
                  <a:srgbClr val="C00000"/>
                </a:solidFill>
              </a:rPr>
              <a:t>し等からの預貯金者の保護等にする法律</a:t>
            </a:r>
            <a:r>
              <a:rPr lang="en-US" altLang="ko-KR" sz="1300" b="1" dirty="0">
                <a:solidFill>
                  <a:srgbClr val="C00000"/>
                </a:solidFill>
              </a:rPr>
              <a:t>)</a:t>
            </a:r>
            <a:r>
              <a:rPr lang="ko-KR" altLang="en-US" b="1" dirty="0">
                <a:solidFill>
                  <a:srgbClr val="C00000"/>
                </a:solidFill>
              </a:rPr>
              <a:t>」</a:t>
            </a:r>
            <a:r>
              <a:rPr lang="ko-KR" altLang="en-US" b="1" dirty="0" smtClean="0">
                <a:solidFill>
                  <a:srgbClr val="C00000"/>
                </a:solidFill>
              </a:rPr>
              <a:t>제정</a:t>
            </a:r>
            <a:endParaRPr lang="en-US" altLang="ko-KR" b="1" dirty="0">
              <a:solidFill>
                <a:srgbClr val="C00000"/>
              </a:solidFill>
            </a:endParaRPr>
          </a:p>
          <a:p>
            <a:pPr lvl="1"/>
            <a:r>
              <a:rPr lang="ko-KR" altLang="en-US" dirty="0" smtClean="0"/>
              <a:t>위조</a:t>
            </a:r>
            <a:r>
              <a:rPr lang="en-US" altLang="ko-KR" dirty="0"/>
              <a:t>·</a:t>
            </a:r>
            <a:r>
              <a:rPr lang="ko-KR" altLang="en-US" dirty="0"/>
              <a:t>도난 현금카드를 이용한 부정 예금인출 등으로부터의 예금자 보호를 목적으로 함</a:t>
            </a:r>
            <a:r>
              <a:rPr lang="en-US" altLang="ko-KR" dirty="0" smtClean="0"/>
              <a:t>.</a:t>
            </a:r>
            <a:endParaRPr lang="en-US" altLang="ko-KR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ko-KR" dirty="0" smtClean="0"/>
              <a:t>	</a:t>
            </a:r>
          </a:p>
          <a:p>
            <a:r>
              <a:rPr lang="ko-KR" altLang="en-US" b="1" dirty="0"/>
              <a:t>위조카드 등을 </a:t>
            </a:r>
            <a:r>
              <a:rPr lang="ko-KR" altLang="en-US" b="1" dirty="0" smtClean="0"/>
              <a:t>이용한 예금인출 </a:t>
            </a:r>
            <a:r>
              <a:rPr lang="ko-KR" altLang="en-US" b="1" dirty="0"/>
              <a:t>등에 대해 예금자는 피해발생일로부터 </a:t>
            </a:r>
            <a:r>
              <a:rPr lang="en-US" altLang="ko-KR" b="1" dirty="0"/>
              <a:t>30</a:t>
            </a:r>
            <a:r>
              <a:rPr lang="ko-KR" altLang="en-US" b="1" dirty="0"/>
              <a:t>일 이내에 금융회사에 </a:t>
            </a:r>
            <a:r>
              <a:rPr lang="ko-KR" altLang="en-US" b="1" dirty="0" smtClean="0"/>
              <a:t>통지해야 함</a:t>
            </a:r>
            <a:r>
              <a:rPr lang="en-US" altLang="ko-KR" b="1" dirty="0" smtClean="0"/>
              <a:t>.</a:t>
            </a:r>
          </a:p>
          <a:p>
            <a:endParaRPr lang="en-US" altLang="ko-KR" b="1" dirty="0"/>
          </a:p>
          <a:p>
            <a:endParaRPr lang="ko-KR" altLang="en-US" b="1" dirty="0"/>
          </a:p>
          <a:p>
            <a:endParaRPr lang="ko-KR" altLang="en-US" dirty="0"/>
          </a:p>
          <a:p>
            <a:endParaRPr lang="ko-KR" altLang="en-US" dirty="0"/>
          </a:p>
          <a:p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19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Ⅲ.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 해외사례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일본</a:t>
            </a:r>
            <a:r>
              <a:rPr lang="en-US" altLang="ko-KR" sz="2100" dirty="0" smtClean="0"/>
              <a:t>: </a:t>
            </a:r>
            <a:r>
              <a:rPr lang="ko-KR" altLang="en-US" sz="2100" dirty="0" smtClean="0"/>
              <a:t>예금자보호법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35519"/>
              </p:ext>
            </p:extLst>
          </p:nvPr>
        </p:nvGraphicFramePr>
        <p:xfrm>
          <a:off x="899592" y="4077072"/>
          <a:ext cx="7488832" cy="14401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52528"/>
                <a:gridCol w="2736304"/>
              </a:tblGrid>
              <a:tr h="4800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과실입증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금융소비자 최대 책임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4800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금융회사가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금융소비자의 과실을 입증할 경우</a:t>
                      </a:r>
                      <a:r>
                        <a:rPr lang="ko-KR" altLang="en-US" sz="1400" b="1" dirty="0" smtClean="0"/>
                        <a:t> 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인출금액의 최대</a:t>
                      </a:r>
                      <a:r>
                        <a:rPr lang="en-US" altLang="ko-KR" sz="1400" b="1" baseline="0" dirty="0" smtClean="0"/>
                        <a:t> 1/4</a:t>
                      </a:r>
                      <a:endParaRPr lang="ko-KR" altLang="en-US" sz="1400" b="1" dirty="0"/>
                    </a:p>
                  </a:txBody>
                  <a:tcPr anchor="ctr"/>
                </a:tc>
              </a:tr>
              <a:tr h="4800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금융회사가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금융소비자의 과실을 입증하지 못할 경우</a:t>
                      </a:r>
                      <a:endParaRPr lang="ko-KR" altLang="en-US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책임 없음</a:t>
                      </a:r>
                      <a:r>
                        <a:rPr lang="en-US" altLang="ko-KR" sz="1400" b="1" dirty="0" smtClean="0"/>
                        <a:t>.</a:t>
                      </a:r>
                      <a:endParaRPr lang="ko-KR" altLang="en-US" sz="1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7584" y="5542389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/>
              <a:t>자료</a:t>
            </a:r>
            <a:r>
              <a:rPr lang="en-US" altLang="ko-KR" sz="900" dirty="0" smtClean="0"/>
              <a:t>: HM Treasury(2009)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298341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1254035"/>
            <a:ext cx="9144000" cy="4872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55064" y="541176"/>
            <a:ext cx="4632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목 차</a:t>
            </a:r>
            <a:endParaRPr lang="ko-KR" altLang="en-US" sz="5400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3274-CE84-482E-91B3-A015C2ADDA13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971600" y="1600200"/>
            <a:ext cx="72008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I.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개요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marL="0" marR="0" lvl="0" indent="0" defTabSz="914400" rtl="0" eaLnBrk="1" fontAlgn="auto" latinLnBrk="1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Ⅱ. </a:t>
            </a:r>
            <a:r>
              <a:rPr lang="ko-KR" altLang="en-US" sz="2000" b="1" dirty="0" smtClean="0"/>
              <a:t>관련 법 ∙ 제도 현황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rtl="0" eaLnBrk="1" fontAlgn="auto" latinLnBrk="1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Ⅲ.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해외사례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rtl="0" eaLnBrk="1" fontAlgn="auto" latinLnBrk="1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Ⅳ.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평가</a:t>
            </a:r>
            <a:r>
              <a:rPr lang="en-US" altLang="ko-KR" sz="2000" b="1" noProof="0" dirty="0"/>
              <a:t> </a:t>
            </a:r>
            <a:r>
              <a:rPr lang="ko-KR" altLang="en-US" sz="2000" b="1" noProof="0" dirty="0" smtClean="0"/>
              <a:t>및 개선방안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7141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8053"/>
            <a:ext cx="8229600" cy="4967251"/>
          </a:xfrm>
        </p:spPr>
        <p:txBody>
          <a:bodyPr>
            <a:normAutofit/>
          </a:bodyPr>
          <a:lstStyle/>
          <a:p>
            <a:r>
              <a:rPr lang="en-US" altLang="ko-KR" b="1" dirty="0" smtClean="0"/>
              <a:t>2010</a:t>
            </a:r>
            <a:r>
              <a:rPr lang="ko-KR" altLang="en-US" b="1" dirty="0"/>
              <a:t>년에 </a:t>
            </a:r>
            <a:r>
              <a:rPr lang="ko-KR" altLang="en-US" b="1" dirty="0">
                <a:solidFill>
                  <a:srgbClr val="C00000"/>
                </a:solidFill>
              </a:rPr>
              <a:t>「전자거래법</a:t>
            </a:r>
            <a:r>
              <a:rPr lang="en-US" altLang="ko-KR" b="1" dirty="0">
                <a:solidFill>
                  <a:srgbClr val="C00000"/>
                </a:solidFill>
              </a:rPr>
              <a:t>(Electronic Transaction Act)</a:t>
            </a:r>
            <a:r>
              <a:rPr lang="ko-KR" altLang="en-US" b="1" dirty="0">
                <a:solidFill>
                  <a:srgbClr val="C00000"/>
                </a:solidFill>
              </a:rPr>
              <a:t>」 </a:t>
            </a:r>
            <a:r>
              <a:rPr lang="ko-KR" altLang="en-US" b="1" dirty="0" smtClean="0">
                <a:solidFill>
                  <a:srgbClr val="C00000"/>
                </a:solidFill>
              </a:rPr>
              <a:t>제정</a:t>
            </a:r>
            <a:endParaRPr lang="en-US" altLang="ko-KR" b="1" dirty="0" smtClean="0">
              <a:solidFill>
                <a:srgbClr val="C00000"/>
              </a:solidFill>
            </a:endParaRPr>
          </a:p>
          <a:p>
            <a:endParaRPr lang="en-US" altLang="ko-KR" dirty="0"/>
          </a:p>
          <a:p>
            <a:r>
              <a:rPr lang="ko-KR" altLang="en-US" b="1" dirty="0"/>
              <a:t>당사자의 자율성 보장</a:t>
            </a:r>
            <a:r>
              <a:rPr lang="en-US" altLang="ko-KR" b="1" dirty="0"/>
              <a:t>, </a:t>
            </a:r>
            <a:r>
              <a:rPr lang="ko-KR" altLang="en-US" b="1" dirty="0"/>
              <a:t>전자기록 및 전기통신의 법적 효력 인정</a:t>
            </a:r>
            <a:r>
              <a:rPr lang="en-US" altLang="ko-KR" b="1" dirty="0"/>
              <a:t>, </a:t>
            </a:r>
            <a:r>
              <a:rPr lang="ko-KR" altLang="en-US" b="1" dirty="0"/>
              <a:t>전자기록 및 전자서명의 보안 등을 규정</a:t>
            </a:r>
          </a:p>
          <a:p>
            <a:pPr lvl="1"/>
            <a:r>
              <a:rPr lang="ko-KR" altLang="en-US" dirty="0"/>
              <a:t>전자서명과 보안전자서명</a:t>
            </a:r>
            <a:r>
              <a:rPr lang="en-US" altLang="ko-KR" dirty="0"/>
              <a:t>(secure electronic signature</a:t>
            </a:r>
            <a:r>
              <a:rPr lang="en-US" altLang="ko-KR" dirty="0" smtClean="0"/>
              <a:t>)</a:t>
            </a:r>
            <a:r>
              <a:rPr lang="ko-KR" altLang="en-US" dirty="0"/>
              <a:t>으</a:t>
            </a:r>
            <a:r>
              <a:rPr lang="ko-KR" altLang="en-US" dirty="0" smtClean="0"/>
              <a:t>로 </a:t>
            </a:r>
            <a:r>
              <a:rPr lang="ko-KR" altLang="en-US" dirty="0"/>
              <a:t>구분</a:t>
            </a:r>
          </a:p>
          <a:p>
            <a:pPr lvl="1"/>
            <a:r>
              <a:rPr lang="ko-KR" altLang="en-US" dirty="0"/>
              <a:t>동법의 어떤 규정도 당사자 간 합의 또는 동의에 대한 제한 금지</a:t>
            </a:r>
          </a:p>
          <a:p>
            <a:pPr lvl="1"/>
            <a:r>
              <a:rPr lang="ko-KR" altLang="en-US" dirty="0"/>
              <a:t>전자형태라는 이유로 법적 효력</a:t>
            </a:r>
            <a:r>
              <a:rPr lang="en-US" altLang="ko-KR" dirty="0"/>
              <a:t>, </a:t>
            </a:r>
            <a:r>
              <a:rPr lang="ko-KR" altLang="en-US" dirty="0"/>
              <a:t>정당성</a:t>
            </a:r>
            <a:r>
              <a:rPr lang="en-US" altLang="ko-KR" dirty="0"/>
              <a:t>, </a:t>
            </a:r>
            <a:r>
              <a:rPr lang="ko-KR" altLang="en-US" dirty="0"/>
              <a:t>독자적인 시행 가능성 부정 금지</a:t>
            </a:r>
          </a:p>
          <a:p>
            <a:pPr lvl="1"/>
            <a:r>
              <a:rPr lang="ko-KR" altLang="en-US" dirty="0"/>
              <a:t>아래와 같은 </a:t>
            </a:r>
            <a:r>
              <a:rPr lang="ko-KR" altLang="en-US" dirty="0" smtClean="0"/>
              <a:t>경우</a:t>
            </a:r>
            <a:r>
              <a:rPr lang="en-US" altLang="ko-KR" dirty="0" smtClean="0"/>
              <a:t>, </a:t>
            </a:r>
            <a:r>
              <a:rPr lang="ko-KR" altLang="en-US" dirty="0"/>
              <a:t>동법에 따른 전자서명이 없어도 전자기록의 법적 효력을 인정</a:t>
            </a:r>
          </a:p>
          <a:p>
            <a:pPr lvl="2">
              <a:buFont typeface="+mj-ea"/>
              <a:buAutoNum type="circleNumDbPlain"/>
            </a:pPr>
            <a:r>
              <a:rPr lang="ko-KR" altLang="en-US" b="1" dirty="0"/>
              <a:t>사람을 식별하거나</a:t>
            </a:r>
            <a:r>
              <a:rPr lang="en-US" altLang="ko-KR" b="1" dirty="0"/>
              <a:t>, </a:t>
            </a:r>
            <a:r>
              <a:rPr lang="ko-KR" altLang="en-US" b="1" dirty="0"/>
              <a:t>전자기록에 포함된 정보의 의도를 파악하는 경우</a:t>
            </a:r>
            <a:endParaRPr lang="ko-KR" altLang="en-US" dirty="0"/>
          </a:p>
          <a:p>
            <a:pPr lvl="2">
              <a:buFont typeface="+mj-ea"/>
              <a:buAutoNum type="circleNumDbPlain"/>
            </a:pPr>
            <a:r>
              <a:rPr lang="ko-KR" altLang="en-US" b="1" dirty="0"/>
              <a:t>당사자 간의 합의사항 등을 종합적으로 고려했을 때 전자기록 이용이 그 목적에 부합하는 경우</a:t>
            </a:r>
            <a:endParaRPr lang="ko-KR" altLang="en-US" dirty="0"/>
          </a:p>
          <a:p>
            <a:pPr lvl="2">
              <a:buFont typeface="+mj-ea"/>
              <a:buAutoNum type="circleNumDbPlain"/>
            </a:pPr>
            <a:r>
              <a:rPr lang="ko-KR" altLang="en-US" b="1" dirty="0"/>
              <a:t>추가 입증 자료 자체 또는 그것을 통해 사람을 식별하거나 전자기록에 포함된 정보의 의도를 파악할 수 있는 </a:t>
            </a:r>
            <a:r>
              <a:rPr lang="ko-KR" altLang="en-US" b="1" dirty="0" smtClean="0"/>
              <a:t>경우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20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Ⅲ.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 해외사례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싱가포르</a:t>
            </a:r>
            <a:r>
              <a:rPr lang="en-US" altLang="ko-KR" sz="2100" dirty="0" smtClean="0"/>
              <a:t>: </a:t>
            </a:r>
            <a:r>
              <a:rPr lang="ko-KR" altLang="en-US" sz="2100" dirty="0" smtClean="0"/>
              <a:t>전자거래법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1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8053"/>
            <a:ext cx="8229600" cy="4967251"/>
          </a:xfrm>
        </p:spPr>
        <p:txBody>
          <a:bodyPr>
            <a:normAutofit/>
          </a:bodyPr>
          <a:lstStyle/>
          <a:p>
            <a:pPr fontAlgn="base"/>
            <a:r>
              <a:rPr lang="en-US" altLang="ko-KR" b="1" dirty="0"/>
              <a:t>2008</a:t>
            </a:r>
            <a:r>
              <a:rPr lang="ko-KR" altLang="en-US" b="1" dirty="0"/>
              <a:t>년 </a:t>
            </a:r>
            <a:r>
              <a:rPr lang="ko-KR" altLang="en-US" b="1" dirty="0">
                <a:solidFill>
                  <a:srgbClr val="C00000"/>
                </a:solidFill>
              </a:rPr>
              <a:t>「전자금융 위험관리 가이드라인</a:t>
            </a:r>
            <a:r>
              <a:rPr lang="en-US" altLang="ko-KR" b="1" dirty="0">
                <a:solidFill>
                  <a:srgbClr val="C00000"/>
                </a:solidFill>
              </a:rPr>
              <a:t>(Internet Banking and Technology Risk Management Guidelines)</a:t>
            </a:r>
            <a:r>
              <a:rPr lang="ko-KR" altLang="en-US" b="1" dirty="0" smtClean="0">
                <a:solidFill>
                  <a:srgbClr val="C00000"/>
                </a:solidFill>
              </a:rPr>
              <a:t>」 제공</a:t>
            </a:r>
            <a:endParaRPr lang="en-US" altLang="ko-KR" b="1" dirty="0" smtClean="0">
              <a:solidFill>
                <a:srgbClr val="C00000"/>
              </a:solidFill>
            </a:endParaRPr>
          </a:p>
          <a:p>
            <a:pPr fontAlgn="base"/>
            <a:endParaRPr lang="en-US" altLang="ko-KR" b="1" dirty="0"/>
          </a:p>
          <a:p>
            <a:pPr fontAlgn="base"/>
            <a:r>
              <a:rPr lang="ko-KR" altLang="en-US" b="1" dirty="0"/>
              <a:t>본 가이드라인은 금융회사의 책임</a:t>
            </a:r>
            <a:r>
              <a:rPr lang="en-US" altLang="ko-KR" b="1" dirty="0"/>
              <a:t>, </a:t>
            </a:r>
            <a:r>
              <a:rPr lang="ko-KR" altLang="en-US" b="1" dirty="0"/>
              <a:t>위험관리 프레임워크</a:t>
            </a:r>
            <a:r>
              <a:rPr lang="en-US" altLang="ko-KR" b="1" dirty="0"/>
              <a:t>, </a:t>
            </a:r>
            <a:r>
              <a:rPr lang="ko-KR" altLang="en-US" b="1" dirty="0"/>
              <a:t>전자금융 서비스의 종류 등 제시</a:t>
            </a:r>
          </a:p>
          <a:p>
            <a:pPr lvl="1" fontAlgn="base"/>
            <a:r>
              <a:rPr lang="en-US" altLang="ko-KR" b="1" dirty="0"/>
              <a:t>(</a:t>
            </a:r>
            <a:r>
              <a:rPr lang="ko-KR" altLang="en-US" b="1" dirty="0"/>
              <a:t>금융회사의 책임</a:t>
            </a:r>
            <a:r>
              <a:rPr lang="en-US" altLang="ko-KR" b="1" dirty="0"/>
              <a:t>)</a:t>
            </a:r>
            <a:r>
              <a:rPr lang="ko-KR" altLang="en-US" dirty="0"/>
              <a:t> 금융회사의 경영진은 </a:t>
            </a:r>
            <a:r>
              <a:rPr lang="ko-KR" altLang="en-US" dirty="0" smtClean="0"/>
              <a:t>위험관리 </a:t>
            </a:r>
            <a:r>
              <a:rPr lang="ko-KR" altLang="en-US" dirty="0"/>
              <a:t>책임이 </a:t>
            </a:r>
            <a:r>
              <a:rPr lang="ko-KR" altLang="en-US" dirty="0" smtClean="0"/>
              <a:t>있음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lvl="1" fontAlgn="base"/>
            <a:r>
              <a:rPr lang="en-US" altLang="ko-KR" b="1" dirty="0"/>
              <a:t>(</a:t>
            </a:r>
            <a:r>
              <a:rPr lang="ko-KR" altLang="en-US" b="1" dirty="0"/>
              <a:t>위험관리 프레임워크</a:t>
            </a:r>
            <a:r>
              <a:rPr lang="en-US" altLang="ko-KR" b="1" dirty="0"/>
              <a:t>)</a:t>
            </a:r>
            <a:r>
              <a:rPr lang="ko-KR" altLang="en-US" dirty="0"/>
              <a:t> 은행의 운영과 시스템에 관련된 위험을 분류</a:t>
            </a:r>
            <a:r>
              <a:rPr lang="en-US" altLang="ko-KR" dirty="0"/>
              <a:t>·</a:t>
            </a:r>
            <a:r>
              <a:rPr lang="ko-KR" altLang="en-US" dirty="0"/>
              <a:t>식별</a:t>
            </a:r>
            <a:r>
              <a:rPr lang="en-US" altLang="ko-KR" dirty="0"/>
              <a:t>·</a:t>
            </a:r>
            <a:r>
              <a:rPr lang="ko-KR" altLang="en-US" dirty="0"/>
              <a:t>평가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위험관리</a:t>
            </a:r>
            <a:r>
              <a:rPr lang="en-US" altLang="ko-KR" dirty="0" smtClean="0"/>
              <a:t> </a:t>
            </a:r>
            <a:r>
              <a:rPr lang="ko-KR" altLang="en-US" dirty="0"/>
              <a:t>계획을 수립하고 정기적으로 </a:t>
            </a:r>
            <a:r>
              <a:rPr lang="ko-KR" altLang="en-US" dirty="0" smtClean="0"/>
              <a:t>테스트</a:t>
            </a:r>
            <a:endParaRPr lang="en-US" altLang="ko-KR" dirty="0"/>
          </a:p>
          <a:p>
            <a:pPr lvl="1" fontAlgn="base"/>
            <a:r>
              <a:rPr lang="en-US" altLang="ko-KR" b="1" dirty="0"/>
              <a:t>(</a:t>
            </a:r>
            <a:r>
              <a:rPr lang="ko-KR" altLang="en-US" b="1" dirty="0"/>
              <a:t>전자금융 서비스의 종류</a:t>
            </a:r>
            <a:r>
              <a:rPr lang="en-US" altLang="ko-KR" b="1" dirty="0"/>
              <a:t>)</a:t>
            </a:r>
            <a:r>
              <a:rPr lang="ko-KR" altLang="en-US" dirty="0"/>
              <a:t> ① 정보서비스</a:t>
            </a:r>
            <a:r>
              <a:rPr lang="en-US" altLang="ko-KR" dirty="0"/>
              <a:t>(information service), ② </a:t>
            </a:r>
            <a:r>
              <a:rPr lang="ko-KR" altLang="en-US" dirty="0"/>
              <a:t>양방향 정보 교환 서비스</a:t>
            </a:r>
            <a:r>
              <a:rPr lang="en-US" altLang="ko-KR" dirty="0"/>
              <a:t>(interactive information exchange), ③ </a:t>
            </a:r>
            <a:r>
              <a:rPr lang="ko-KR" altLang="en-US" dirty="0"/>
              <a:t>거래 서비스</a:t>
            </a:r>
            <a:r>
              <a:rPr lang="en-US" altLang="ko-KR" dirty="0"/>
              <a:t>(transactional service)</a:t>
            </a:r>
            <a:r>
              <a:rPr lang="ko-KR" altLang="en-US" dirty="0"/>
              <a:t>로 </a:t>
            </a:r>
            <a:r>
              <a:rPr lang="ko-KR" altLang="en-US" dirty="0" smtClean="0"/>
              <a:t>분류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21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Ⅲ.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 해외사례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싱가포르</a:t>
            </a:r>
            <a:r>
              <a:rPr lang="en-US" altLang="ko-KR" sz="2100" dirty="0" smtClean="0"/>
              <a:t>: </a:t>
            </a:r>
            <a:r>
              <a:rPr lang="ko-KR" altLang="en-US" sz="2100" dirty="0" smtClean="0"/>
              <a:t>전자금융 위험관리 가이드라인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69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22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Ⅲ.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 해외사례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금융회사의 배상책임 관련 주요국 제도 비교 </a:t>
            </a:r>
            <a:r>
              <a:rPr lang="en-US" altLang="ko-KR" sz="2100" dirty="0" smtClean="0"/>
              <a:t>(1/2)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2406" y="5975914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/>
              <a:t>자료</a:t>
            </a:r>
            <a:r>
              <a:rPr lang="en-US" altLang="ko-KR" sz="900" dirty="0" smtClean="0"/>
              <a:t>: </a:t>
            </a:r>
            <a:r>
              <a:rPr lang="ko-KR" altLang="en-US" sz="900" dirty="0" smtClean="0"/>
              <a:t>각 국가별 법∙제도 내용 참조</a:t>
            </a:r>
            <a:endParaRPr lang="ko-KR" altLang="en-US" sz="900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/>
          </p:nvPr>
        </p:nvGraphicFramePr>
        <p:xfrm>
          <a:off x="395536" y="1308606"/>
          <a:ext cx="8301567" cy="4612290"/>
        </p:xfrm>
        <a:graphic>
          <a:graphicData uri="http://schemas.openxmlformats.org/drawingml/2006/table">
            <a:tbl>
              <a:tblPr/>
              <a:tblGrid>
                <a:gridCol w="732819"/>
                <a:gridCol w="2795572"/>
                <a:gridCol w="2304257"/>
                <a:gridCol w="2468919"/>
              </a:tblGrid>
              <a:tr h="26587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</a:p>
                  </a:txBody>
                  <a:tcPr marL="54022" marR="54022" marT="29977" marB="299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미국</a:t>
                      </a:r>
                    </a:p>
                  </a:txBody>
                  <a:tcPr marL="54022" marR="54022" marT="29977" marB="299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EU</a:t>
                      </a:r>
                    </a:p>
                  </a:txBody>
                  <a:tcPr marL="54022" marR="54022" marT="29977" marB="299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호주</a:t>
                      </a:r>
                    </a:p>
                  </a:txBody>
                  <a:tcPr marL="54022" marR="54022" marT="29977" marB="299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3740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관련법령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22" marR="54022" marT="29977" marB="299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Electronic Funds Transfer Act (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연방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Regulation E (FRB)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EFTA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는 개인간 자금이체에 적용되고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UCC(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통일상법전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는 금융회사간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금융회사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기업간 이체에 적용</a:t>
                      </a:r>
                    </a:p>
                  </a:txBody>
                  <a:tcPr marL="54022" marR="54022" marT="29977" marB="299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Payment Services Directive Ⅱ</a:t>
                      </a:r>
                    </a:p>
                  </a:txBody>
                  <a:tcPr marL="54022" marR="54022" marT="29977" marB="299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ePayment</a:t>
                      </a: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Code</a:t>
                      </a:r>
                    </a:p>
                  </a:txBody>
                  <a:tcPr marL="54022" marR="54022" marT="29977" marB="299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6104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책임대상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22" marR="54022" marT="29977" marB="299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무권한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전자자금이체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unauthorized electronic fund transfer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이용자 이외의 자가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권한없이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행하는 전자자금이체로서 이용자가 이익을 얻지 못하는 경우로 포괄적으로 규정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–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접근매체 제공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사기목적거래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금융회사의 이체는 제외</a:t>
                      </a:r>
                    </a:p>
                  </a:txBody>
                  <a:tcPr marL="54022" marR="54022" marT="29977" marB="299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무권한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지급거래</a:t>
                      </a:r>
                    </a:p>
                    <a:p>
                      <a:pPr marL="228600" marR="0" lvl="0" indent="-22860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unauthorized or incorrectly executed payment transaction 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이체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직불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카드결제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22" marR="54022" marT="29977" marB="299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무권한거래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및 전산장애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unauthorized transaction(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이체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직불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카드결제 등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&amp; system or equipment malfunction –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사기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접근매체 위조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접근매체 도난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분실 통지 후 거래는 제외</a:t>
                      </a:r>
                    </a:p>
                  </a:txBody>
                  <a:tcPr marL="54022" marR="54022" marT="29977" marB="299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손해발생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입증책임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22" marR="54022" marT="29977" marB="299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금융회사 부담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별도 규정 없음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22" marR="54022" marT="29977" marB="299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지급서비스제공자 부담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거래가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진정성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있고 정확히 기록되고 기술장애로 발생한 것이 아님을 입증</a:t>
                      </a:r>
                    </a:p>
                  </a:txBody>
                  <a:tcPr marL="54022" marR="54022" marT="29977" marB="299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금융회사 부담</a:t>
                      </a:r>
                    </a:p>
                  </a:txBody>
                  <a:tcPr marL="54022" marR="54022" marT="29977" marB="299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14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23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Ⅲ.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 해외사례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금융회사의 배상책임 관련 주요국 제도 비교 </a:t>
            </a:r>
            <a:r>
              <a:rPr lang="en-US" altLang="ko-KR" sz="2100" dirty="0" smtClean="0"/>
              <a:t>(2/2)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2406" y="5975914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/>
              <a:t>자료</a:t>
            </a:r>
            <a:r>
              <a:rPr lang="en-US" altLang="ko-KR" sz="900" dirty="0" smtClean="0"/>
              <a:t>: </a:t>
            </a:r>
            <a:r>
              <a:rPr lang="ko-KR" altLang="en-US" sz="900" dirty="0" smtClean="0"/>
              <a:t>각 국가별 법∙제도 내용 참조</a:t>
            </a:r>
            <a:endParaRPr lang="ko-KR" altLang="en-US" sz="900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/>
          </p:nvPr>
        </p:nvGraphicFramePr>
        <p:xfrm>
          <a:off x="395536" y="1308606"/>
          <a:ext cx="8301567" cy="4650571"/>
        </p:xfrm>
        <a:graphic>
          <a:graphicData uri="http://schemas.openxmlformats.org/drawingml/2006/table">
            <a:tbl>
              <a:tblPr/>
              <a:tblGrid>
                <a:gridCol w="732819"/>
                <a:gridCol w="2507541"/>
                <a:gridCol w="2592288"/>
                <a:gridCol w="2468919"/>
              </a:tblGrid>
              <a:tr h="32360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</a:p>
                  </a:txBody>
                  <a:tcPr marL="54022" marR="54022" marT="29977" marB="299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미국</a:t>
                      </a:r>
                    </a:p>
                  </a:txBody>
                  <a:tcPr marL="54022" marR="54022" marT="29977" marB="299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EU</a:t>
                      </a:r>
                    </a:p>
                  </a:txBody>
                  <a:tcPr marL="54022" marR="54022" marT="29977" marB="299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호주</a:t>
                      </a:r>
                    </a:p>
                  </a:txBody>
                  <a:tcPr marL="54022" marR="54022" marT="29977" marB="299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01990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금융회사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과실유무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35941" marB="35941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무과실책임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EFTA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는 이용자의 책임부담에 대해 규정하고 있으나 실질적으로 금융회사의 무과실책임을 의미</a:t>
                      </a:r>
                    </a:p>
                  </a:txBody>
                  <a:tcPr marL="64770" marR="64770" marT="35941" marB="35941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무과실책임</a:t>
                      </a:r>
                    </a:p>
                  </a:txBody>
                  <a:tcPr marL="64770" marR="64770" marT="35941" marB="35941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무과실책임</a:t>
                      </a:r>
                    </a:p>
                  </a:txBody>
                  <a:tcPr marL="64770" marR="64770" marT="35941" marB="35941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218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금융회사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면책</a:t>
                      </a:r>
                    </a:p>
                  </a:txBody>
                  <a:tcPr marL="64770" marR="64770" marT="35941" marB="35941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ko-KR" alt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무권한거래의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정의조항에서 사기목적거래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금융회사의 이체 등 예외 규정</a:t>
                      </a:r>
                    </a:p>
                  </a:txBody>
                  <a:tcPr marL="64770" marR="64770" marT="35941" marB="3594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이용자 고의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중과실 → 지급 서비스제공자 면책</a:t>
                      </a:r>
                    </a:p>
                  </a:txBody>
                  <a:tcPr marL="64770" marR="64770" marT="35941" marB="35941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이용자 사기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보안규정 위반 → 금융회사 면책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금융회사가 입증</a:t>
                      </a:r>
                    </a:p>
                  </a:txBody>
                  <a:tcPr marL="64770" marR="64770" marT="35941" marB="35941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270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이용자</a:t>
                      </a: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책임한도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35941" marB="35941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접근매체 분실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도난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영업일 이내 통지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최대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50$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3~60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영업일 통지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최대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500$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영업일 이후 통지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500$ + 60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 후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피해액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기타 사유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영업일 이내 통지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면제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영업일 이후 통지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피해액 전부</a:t>
                      </a:r>
                    </a:p>
                  </a:txBody>
                  <a:tcPr marL="64770" marR="64770" marT="35941" marB="35941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무권한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거래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인지후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지체없이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통지 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인출후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13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개월이내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통지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면제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13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개월 이후 통지 혹은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미통지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최대 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150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유로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5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이용자 고의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중과실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이용자 전부 부담</a:t>
                      </a:r>
                    </a:p>
                  </a:txBody>
                  <a:tcPr marL="64770" marR="64770" marT="35941" marB="35941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무권한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거래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지체없이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통지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최대 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150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호주 달러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통지 지연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</a:t>
                      </a:r>
                      <a:r>
                        <a:rPr lang="en-US" altLang="ko-KR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통지 이후 면제</a:t>
                      </a:r>
                      <a:endParaRPr lang="en-US" altLang="ko-KR" sz="1000" kern="0" spc="0" baseline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00" kern="0" spc="0" baseline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미통지</a:t>
                      </a:r>
                      <a:r>
                        <a:rPr lang="en-US" altLang="ko-KR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피해액 전부</a:t>
                      </a:r>
                      <a:endParaRPr lang="en-US" altLang="ko-KR" sz="1000" kern="0" spc="0" baseline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통지기간을 별도로 규정하고 있지 않음</a:t>
                      </a:r>
                      <a:r>
                        <a:rPr lang="en-US" altLang="ko-KR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이용자 사기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보안규정 위반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이용자 전부 부담</a:t>
                      </a:r>
                    </a:p>
                  </a:txBody>
                  <a:tcPr marL="64770" marR="64770" marT="35941" marB="35941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66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1254035"/>
            <a:ext cx="9144000" cy="4872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3274-CE84-482E-91B3-A015C2ADDA13}" type="slidenum">
              <a:rPr lang="ko-KR" altLang="en-US" smtClean="0"/>
              <a:pPr/>
              <a:t>24</a:t>
            </a:fld>
            <a:endParaRPr lang="ko-KR" altLang="en-US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971600" y="1600200"/>
            <a:ext cx="72008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I.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개요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rtl="0" eaLnBrk="1" fontAlgn="auto" latinLnBrk="1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Ⅱ. </a:t>
            </a:r>
            <a:r>
              <a:rPr lang="ko-KR" altLang="en-US" sz="2000" b="1" dirty="0" smtClean="0"/>
              <a:t>관련 법 ∙ 제도 현황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rtl="0" eaLnBrk="1" fontAlgn="auto" latinLnBrk="1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Ⅲ.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해외사례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rtl="0" eaLnBrk="1" fontAlgn="auto" latinLnBrk="1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Ⅳ.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평가 및 개선방안</a:t>
            </a:r>
            <a:endParaRPr lang="en-US" altLang="ko-KR" sz="2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064" y="541176"/>
            <a:ext cx="4632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목 차</a:t>
            </a:r>
            <a:endParaRPr lang="ko-KR" altLang="en-US" sz="5400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85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8053"/>
            <a:ext cx="8229600" cy="5296461"/>
          </a:xfrm>
        </p:spPr>
        <p:txBody>
          <a:bodyPr>
            <a:normAutofit/>
          </a:bodyPr>
          <a:lstStyle/>
          <a:p>
            <a:r>
              <a:rPr lang="ko-KR" altLang="en-US" b="1" dirty="0" smtClean="0">
                <a:solidFill>
                  <a:srgbClr val="C00000"/>
                </a:solidFill>
              </a:rPr>
              <a:t>접근매체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접근매체의 </a:t>
            </a:r>
            <a:r>
              <a:rPr lang="ko-KR" altLang="en-US" b="1" dirty="0"/>
              <a:t>종류가 제한된 수단이나 정보만으로 </a:t>
            </a:r>
            <a:r>
              <a:rPr lang="ko-KR" altLang="en-US" b="1" dirty="0" smtClean="0"/>
              <a:t>규정</a:t>
            </a:r>
            <a:endParaRPr lang="ko-KR" altLang="en-US" b="1" dirty="0"/>
          </a:p>
          <a:p>
            <a:pPr lvl="1"/>
            <a:r>
              <a:rPr lang="ko-KR" altLang="en-US" dirty="0" smtClean="0"/>
              <a:t>현행 접근매체는 ① 전자식 카드 및 이에 준하는 전자적 정보</a:t>
            </a:r>
            <a:r>
              <a:rPr lang="en-US" altLang="ko-KR" dirty="0" smtClean="0"/>
              <a:t>, </a:t>
            </a:r>
            <a:r>
              <a:rPr lang="ko-KR" altLang="en-US" dirty="0" smtClean="0"/>
              <a:t>② </a:t>
            </a:r>
            <a:r>
              <a:rPr lang="ko-KR" altLang="en-US" dirty="0" err="1" smtClean="0"/>
              <a:t>전자서명법</a:t>
            </a:r>
            <a:r>
              <a:rPr lang="ko-KR" altLang="en-US" dirty="0" smtClean="0"/>
              <a:t> 상 인증서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③ 이용자 번호</a:t>
            </a:r>
            <a:r>
              <a:rPr lang="en-US" altLang="ko-KR" dirty="0" smtClean="0"/>
              <a:t>, ④ </a:t>
            </a:r>
            <a:r>
              <a:rPr lang="ko-KR" altLang="en-US" dirty="0" smtClean="0"/>
              <a:t>생체정보</a:t>
            </a:r>
            <a:r>
              <a:rPr lang="en-US" altLang="ko-KR" dirty="0" smtClean="0"/>
              <a:t>, ⑤ </a:t>
            </a:r>
            <a:r>
              <a:rPr lang="ko-KR" altLang="en-US" dirty="0" smtClean="0"/>
              <a:t>앞 ①</a:t>
            </a:r>
            <a:r>
              <a:rPr lang="en-US" altLang="ko-KR" dirty="0" smtClean="0"/>
              <a:t>, </a:t>
            </a:r>
            <a:r>
              <a:rPr lang="ko-KR" altLang="en-US" dirty="0" smtClean="0"/>
              <a:t>② 사용에 필요한 비밀번호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현행법의 </a:t>
            </a:r>
            <a:r>
              <a:rPr lang="ko-KR" altLang="en-US" dirty="0"/>
              <a:t>규정으로 인해 이체비밀번호나 보안카드번호</a:t>
            </a:r>
            <a:r>
              <a:rPr lang="en-US" altLang="ko-KR" dirty="0"/>
              <a:t>(OTP) </a:t>
            </a:r>
            <a:r>
              <a:rPr lang="ko-KR" altLang="en-US" dirty="0"/>
              <a:t>등은 거래지시에 이용됨에도 불구하고 접근매체 여부가 불분명한 </a:t>
            </a:r>
            <a:r>
              <a:rPr lang="ko-KR" altLang="en-US" dirty="0" smtClean="0"/>
              <a:t>측면</a:t>
            </a:r>
            <a:endParaRPr lang="en-US" altLang="ko-KR" dirty="0" smtClean="0"/>
          </a:p>
          <a:p>
            <a:pPr lvl="1"/>
            <a:endParaRPr lang="en-US" altLang="ko-KR" sz="1000" dirty="0"/>
          </a:p>
          <a:p>
            <a:r>
              <a:rPr lang="ko-KR" altLang="en-US" b="1" dirty="0" smtClean="0">
                <a:solidFill>
                  <a:srgbClr val="C00000"/>
                </a:solidFill>
              </a:rPr>
              <a:t>책임대상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무과실책임 </a:t>
            </a:r>
            <a:r>
              <a:rPr lang="ko-KR" altLang="en-US" b="1" dirty="0"/>
              <a:t>대상을 접근매체 위</a:t>
            </a:r>
            <a:r>
              <a:rPr lang="en-US" altLang="ko-KR" b="1" dirty="0"/>
              <a:t>·</a:t>
            </a:r>
            <a:r>
              <a:rPr lang="ko-KR" altLang="en-US" b="1" dirty="0"/>
              <a:t>변조</a:t>
            </a:r>
            <a:r>
              <a:rPr lang="en-US" altLang="ko-KR" b="1" dirty="0"/>
              <a:t>, </a:t>
            </a:r>
            <a:r>
              <a:rPr lang="ko-KR" altLang="en-US" b="1" dirty="0"/>
              <a:t>계약체결</a:t>
            </a:r>
            <a:r>
              <a:rPr lang="en-US" altLang="ko-KR" b="1" dirty="0"/>
              <a:t>·</a:t>
            </a:r>
            <a:r>
              <a:rPr lang="ko-KR" altLang="en-US" b="1" dirty="0"/>
              <a:t>거래지시 전송오류</a:t>
            </a:r>
            <a:r>
              <a:rPr lang="en-US" altLang="ko-KR" b="1" dirty="0"/>
              <a:t>, </a:t>
            </a:r>
            <a:r>
              <a:rPr lang="ko-KR" altLang="en-US" b="1" dirty="0"/>
              <a:t>해킹 등 세 가지로 </a:t>
            </a:r>
            <a:r>
              <a:rPr lang="ko-KR" altLang="en-US" b="1" dirty="0" smtClean="0"/>
              <a:t>제한</a:t>
            </a:r>
            <a:endParaRPr lang="ko-KR" altLang="en-US" b="1" dirty="0"/>
          </a:p>
          <a:p>
            <a:pPr lvl="1"/>
            <a:r>
              <a:rPr lang="ko-KR" altLang="en-US" dirty="0" smtClean="0"/>
              <a:t>기술적 </a:t>
            </a:r>
            <a:r>
              <a:rPr lang="ko-KR" altLang="en-US" dirty="0"/>
              <a:t>영역</a:t>
            </a:r>
            <a:r>
              <a:rPr lang="en-US" altLang="ko-KR" dirty="0"/>
              <a:t>(</a:t>
            </a:r>
            <a:r>
              <a:rPr lang="ko-KR" altLang="en-US" dirty="0"/>
              <a:t>접근매체 위</a:t>
            </a:r>
            <a:r>
              <a:rPr lang="en-US" altLang="ko-KR" dirty="0"/>
              <a:t>·</a:t>
            </a:r>
            <a:r>
              <a:rPr lang="ko-KR" altLang="en-US" dirty="0"/>
              <a:t>변조</a:t>
            </a:r>
            <a:r>
              <a:rPr lang="en-US" altLang="ko-KR" dirty="0"/>
              <a:t>, </a:t>
            </a:r>
            <a:r>
              <a:rPr lang="ko-KR" altLang="en-US" dirty="0"/>
              <a:t>해킹 등</a:t>
            </a:r>
            <a:r>
              <a:rPr lang="en-US" altLang="ko-KR" dirty="0"/>
              <a:t>)</a:t>
            </a:r>
            <a:r>
              <a:rPr lang="ko-KR" altLang="en-US" dirty="0"/>
              <a:t>에서 발생한 사고에 대해 이용자의 고의</a:t>
            </a:r>
            <a:r>
              <a:rPr lang="en-US" altLang="ko-KR" dirty="0"/>
              <a:t>·</a:t>
            </a:r>
            <a:r>
              <a:rPr lang="ko-KR" altLang="en-US" dirty="0"/>
              <a:t>중과실이 없는 경우 </a:t>
            </a:r>
            <a:r>
              <a:rPr lang="ko-KR" altLang="en-US" dirty="0" smtClean="0"/>
              <a:t>금융회사에 배상책임을 부과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해외 주요 국가와 달리 금융회사의 책임대상이 제한적인 측면</a:t>
            </a: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  <a:p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25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Ⅳ</a:t>
            </a: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 평가 및 개선방안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현행 무과실책임제도 검토 </a:t>
            </a:r>
            <a:r>
              <a:rPr lang="en-US" altLang="ko-KR" sz="2100" dirty="0" smtClean="0"/>
              <a:t>(1/2)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176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8053"/>
            <a:ext cx="8229600" cy="5059919"/>
          </a:xfrm>
        </p:spPr>
        <p:txBody>
          <a:bodyPr>
            <a:normAutofit/>
          </a:bodyPr>
          <a:lstStyle/>
          <a:p>
            <a:r>
              <a:rPr lang="ko-KR" altLang="en-US" b="1" dirty="0" smtClean="0">
                <a:solidFill>
                  <a:srgbClr val="C00000"/>
                </a:solidFill>
              </a:rPr>
              <a:t>입증책임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전자금융사고에 </a:t>
            </a:r>
            <a:r>
              <a:rPr lang="ko-KR" altLang="en-US" b="1" dirty="0"/>
              <a:t>해당하는 사실을 </a:t>
            </a:r>
            <a:r>
              <a:rPr lang="ko-KR" altLang="en-US" b="1" dirty="0" smtClean="0"/>
              <a:t>이용자가 직접 증명</a:t>
            </a:r>
            <a:endParaRPr lang="en-US" altLang="ko-KR" b="1" dirty="0" smtClean="0"/>
          </a:p>
          <a:p>
            <a:pPr lvl="1"/>
            <a:r>
              <a:rPr lang="ko-KR" altLang="en-US" dirty="0"/>
              <a:t>전자금융거래 관련 시스템에 대한 관리책임과 입증자료 등이 금융회사에 있으므로 입증책임을 금융회사에 부과하는 </a:t>
            </a:r>
            <a:r>
              <a:rPr lang="ko-KR" altLang="en-US" dirty="0" smtClean="0"/>
              <a:t>것이 필요하나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현행법은 이용자가 이를 증명해야 함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pPr lvl="1"/>
            <a:r>
              <a:rPr lang="ko-KR" altLang="en-US" dirty="0"/>
              <a:t>해외 주요 </a:t>
            </a:r>
            <a:r>
              <a:rPr lang="ko-KR" altLang="en-US" dirty="0" smtClean="0"/>
              <a:t>국가들 </a:t>
            </a:r>
            <a:r>
              <a:rPr lang="ko-KR" altLang="en-US" dirty="0"/>
              <a:t>또한 금융회사로 하여금 권한거래임을 증명하도록 입증책임을 부과하여 사고발생으로부터 소비자를 </a:t>
            </a:r>
            <a:r>
              <a:rPr lang="ko-KR" altLang="en-US" dirty="0" smtClean="0"/>
              <a:t>보호</a:t>
            </a:r>
            <a:endParaRPr lang="en-US" altLang="ko-KR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ko-KR" altLang="en-US" dirty="0" smtClean="0"/>
              <a:t>미국</a:t>
            </a:r>
            <a:r>
              <a:rPr lang="en-US" altLang="ko-KR" dirty="0" smtClean="0"/>
              <a:t> EFTA: </a:t>
            </a:r>
            <a:r>
              <a:rPr lang="ko-KR" altLang="en-US" dirty="0" smtClean="0"/>
              <a:t>금융회사 부담</a:t>
            </a:r>
            <a:r>
              <a:rPr lang="en-US" altLang="ko-KR" dirty="0" smtClean="0"/>
              <a:t> / </a:t>
            </a:r>
            <a:r>
              <a:rPr lang="ko-KR" altLang="en-US" dirty="0" smtClean="0"/>
              <a:t>유럽</a:t>
            </a:r>
            <a:r>
              <a:rPr lang="en-US" altLang="ko-KR" dirty="0"/>
              <a:t> </a:t>
            </a:r>
            <a:r>
              <a:rPr lang="en-US" altLang="ko-KR" dirty="0" smtClean="0"/>
              <a:t>PSD: </a:t>
            </a:r>
            <a:r>
              <a:rPr lang="ko-KR" altLang="en-US" dirty="0" smtClean="0"/>
              <a:t>지급서비스제공자 부담</a:t>
            </a:r>
            <a:r>
              <a:rPr lang="en-US" altLang="ko-KR" dirty="0" smtClean="0"/>
              <a:t> / </a:t>
            </a:r>
            <a:r>
              <a:rPr lang="ko-KR" altLang="en-US" dirty="0" smtClean="0"/>
              <a:t>호주</a:t>
            </a:r>
            <a:r>
              <a:rPr lang="en-US" altLang="ko-KR" dirty="0"/>
              <a:t> </a:t>
            </a:r>
            <a:r>
              <a:rPr lang="en-US" altLang="ko-KR" dirty="0" smtClean="0"/>
              <a:t>e-Code: </a:t>
            </a:r>
            <a:r>
              <a:rPr lang="ko-KR" altLang="en-US" dirty="0" smtClean="0"/>
              <a:t>금융회사 부담</a:t>
            </a:r>
            <a:endParaRPr lang="en-US" altLang="ko-KR" dirty="0" smtClean="0"/>
          </a:p>
          <a:p>
            <a:pPr marL="457200" lvl="1" indent="0">
              <a:buNone/>
            </a:pPr>
            <a:endParaRPr lang="ko-KR" altLang="en-US" dirty="0"/>
          </a:p>
          <a:p>
            <a:r>
              <a:rPr lang="ko-KR" altLang="en-US" b="1" dirty="0" smtClean="0">
                <a:solidFill>
                  <a:srgbClr val="C00000"/>
                </a:solidFill>
              </a:rPr>
              <a:t>책임범위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무과실책임이 인정되는 행위의 범위가 비교적 넓게 규정되어 있으나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권리구제의 사각지대가 존재</a:t>
            </a:r>
            <a:endParaRPr lang="en-US" altLang="ko-KR" b="1" dirty="0" smtClean="0"/>
          </a:p>
          <a:p>
            <a:pPr lvl="1"/>
            <a:r>
              <a:rPr lang="ko-KR" altLang="en-US" dirty="0" smtClean="0"/>
              <a:t>이용자 피해의 </a:t>
            </a:r>
            <a:r>
              <a:rPr lang="ko-KR" altLang="en-US" dirty="0"/>
              <a:t>주요 요인인 접근매체 부정사용 및 해킹 등을 대상으로 하며</a:t>
            </a:r>
            <a:r>
              <a:rPr lang="en-US" altLang="ko-KR" dirty="0"/>
              <a:t>, </a:t>
            </a:r>
            <a:r>
              <a:rPr lang="ko-KR" altLang="en-US" dirty="0"/>
              <a:t>특히 해킹을 포괄적으로 규정하고 있음</a:t>
            </a:r>
            <a:r>
              <a:rPr lang="en-US" altLang="ko-KR" dirty="0"/>
              <a:t>.</a:t>
            </a:r>
            <a:endParaRPr lang="ko-KR" altLang="en-US" dirty="0"/>
          </a:p>
          <a:p>
            <a:pPr lvl="1"/>
            <a:endParaRPr lang="ko-KR" altLang="en-US" dirty="0"/>
          </a:p>
          <a:p>
            <a:pPr lvl="1"/>
            <a:endParaRPr lang="ko-KR" altLang="en-US" dirty="0"/>
          </a:p>
          <a:p>
            <a:endParaRPr lang="ko-KR" altLang="en-US" dirty="0"/>
          </a:p>
          <a:p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26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Ⅳ</a:t>
            </a: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 평가 및 개선방안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현행 무과실책임제도 검토 </a:t>
            </a:r>
            <a:r>
              <a:rPr lang="en-US" altLang="ko-KR" sz="2100" dirty="0" smtClean="0"/>
              <a:t>(2/2)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5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8053"/>
            <a:ext cx="8229600" cy="4647177"/>
          </a:xfrm>
        </p:spPr>
        <p:txBody>
          <a:bodyPr/>
          <a:lstStyle/>
          <a:p>
            <a:r>
              <a:rPr lang="ko-KR" altLang="en-US" b="1" dirty="0" smtClean="0"/>
              <a:t>선량한 피해자를 보호하고 금융회사의 자율적 보안강화를 유도하기 위해 </a:t>
            </a:r>
            <a:r>
              <a:rPr lang="ko-KR" altLang="en-US" b="1" dirty="0" smtClean="0">
                <a:solidFill>
                  <a:srgbClr val="C00000"/>
                </a:solidFill>
              </a:rPr>
              <a:t>해외사례를 참고한 개선방안</a:t>
            </a:r>
            <a:r>
              <a:rPr lang="en-US" altLang="ko-KR" b="1" dirty="0" smtClean="0">
                <a:solidFill>
                  <a:srgbClr val="C00000"/>
                </a:solidFill>
              </a:rPr>
              <a:t>(A</a:t>
            </a:r>
            <a:r>
              <a:rPr lang="ko-KR" altLang="en-US" b="1" dirty="0" smtClean="0">
                <a:solidFill>
                  <a:srgbClr val="C00000"/>
                </a:solidFill>
              </a:rPr>
              <a:t>안</a:t>
            </a:r>
            <a:r>
              <a:rPr lang="en-US" altLang="ko-KR" b="1" dirty="0" smtClean="0">
                <a:solidFill>
                  <a:srgbClr val="C00000"/>
                </a:solidFill>
              </a:rPr>
              <a:t>)</a:t>
            </a:r>
            <a:r>
              <a:rPr lang="ko-KR" altLang="en-US" b="1" dirty="0" smtClean="0"/>
              <a:t>과 </a:t>
            </a:r>
            <a:r>
              <a:rPr lang="ko-KR" altLang="en-US" b="1" dirty="0" smtClean="0">
                <a:solidFill>
                  <a:srgbClr val="C00000"/>
                </a:solidFill>
              </a:rPr>
              <a:t>현행법 체계를 유지하면서 법적 미비점을 보완하는 개선방안</a:t>
            </a:r>
            <a:r>
              <a:rPr lang="en-US" altLang="ko-KR" b="1" dirty="0" smtClean="0">
                <a:solidFill>
                  <a:srgbClr val="C00000"/>
                </a:solidFill>
              </a:rPr>
              <a:t>(B</a:t>
            </a:r>
            <a:r>
              <a:rPr lang="ko-KR" altLang="en-US" b="1" dirty="0" smtClean="0">
                <a:solidFill>
                  <a:srgbClr val="C00000"/>
                </a:solidFill>
              </a:rPr>
              <a:t>안</a:t>
            </a:r>
            <a:r>
              <a:rPr lang="en-US" altLang="ko-KR" b="1" dirty="0" smtClean="0">
                <a:solidFill>
                  <a:srgbClr val="C00000"/>
                </a:solidFill>
              </a:rPr>
              <a:t>)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고려</a:t>
            </a:r>
            <a:endParaRPr lang="en-US" altLang="ko-KR" b="1" dirty="0" smtClean="0"/>
          </a:p>
          <a:p>
            <a:endParaRPr lang="en-US" altLang="ko-KR" sz="1000" b="1" dirty="0"/>
          </a:p>
          <a:p>
            <a:r>
              <a:rPr lang="ko-KR" altLang="en-US" b="1" dirty="0" smtClean="0"/>
              <a:t>개선방안</a:t>
            </a:r>
            <a:r>
              <a:rPr lang="en-US" altLang="ko-KR" b="1" dirty="0" smtClean="0"/>
              <a:t>(A</a:t>
            </a:r>
            <a:r>
              <a:rPr lang="ko-KR" altLang="en-US" b="1" dirty="0" smtClean="0"/>
              <a:t>안</a:t>
            </a:r>
            <a:r>
              <a:rPr lang="en-US" altLang="ko-KR" b="1" dirty="0" smtClean="0"/>
              <a:t>):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향후 </a:t>
            </a:r>
            <a:r>
              <a:rPr lang="ko-KR" altLang="en-US" b="1" dirty="0"/>
              <a:t>전자금융거래법의 </a:t>
            </a:r>
            <a:r>
              <a:rPr lang="ko-KR" altLang="en-US" b="1" dirty="0" smtClean="0"/>
              <a:t>개정이 이용자의 </a:t>
            </a:r>
            <a:r>
              <a:rPr lang="ko-KR" altLang="en-US" b="1" dirty="0"/>
              <a:t>억울한 피해 사례를 최소화하고 금융회사가 자발적으로 피해방지를 위해 노력하도록 </a:t>
            </a:r>
            <a:r>
              <a:rPr lang="ko-KR" altLang="en-US" b="1" dirty="0">
                <a:solidFill>
                  <a:srgbClr val="C00000"/>
                </a:solidFill>
              </a:rPr>
              <a:t>배상책임제도를 개선시키는 방향으로 갈 </a:t>
            </a:r>
            <a:r>
              <a:rPr lang="ko-KR" altLang="en-US" b="1" dirty="0" smtClean="0">
                <a:solidFill>
                  <a:srgbClr val="C00000"/>
                </a:solidFill>
              </a:rPr>
              <a:t>필요</a:t>
            </a:r>
            <a:endParaRPr lang="ko-KR" altLang="en-US" b="1" dirty="0"/>
          </a:p>
          <a:p>
            <a:endParaRPr lang="ko-KR" altLang="en-US" dirty="0"/>
          </a:p>
          <a:p>
            <a:endParaRPr lang="ko-KR" altLang="en-US" dirty="0"/>
          </a:p>
          <a:p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27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Ⅳ.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 평가 및 개선방안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금융회사의 배상책임 제도 제안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7"/>
          <p:cNvGrpSpPr/>
          <p:nvPr/>
        </p:nvGrpSpPr>
        <p:grpSpPr>
          <a:xfrm>
            <a:off x="2536354" y="4077072"/>
            <a:ext cx="4051870" cy="2016224"/>
            <a:chOff x="2675070" y="4221088"/>
            <a:chExt cx="4051870" cy="2016224"/>
          </a:xfrm>
        </p:grpSpPr>
        <p:pic>
          <p:nvPicPr>
            <p:cNvPr id="6" name="그림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570"/>
            <a:stretch/>
          </p:blipFill>
          <p:spPr>
            <a:xfrm>
              <a:off x="2675070" y="4221088"/>
              <a:ext cx="3993707" cy="201622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 rot="20880000">
              <a:off x="3041872" y="4413622"/>
              <a:ext cx="10436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피해자보호</a:t>
              </a:r>
              <a:endParaRPr lang="ko-KR" altLang="en-US" sz="11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-60000">
              <a:off x="3914789" y="4301934"/>
              <a:ext cx="10436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해외사례</a:t>
              </a:r>
              <a:endPara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pPr algn="ctr"/>
              <a:r>
                <a:rPr lang="ko-KR" altLang="en-US" sz="11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참고</a:t>
              </a:r>
              <a:endParaRPr lang="ko-KR" altLang="en-US" sz="11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-60000">
              <a:off x="4812010" y="4320191"/>
              <a:ext cx="10436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현행법</a:t>
              </a:r>
              <a:endPara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pPr algn="ctr"/>
              <a:r>
                <a:rPr lang="ko-KR" altLang="en-US" sz="11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체계유지</a:t>
              </a:r>
              <a:endParaRPr lang="ko-KR" altLang="en-US" sz="11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480000">
              <a:off x="5683312" y="4387138"/>
              <a:ext cx="1043628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법적</a:t>
              </a:r>
              <a:endPara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pPr algn="ctr"/>
              <a:r>
                <a:rPr lang="ko-KR" altLang="en-US" sz="11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미비점보완</a:t>
              </a:r>
              <a:endParaRPr lang="ko-KR" altLang="en-US" sz="11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963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28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</a:rPr>
              <a:t>Ⅳ.</a:t>
            </a:r>
            <a:r>
              <a:rPr lang="ko-KR" altLang="en-US" sz="1400" b="1" dirty="0">
                <a:solidFill>
                  <a:srgbClr val="C00000"/>
                </a:solidFill>
              </a:rPr>
              <a:t> 평가 및 개선방안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개선방안</a:t>
            </a:r>
            <a:r>
              <a:rPr lang="en-US" altLang="ko-KR" sz="2100" dirty="0" smtClean="0"/>
              <a:t>(A</a:t>
            </a:r>
            <a:r>
              <a:rPr lang="ko-KR" altLang="en-US" sz="2100" dirty="0" smtClean="0"/>
              <a:t>안</a:t>
            </a:r>
            <a:r>
              <a:rPr lang="en-US" altLang="ko-KR" sz="2100" dirty="0" smtClean="0"/>
              <a:t>)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1560" y="1098326"/>
            <a:ext cx="7776000" cy="37457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accent2">
                    <a:lumMod val="75000"/>
                  </a:schemeClr>
                </a:solidFill>
              </a:rPr>
              <a:t>1. </a:t>
            </a:r>
            <a:r>
              <a:rPr lang="ko-KR" altLang="en-US" sz="1600" b="1" dirty="0" smtClean="0">
                <a:solidFill>
                  <a:schemeClr val="accent2">
                    <a:lumMod val="75000"/>
                  </a:schemeClr>
                </a:solidFill>
              </a:rPr>
              <a:t>무과실책임의 대상을 포괄적으로 규정</a:t>
            </a:r>
            <a:endParaRPr lang="ko-KR" altLang="en-US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1560" y="2420888"/>
            <a:ext cx="7776000" cy="37457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rgbClr val="0070C0"/>
                </a:solidFill>
              </a:rPr>
              <a:t>2. </a:t>
            </a:r>
            <a:r>
              <a:rPr lang="ko-KR" altLang="en-US" sz="1600" b="1" dirty="0" smtClean="0">
                <a:solidFill>
                  <a:srgbClr val="0070C0"/>
                </a:solidFill>
              </a:rPr>
              <a:t>이용자의 고의∙중과실 범위 축소</a:t>
            </a:r>
            <a:endParaRPr lang="ko-KR" altLang="en-US" sz="160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4005064"/>
            <a:ext cx="7776000" cy="37457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accent3">
                    <a:lumMod val="50000"/>
                  </a:schemeClr>
                </a:solidFill>
              </a:rPr>
              <a:t>3. </a:t>
            </a:r>
            <a:r>
              <a:rPr lang="ko-KR" altLang="en-US" sz="1600" b="1" dirty="0" smtClean="0">
                <a:solidFill>
                  <a:schemeClr val="accent3">
                    <a:lumMod val="50000"/>
                  </a:schemeClr>
                </a:solidFill>
              </a:rPr>
              <a:t>접근매체 분실∙중과실 범위 축소</a:t>
            </a:r>
            <a:endParaRPr lang="ko-KR" altLang="en-US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827152" y="1533017"/>
            <a:ext cx="7344816" cy="815863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 err="1" smtClean="0"/>
              <a:t>무권한</a:t>
            </a:r>
            <a:r>
              <a:rPr lang="ko-KR" altLang="en-US" sz="1400" b="1" dirty="0" smtClean="0"/>
              <a:t> 전자금융거래 발생 시 </a:t>
            </a:r>
            <a:r>
              <a:rPr lang="ko-KR" altLang="en-US" sz="1400" b="1" dirty="0"/>
              <a:t>금융회사가 배상책임을 부담하도록 하여 </a:t>
            </a:r>
            <a:r>
              <a:rPr lang="ko-KR" altLang="en-US" sz="1400" b="1" dirty="0" err="1"/>
              <a:t>피싱</a:t>
            </a:r>
            <a:r>
              <a:rPr lang="en-US" altLang="ko-KR" sz="1400" b="1" dirty="0"/>
              <a:t>(Phishing</a:t>
            </a:r>
            <a:r>
              <a:rPr lang="en-US" altLang="ko-KR" sz="1400" b="1" dirty="0" smtClean="0"/>
              <a:t>) ·</a:t>
            </a:r>
            <a:r>
              <a:rPr lang="ko-KR" altLang="en-US" sz="1400" b="1" dirty="0" err="1"/>
              <a:t>파밍</a:t>
            </a:r>
            <a:r>
              <a:rPr lang="en-US" altLang="ko-KR" sz="1400" b="1" dirty="0"/>
              <a:t>(</a:t>
            </a:r>
            <a:r>
              <a:rPr lang="en-US" altLang="ko-KR" sz="1400" b="1" dirty="0" smtClean="0"/>
              <a:t>Pharming</a:t>
            </a:r>
            <a:r>
              <a:rPr lang="en-US" altLang="ko-KR" sz="1400" b="1" dirty="0"/>
              <a:t>) </a:t>
            </a:r>
            <a:r>
              <a:rPr lang="ko-KR" altLang="en-US" sz="1400" b="1" dirty="0"/>
              <a:t>등 각종 금융사기로 인한 피해도 </a:t>
            </a:r>
            <a:r>
              <a:rPr lang="ko-KR" altLang="en-US" sz="1400" b="1" dirty="0" smtClean="0"/>
              <a:t>배상</a:t>
            </a:r>
            <a:endParaRPr lang="ko-KR" altLang="en-US" sz="1400" b="1" dirty="0"/>
          </a:p>
        </p:txBody>
      </p:sp>
      <p:sp>
        <p:nvSpPr>
          <p:cNvPr id="21" name="직사각형 20"/>
          <p:cNvSpPr/>
          <p:nvPr/>
        </p:nvSpPr>
        <p:spPr>
          <a:xfrm>
            <a:off x="808806" y="2852936"/>
            <a:ext cx="7344816" cy="1075722"/>
          </a:xfrm>
          <a:prstGeom prst="rect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/>
              <a:t>이용자의 고의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중과실이 있는 경우 금융회사가 면책하도록 하되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고의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중과실의 범위를 </a:t>
            </a:r>
            <a:r>
              <a:rPr lang="ko-KR" altLang="en-US" sz="1400" b="1" dirty="0" smtClean="0"/>
              <a:t>축소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예</a:t>
            </a:r>
            <a:r>
              <a:rPr lang="en-US" altLang="ko-KR" sz="1400" b="1" dirty="0" smtClean="0"/>
              <a:t>: </a:t>
            </a:r>
            <a:r>
              <a:rPr lang="ko-KR" altLang="en-US" sz="1400" b="1" dirty="0"/>
              <a:t>사기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접근매체 대여 및 제공으로 한정하고 현행법의 접근매체 누설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노출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방치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추가보안조치 거부는 고의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중과실 사유에서 </a:t>
            </a:r>
            <a:r>
              <a:rPr lang="ko-KR" altLang="en-US" sz="1400" b="1" dirty="0" smtClean="0"/>
              <a:t>제외</a:t>
            </a:r>
            <a:r>
              <a:rPr lang="en-US" altLang="ko-KR" sz="1400" b="1" dirty="0"/>
              <a:t>)</a:t>
            </a:r>
            <a:endParaRPr lang="ko-KR" altLang="en-US" sz="1400" dirty="0"/>
          </a:p>
        </p:txBody>
      </p:sp>
      <p:sp>
        <p:nvSpPr>
          <p:cNvPr id="22" name="직사각형 21"/>
          <p:cNvSpPr/>
          <p:nvPr/>
        </p:nvSpPr>
        <p:spPr>
          <a:xfrm>
            <a:off x="732223" y="4437112"/>
            <a:ext cx="7344816" cy="165618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 smtClean="0"/>
              <a:t>접근매체가 분실</a:t>
            </a:r>
            <a:r>
              <a:rPr lang="en-US" altLang="ko-KR" sz="1400" b="1" dirty="0" smtClean="0"/>
              <a:t>·</a:t>
            </a:r>
            <a:r>
              <a:rPr lang="ko-KR" altLang="en-US" sz="1400" b="1" dirty="0" smtClean="0"/>
              <a:t>도난 된 경우 소비자 책임 범위에 대해 국내 환경을 고려할 필요</a:t>
            </a:r>
            <a:endParaRPr lang="en-US" altLang="ko-KR" sz="1400" b="1" dirty="0" smtClean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 smtClean="0"/>
              <a:t>이용자의 </a:t>
            </a:r>
            <a:r>
              <a:rPr lang="ko-KR" altLang="en-US" sz="1400" b="1" dirty="0"/>
              <a:t>고의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중과실에 대한 금융회사의 면책규정을 두되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현행 </a:t>
            </a:r>
            <a:r>
              <a:rPr lang="ko-KR" altLang="en-US" sz="1400" b="1" dirty="0" smtClean="0"/>
              <a:t>법령과 </a:t>
            </a:r>
            <a:r>
              <a:rPr lang="ko-KR" altLang="en-US" sz="1400" b="1" dirty="0"/>
              <a:t>같이 중과실의 해석이 확대되지 않도록 </a:t>
            </a:r>
            <a:r>
              <a:rPr lang="ko-KR" altLang="en-US" sz="1400" b="1" dirty="0" smtClean="0"/>
              <a:t>개선</a:t>
            </a:r>
            <a:endParaRPr lang="en-US" altLang="ko-KR" sz="1400" b="1" dirty="0" smtClean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 smtClean="0"/>
              <a:t>우리나라 전자자금이체 환경의 특징 및 해외 주요 국가들과의 차이점을 감안하여 소비자 책임 한도를 정할 필요</a:t>
            </a:r>
            <a:endParaRPr lang="en-US" altLang="ko-KR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0035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29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</a:rPr>
              <a:t>Ⅳ.</a:t>
            </a:r>
            <a:r>
              <a:rPr lang="ko-KR" altLang="en-US" sz="1400" b="1" dirty="0">
                <a:solidFill>
                  <a:srgbClr val="C00000"/>
                </a:solidFill>
              </a:rPr>
              <a:t> 평가 및 개선방안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현행 금융회사의 배상책임 제도 및 개선방안</a:t>
            </a:r>
            <a:r>
              <a:rPr lang="en-US" altLang="ko-KR" sz="2100" dirty="0" smtClean="0"/>
              <a:t>(A</a:t>
            </a:r>
            <a:r>
              <a:rPr lang="ko-KR" altLang="en-US" sz="2100" dirty="0" smtClean="0"/>
              <a:t>안</a:t>
            </a:r>
            <a:r>
              <a:rPr lang="en-US" altLang="ko-KR" sz="2100" dirty="0" smtClean="0"/>
              <a:t>) </a:t>
            </a:r>
            <a:r>
              <a:rPr lang="ko-KR" altLang="en-US" sz="2100" dirty="0" smtClean="0"/>
              <a:t>비교 </a:t>
            </a:r>
            <a:r>
              <a:rPr lang="en-US" altLang="ko-KR" sz="2100" dirty="0" smtClean="0"/>
              <a:t>(1/2)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표 2"/>
          <p:cNvGraphicFramePr>
            <a:graphicFrameLocks noGrp="1"/>
          </p:cNvGraphicFramePr>
          <p:nvPr>
            <p:extLst/>
          </p:nvPr>
        </p:nvGraphicFramePr>
        <p:xfrm>
          <a:off x="611560" y="1268760"/>
          <a:ext cx="7848872" cy="4542328"/>
        </p:xfrm>
        <a:graphic>
          <a:graphicData uri="http://schemas.openxmlformats.org/drawingml/2006/table">
            <a:tbl>
              <a:tblPr/>
              <a:tblGrid>
                <a:gridCol w="1018149"/>
                <a:gridCol w="3238591"/>
                <a:gridCol w="3592132"/>
              </a:tblGrid>
              <a:tr h="35099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</a:p>
                  </a:txBody>
                  <a:tcPr marL="58953" marR="58953" marT="32713" marB="32713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현행</a:t>
                      </a:r>
                    </a:p>
                  </a:txBody>
                  <a:tcPr marL="58953" marR="58953" marT="32713" marB="327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개선방안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(A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안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53" marR="58953" marT="32713" marB="32713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94515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관련법령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53" marR="58953" marT="32713" marB="32713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전자금융거래법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개인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법인 포함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간 전자금융거래에 적용되고 금융회사 간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금융회사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기업 간 거래는 적용배제</a:t>
                      </a:r>
                    </a:p>
                  </a:txBody>
                  <a:tcPr marL="58953" marR="58953" marT="32713" marB="327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전자금융거래법</a:t>
                      </a:r>
                    </a:p>
                  </a:txBody>
                  <a:tcPr marL="58953" marR="58953" marT="32713" marB="327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책임대상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53" marR="58953" marT="32713" marB="32713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전자금융사고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접근매체 </a:t>
                      </a:r>
                      <a:r>
                        <a:rPr lang="ko-KR" altLang="en-US" sz="105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위변조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해킹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거래지시 처리 과정에서의 사고를 전자금융사고로 열거</a:t>
                      </a:r>
                    </a:p>
                  </a:txBody>
                  <a:tcPr marL="58953" marR="58953" marT="32713" marB="327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무권한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전자금융거래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이용자 이외의 자가 권한 없이 행하는 전자금융거래로서 이용자가 이익을 얻지 못하는 경우 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전자금융사고 유형을 포함하도록 예시적으로 규정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53" marR="58953" marT="32713" marB="327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손해발생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입증책임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53" marR="58953" marT="32713" marB="32713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이용자 부담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별도 규정 없음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53" marR="58953" marT="32713" marB="327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금융회사 부담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금융회사는 권한거래임을 입증하도록 명시</a:t>
                      </a:r>
                    </a:p>
                  </a:txBody>
                  <a:tcPr marL="58953" marR="58953" marT="32713" marB="327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34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금융회사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과실유무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53" marR="58953" marT="32713" marB="32713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무과실책임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다만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법인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소기업 제외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에 </a:t>
                      </a:r>
                      <a:r>
                        <a:rPr lang="ko-KR" altLang="en-US" sz="105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손해발생한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경우 금융회사가 보안절차 수립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준수를 위해 주의의무를 다한 경우 금융회사 면책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과실책임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53" marR="58953" marT="32713" marB="327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무과실책임</a:t>
                      </a:r>
                    </a:p>
                    <a:p>
                      <a:pPr marL="171450" marR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법인인 이용자의 경우 금융회사 과실책임 부담 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과실 유무는 금융회사가 입증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53" marR="58953" marT="32713" marB="327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2" y="5826952"/>
            <a:ext cx="31683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/>
              <a:t>자료</a:t>
            </a:r>
            <a:r>
              <a:rPr lang="en-US" altLang="ko-KR" sz="900" dirty="0" smtClean="0"/>
              <a:t>: </a:t>
            </a:r>
            <a:r>
              <a:rPr lang="ko-KR" altLang="en-US" sz="900" dirty="0" smtClean="0"/>
              <a:t>전자금융거래법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4682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18127"/>
            <a:ext cx="8229600" cy="40711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ko-KR" altLang="en-US" sz="1800" b="1" dirty="0" err="1" smtClean="0"/>
              <a:t>무권한</a:t>
            </a:r>
            <a:r>
              <a:rPr lang="ko-KR" altLang="en-US" sz="1800" b="1" dirty="0" smtClean="0"/>
              <a:t> 거래란</a:t>
            </a:r>
            <a:r>
              <a:rPr lang="en-US" altLang="ko-KR" sz="1800" b="1" dirty="0" smtClean="0"/>
              <a:t>?</a:t>
            </a:r>
            <a:endParaRPr lang="en-US" altLang="ko-KR" sz="1800" b="1" dirty="0" smtClean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endParaRPr lang="en-US" altLang="ko-KR" sz="1800" b="1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endParaRPr lang="en-US" altLang="ko-KR" sz="1800" b="1" dirty="0" smtClean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endParaRPr lang="en-US" altLang="ko-KR" sz="1800" b="1" dirty="0" smtClean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endParaRPr lang="en-US" altLang="ko-KR" sz="1800" b="1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endParaRPr lang="en-US" altLang="ko-KR" sz="1800" b="1" dirty="0" smtClean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r>
              <a:rPr lang="ko-KR" altLang="en-US" sz="1800" b="1" dirty="0" smtClean="0"/>
              <a:t>현행 전자금융거래법</a:t>
            </a:r>
            <a:r>
              <a:rPr lang="en-US" altLang="ko-KR" sz="1800" b="1" dirty="0" smtClean="0"/>
              <a:t>: </a:t>
            </a:r>
            <a:r>
              <a:rPr lang="ko-KR" altLang="en-US" sz="1800" b="1" dirty="0" smtClean="0"/>
              <a:t>무과실 책임주의</a:t>
            </a:r>
            <a:endParaRPr lang="en-US" altLang="ko-KR" sz="1800" b="1" dirty="0"/>
          </a:p>
          <a:p>
            <a:pPr marL="0" indent="0">
              <a:lnSpc>
                <a:spcPct val="100000"/>
              </a:lnSpc>
              <a:buNone/>
            </a:pPr>
            <a:endParaRPr lang="en-US" altLang="ko-KR" sz="1800" b="1" dirty="0" smtClean="0"/>
          </a:p>
          <a:p>
            <a:pPr>
              <a:lnSpc>
                <a:spcPct val="100000"/>
              </a:lnSpc>
            </a:pPr>
            <a:r>
              <a:rPr lang="ko-KR" altLang="en-US" sz="1800" b="1" dirty="0" smtClean="0"/>
              <a:t>실제 판결</a:t>
            </a:r>
            <a:r>
              <a:rPr lang="en-US" altLang="ko-KR" sz="1800" b="1" dirty="0" smtClean="0"/>
              <a:t>: </a:t>
            </a:r>
            <a:r>
              <a:rPr lang="ko-KR" altLang="en-US" sz="1800" b="1" dirty="0" smtClean="0"/>
              <a:t>권리규제 </a:t>
            </a:r>
            <a:r>
              <a:rPr lang="ko-KR" altLang="en-US" sz="1800" b="1" dirty="0"/>
              <a:t>실효성이 </a:t>
            </a:r>
            <a:r>
              <a:rPr lang="ko-KR" altLang="en-US" sz="1800" b="1" dirty="0" smtClean="0"/>
              <a:t>미흡 등 한계</a:t>
            </a:r>
            <a:endParaRPr lang="en-US" altLang="ko-KR" sz="1800" b="1" dirty="0" smtClean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endParaRPr lang="en-US" altLang="ko-KR" sz="1800" b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1800" b="1" dirty="0" smtClean="0">
                <a:solidFill>
                  <a:srgbClr val="C00000"/>
                </a:solidFill>
              </a:rPr>
              <a:t>     </a:t>
            </a:r>
            <a:r>
              <a:rPr lang="en-US" altLang="ko-KR" sz="1800" dirty="0" smtClean="0">
                <a:solidFill>
                  <a:srgbClr val="C0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⇒ </a:t>
            </a:r>
            <a:r>
              <a:rPr lang="ko-KR" altLang="en-US" sz="1800" dirty="0" smtClean="0">
                <a:solidFill>
                  <a:srgbClr val="C0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개정 </a:t>
            </a:r>
            <a:r>
              <a:rPr lang="ko-KR" altLang="en-US" sz="1800" dirty="0">
                <a:solidFill>
                  <a:srgbClr val="C0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검토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필요</a:t>
            </a: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00000"/>
              </a:lnSpc>
            </a:pPr>
            <a:endParaRPr lang="en-US" altLang="ko-KR" sz="1800" b="1" dirty="0" smtClean="0"/>
          </a:p>
          <a:p>
            <a:pPr>
              <a:lnSpc>
                <a:spcPct val="100000"/>
              </a:lnSpc>
            </a:pPr>
            <a:endParaRPr lang="en-US" altLang="ko-KR" sz="1800" b="1" dirty="0">
              <a:solidFill>
                <a:srgbClr val="C0000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Ⅰ.</a:t>
            </a:r>
            <a:r>
              <a:rPr lang="ko-KR" altLang="en-US" sz="1400" b="1" dirty="0">
                <a:solidFill>
                  <a:srgbClr val="C0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개요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err="1" smtClean="0"/>
              <a:t>무권한</a:t>
            </a:r>
            <a:r>
              <a:rPr lang="ko-KR" altLang="en-US" sz="2100" dirty="0" smtClean="0"/>
              <a:t> 거래 정의 및 논의배경 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12912" y="2104094"/>
            <a:ext cx="2567000" cy="879319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권한 없는 </a:t>
            </a:r>
            <a:endParaRPr lang="en-US" altLang="ko-KR" sz="165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6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거래지시로 개시</a:t>
            </a:r>
            <a:endParaRPr lang="ko-KR" altLang="en-US" sz="165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7984" y="2104095"/>
            <a:ext cx="3649055" cy="87931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이용자가 아무런 이익을               얻지 못하는 전자금융거래</a:t>
            </a:r>
            <a:endParaRPr lang="ko-KR" altLang="en-US" sz="165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덧셈 기호 4"/>
          <p:cNvSpPr/>
          <p:nvPr/>
        </p:nvSpPr>
        <p:spPr>
          <a:xfrm>
            <a:off x="3895353" y="2323176"/>
            <a:ext cx="432048" cy="432048"/>
          </a:xfrm>
          <a:prstGeom prst="mathPlus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65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30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</a:rPr>
              <a:t>Ⅳ.</a:t>
            </a:r>
            <a:r>
              <a:rPr lang="ko-KR" altLang="en-US" sz="1400" b="1" dirty="0">
                <a:solidFill>
                  <a:srgbClr val="C00000"/>
                </a:solidFill>
              </a:rPr>
              <a:t> 평가 및 개선방안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현행 금융회사의 배상책임 제도 및 개선방안</a:t>
            </a:r>
            <a:r>
              <a:rPr lang="en-US" altLang="ko-KR" sz="2100" dirty="0" smtClean="0"/>
              <a:t>(A</a:t>
            </a:r>
            <a:r>
              <a:rPr lang="ko-KR" altLang="en-US" sz="2100" dirty="0" smtClean="0"/>
              <a:t>안</a:t>
            </a:r>
            <a:r>
              <a:rPr lang="en-US" altLang="ko-KR" sz="2100" dirty="0" smtClean="0"/>
              <a:t>)</a:t>
            </a:r>
            <a:r>
              <a:rPr lang="ko-KR" altLang="en-US" sz="2100" dirty="0" smtClean="0"/>
              <a:t> </a:t>
            </a:r>
            <a:r>
              <a:rPr lang="ko-KR" altLang="en-US" sz="2100" dirty="0" smtClean="0"/>
              <a:t>비교 </a:t>
            </a:r>
            <a:r>
              <a:rPr lang="en-US" altLang="ko-KR" sz="2100" dirty="0" smtClean="0"/>
              <a:t>(2/2)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표 2"/>
          <p:cNvGraphicFramePr>
            <a:graphicFrameLocks noGrp="1"/>
          </p:cNvGraphicFramePr>
          <p:nvPr>
            <p:extLst/>
          </p:nvPr>
        </p:nvGraphicFramePr>
        <p:xfrm>
          <a:off x="611560" y="1268760"/>
          <a:ext cx="7848872" cy="4638613"/>
        </p:xfrm>
        <a:graphic>
          <a:graphicData uri="http://schemas.openxmlformats.org/drawingml/2006/table">
            <a:tbl>
              <a:tblPr/>
              <a:tblGrid>
                <a:gridCol w="1008849"/>
                <a:gridCol w="3280704"/>
                <a:gridCol w="3559319"/>
              </a:tblGrid>
              <a:tr h="27915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</a:p>
                  </a:txBody>
                  <a:tcPr marL="58953" marR="58953" marT="32713" marB="32713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현행</a:t>
                      </a:r>
                    </a:p>
                  </a:txBody>
                  <a:tcPr marL="58953" marR="58953" marT="32713" marB="327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개선방안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(A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안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53" marR="58953" marT="32713" marB="32713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9289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금융회사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면책범위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35941" marB="35941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이용자 고의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중과실 → 금융회사 면책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접근매체 대여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제공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접근매체 누설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노출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방치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추가보안조치 </a:t>
                      </a:r>
                      <a:r>
                        <a:rPr lang="ko-KR" altLang="en-US" sz="105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거부시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면책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금융회사가 입증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35941" marB="3594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이용자 고의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중과실 → 금융회사 면책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이용자의 고의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중과실 범위 축소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사기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접근매체 대여 및 제공으로 한정</a:t>
                      </a:r>
                    </a:p>
                  </a:txBody>
                  <a:tcPr marL="64770" marR="64770" marT="35941" marB="3594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38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이용자</a:t>
                      </a: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책임</a:t>
                      </a: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한도</a:t>
                      </a:r>
                    </a:p>
                  </a:txBody>
                  <a:tcPr marL="64770" marR="64770" marT="35941" marB="35941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고의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중과실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이용자 전부 부담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경과실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금융회사 전부 부담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접근매체 분실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도난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통지 이후부터 금융회사가 책임 부담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통지 이전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이용자 부담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기타 사유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통지와 무관하게 금융회사가 책임 부담</a:t>
                      </a:r>
                    </a:p>
                  </a:txBody>
                  <a:tcPr marL="64770" marR="64770" marT="35941" marB="3594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접근매체 분실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도난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5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국내환경 고려하여 이용자 책임범위 결정</a:t>
                      </a:r>
                      <a:endParaRPr lang="en-US" altLang="ko-KR" sz="105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기타 사유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개월 이내 이의제기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5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면제</a:t>
                      </a:r>
                      <a:endParaRPr lang="en-US" altLang="ko-KR" sz="105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이용자 고의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중과실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이용자 전부 부담</a:t>
                      </a:r>
                    </a:p>
                  </a:txBody>
                  <a:tcPr marL="64770" marR="64770" marT="35941" marB="3594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07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기타</a:t>
                      </a: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대안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35941" marB="35941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35941" marB="3594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지연이체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금융회사가 고액이체의 경우 지연 이체할 수 있다고 규정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의무화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×)</a:t>
                      </a:r>
                      <a:endParaRPr lang="ko-KR" altLang="en-US" sz="12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고액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소액 구분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금융회사가 자율적으로 한도를 낮추고 고액이체 전에 미리 통지한 경우 일시적으로 한도 상향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의무화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×)</a:t>
                      </a:r>
                      <a:endParaRPr lang="ko-KR" altLang="en-US" sz="12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35941" marB="3594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949280"/>
            <a:ext cx="31683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/>
              <a:t>자료</a:t>
            </a:r>
            <a:r>
              <a:rPr lang="en-US" altLang="ko-KR" sz="900" dirty="0" smtClean="0"/>
              <a:t>: </a:t>
            </a:r>
            <a:r>
              <a:rPr lang="ko-KR" altLang="en-US" sz="900" dirty="0" smtClean="0"/>
              <a:t>전자금융거래법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227781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8053"/>
            <a:ext cx="8229600" cy="4895243"/>
          </a:xfrm>
        </p:spPr>
        <p:txBody>
          <a:bodyPr>
            <a:normAutofit/>
          </a:bodyPr>
          <a:lstStyle/>
          <a:p>
            <a:r>
              <a:rPr lang="ko-KR" altLang="en-US" b="1" dirty="0" err="1" smtClean="0"/>
              <a:t>비대면으로</a:t>
            </a:r>
            <a:r>
              <a:rPr lang="ko-KR" altLang="en-US" b="1" dirty="0" smtClean="0"/>
              <a:t> </a:t>
            </a:r>
            <a:r>
              <a:rPr lang="ko-KR" altLang="en-US" b="1" dirty="0"/>
              <a:t>이뤄지는 전자금융거래의 특성상 </a:t>
            </a:r>
            <a:r>
              <a:rPr lang="ko-KR" altLang="en-US" b="1" dirty="0">
                <a:solidFill>
                  <a:srgbClr val="C00000"/>
                </a:solidFill>
              </a:rPr>
              <a:t>책임분담 변경 등은 신중한 검토 필요</a:t>
            </a:r>
          </a:p>
          <a:p>
            <a:pPr lvl="1"/>
            <a:r>
              <a:rPr lang="en-US" altLang="ko-KR" dirty="0" err="1" smtClean="0"/>
              <a:t>국내</a:t>
            </a:r>
            <a:r>
              <a:rPr lang="en-US" altLang="ko-KR" dirty="0" smtClean="0"/>
              <a:t> </a:t>
            </a:r>
            <a:r>
              <a:rPr lang="en-US" altLang="ko-KR" dirty="0" err="1"/>
              <a:t>전자금융거래</a:t>
            </a:r>
            <a:r>
              <a:rPr lang="en-US" altLang="ko-KR" dirty="0"/>
              <a:t> </a:t>
            </a:r>
            <a:r>
              <a:rPr lang="en-US" altLang="ko-KR" dirty="0" err="1" smtClean="0"/>
              <a:t>환경을</a:t>
            </a:r>
            <a:r>
              <a:rPr lang="en-US" altLang="ko-KR" dirty="0" smtClean="0"/>
              <a:t> </a:t>
            </a:r>
            <a:r>
              <a:rPr lang="en-US" altLang="ko-KR" dirty="0" err="1"/>
              <a:t>감안할</a:t>
            </a:r>
            <a:r>
              <a:rPr lang="en-US" altLang="ko-KR" dirty="0"/>
              <a:t> 때, </a:t>
            </a:r>
            <a:r>
              <a:rPr lang="en-US" altLang="ko-KR" dirty="0" err="1"/>
              <a:t>해외</a:t>
            </a:r>
            <a:r>
              <a:rPr lang="en-US" altLang="ko-KR" dirty="0"/>
              <a:t> </a:t>
            </a:r>
            <a:r>
              <a:rPr lang="en-US" altLang="ko-KR" dirty="0" err="1"/>
              <a:t>제도를</a:t>
            </a:r>
            <a:r>
              <a:rPr lang="en-US" altLang="ko-KR" dirty="0"/>
              <a:t> </a:t>
            </a:r>
            <a:r>
              <a:rPr lang="en-US" altLang="ko-KR" dirty="0" err="1"/>
              <a:t>그대로</a:t>
            </a:r>
            <a:r>
              <a:rPr lang="en-US" altLang="ko-KR" dirty="0"/>
              <a:t> </a:t>
            </a:r>
            <a:r>
              <a:rPr lang="en-US" altLang="ko-KR" dirty="0" err="1"/>
              <a:t>적용하는</a:t>
            </a:r>
            <a:r>
              <a:rPr lang="en-US" altLang="ko-KR" dirty="0"/>
              <a:t> </a:t>
            </a:r>
            <a:r>
              <a:rPr lang="en-US" altLang="ko-KR" dirty="0" err="1"/>
              <a:t>것은</a:t>
            </a:r>
            <a:r>
              <a:rPr lang="en-US" altLang="ko-KR" dirty="0"/>
              <a:t> </a:t>
            </a:r>
            <a:r>
              <a:rPr lang="en-US" altLang="ko-KR" dirty="0" err="1"/>
              <a:t>어려움</a:t>
            </a:r>
            <a:r>
              <a:rPr lang="en-US" altLang="ko-KR" dirty="0" smtClean="0"/>
              <a:t>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ko-KR" altLang="en-US" b="1" dirty="0" smtClean="0"/>
              <a:t>이체한도</a:t>
            </a:r>
            <a:r>
              <a:rPr lang="en-US" altLang="ko-KR" b="1" dirty="0" smtClean="0"/>
              <a:t>: (</a:t>
            </a:r>
            <a:r>
              <a:rPr lang="ko-KR" altLang="en-US" b="1" dirty="0" smtClean="0"/>
              <a:t>한국</a:t>
            </a:r>
            <a:r>
              <a:rPr lang="en-US" altLang="ko-KR" b="1" dirty="0" smtClean="0"/>
              <a:t>) </a:t>
            </a:r>
            <a:r>
              <a:rPr lang="en-US" altLang="ko-KR" b="1" dirty="0"/>
              <a:t>1</a:t>
            </a:r>
            <a:r>
              <a:rPr lang="ko-KR" altLang="en-US" b="1" dirty="0"/>
              <a:t>일 </a:t>
            </a:r>
            <a:r>
              <a:rPr lang="en-US" altLang="ko-KR" b="1" dirty="0"/>
              <a:t>5</a:t>
            </a:r>
            <a:r>
              <a:rPr lang="ko-KR" altLang="en-US" b="1" dirty="0" err="1"/>
              <a:t>억원</a:t>
            </a:r>
            <a:r>
              <a:rPr lang="en-US" altLang="ko-KR" b="1" dirty="0"/>
              <a:t>, (</a:t>
            </a:r>
            <a:r>
              <a:rPr lang="ko-KR" altLang="en-US" b="1" dirty="0"/>
              <a:t>미국</a:t>
            </a:r>
            <a:r>
              <a:rPr lang="en-US" altLang="ko-KR" b="1" dirty="0"/>
              <a:t>) </a:t>
            </a:r>
            <a:r>
              <a:rPr lang="ko-KR" altLang="en-US" b="1" dirty="0"/>
              <a:t>자행 </a:t>
            </a:r>
            <a:r>
              <a:rPr lang="en-US" altLang="ko-KR" b="1" dirty="0"/>
              <a:t>– 1</a:t>
            </a:r>
            <a:r>
              <a:rPr lang="ko-KR" altLang="en-US" b="1" dirty="0"/>
              <a:t>일 </a:t>
            </a:r>
            <a:r>
              <a:rPr lang="en-US" altLang="ko-KR" b="1" dirty="0"/>
              <a:t>$1,000 / </a:t>
            </a:r>
            <a:r>
              <a:rPr lang="ko-KR" altLang="en-US" b="1" dirty="0"/>
              <a:t>타행 </a:t>
            </a:r>
            <a:r>
              <a:rPr lang="en-US" altLang="ko-KR" b="1" dirty="0"/>
              <a:t>– </a:t>
            </a:r>
            <a:r>
              <a:rPr lang="ko-KR" altLang="en-US" b="1" dirty="0"/>
              <a:t>개인별 </a:t>
            </a:r>
            <a:r>
              <a:rPr lang="ko-KR" altLang="en-US" b="1" dirty="0" smtClean="0"/>
              <a:t>차등</a:t>
            </a:r>
            <a:endParaRPr lang="en-US" altLang="ko-KR" b="1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ko-KR" altLang="en-US" b="1" dirty="0"/>
              <a:t>처리시간</a:t>
            </a:r>
            <a:r>
              <a:rPr lang="en-US" altLang="ko-KR" b="1" dirty="0"/>
              <a:t>: (</a:t>
            </a:r>
            <a:r>
              <a:rPr lang="ko-KR" altLang="en-US" b="1" dirty="0"/>
              <a:t>한국</a:t>
            </a:r>
            <a:r>
              <a:rPr lang="en-US" altLang="ko-KR" b="1" dirty="0"/>
              <a:t>) </a:t>
            </a:r>
            <a:r>
              <a:rPr lang="ko-KR" altLang="en-US" b="1" dirty="0"/>
              <a:t>자행</a:t>
            </a:r>
            <a:r>
              <a:rPr lang="en-US" altLang="ko-KR" b="1" dirty="0"/>
              <a:t>·</a:t>
            </a:r>
            <a:r>
              <a:rPr lang="ko-KR" altLang="en-US" b="1" dirty="0"/>
              <a:t>타행 실시간</a:t>
            </a:r>
            <a:r>
              <a:rPr lang="en-US" altLang="ko-KR" b="1" dirty="0"/>
              <a:t>, (</a:t>
            </a:r>
            <a:r>
              <a:rPr lang="ko-KR" altLang="en-US" b="1" dirty="0"/>
              <a:t>미국</a:t>
            </a:r>
            <a:r>
              <a:rPr lang="en-US" altLang="ko-KR" b="1" dirty="0"/>
              <a:t>) </a:t>
            </a:r>
            <a:r>
              <a:rPr lang="ko-KR" altLang="en-US" b="1" dirty="0"/>
              <a:t>자행 </a:t>
            </a:r>
            <a:r>
              <a:rPr lang="en-US" altLang="ko-KR" b="1" dirty="0"/>
              <a:t>– </a:t>
            </a:r>
            <a:r>
              <a:rPr lang="ko-KR" altLang="en-US" b="1" dirty="0"/>
              <a:t>실시간 </a:t>
            </a:r>
            <a:r>
              <a:rPr lang="en-US" altLang="ko-KR" b="1" dirty="0"/>
              <a:t>/ </a:t>
            </a:r>
            <a:r>
              <a:rPr lang="ko-KR" altLang="en-US" b="1" dirty="0"/>
              <a:t>타행 </a:t>
            </a:r>
            <a:r>
              <a:rPr lang="en-US" altLang="ko-KR" b="1" dirty="0"/>
              <a:t>– 1~3</a:t>
            </a:r>
            <a:r>
              <a:rPr lang="ko-KR" altLang="en-US" b="1" dirty="0" smtClean="0"/>
              <a:t>일</a:t>
            </a:r>
            <a:endParaRPr lang="en-US" altLang="ko-KR" dirty="0"/>
          </a:p>
          <a:p>
            <a:pPr lvl="2"/>
            <a:endParaRPr lang="en-US" altLang="ko-KR" dirty="0"/>
          </a:p>
          <a:p>
            <a:r>
              <a:rPr lang="ko-KR" altLang="en-US" b="1" dirty="0" smtClean="0"/>
              <a:t>신종 전자금융사기가 </a:t>
            </a:r>
            <a:r>
              <a:rPr lang="ko-KR" altLang="en-US" b="1" dirty="0"/>
              <a:t>지속적으로 발생하고 있는 상황에서 수사권이 없는 금융회사가 ‘</a:t>
            </a:r>
            <a:r>
              <a:rPr lang="ko-KR" altLang="en-US" b="1" dirty="0" err="1"/>
              <a:t>무권한</a:t>
            </a:r>
            <a:r>
              <a:rPr lang="ko-KR" altLang="en-US" b="1" dirty="0"/>
              <a:t> 거래가 아님’을 입증하는 것이 현실적으로 어려움</a:t>
            </a:r>
            <a:r>
              <a:rPr lang="en-US" altLang="ko-KR" b="1" dirty="0"/>
              <a:t>.</a:t>
            </a:r>
            <a:endParaRPr lang="ko-KR" altLang="en-US" b="1" dirty="0"/>
          </a:p>
          <a:p>
            <a:pPr lvl="1"/>
            <a:r>
              <a:rPr lang="ko-KR" altLang="en-US" dirty="0" smtClean="0"/>
              <a:t>이용자의 </a:t>
            </a:r>
            <a:r>
              <a:rPr lang="ko-KR" altLang="en-US" dirty="0"/>
              <a:t>공모</a:t>
            </a:r>
            <a:r>
              <a:rPr lang="en-US" altLang="ko-KR" dirty="0"/>
              <a:t>, </a:t>
            </a:r>
            <a:r>
              <a:rPr lang="ko-KR" altLang="en-US" dirty="0"/>
              <a:t>사기 등 도덕적 해이가 발생할 </a:t>
            </a:r>
            <a:r>
              <a:rPr lang="ko-KR" altLang="en-US" dirty="0" smtClean="0"/>
              <a:t>우려</a:t>
            </a:r>
          </a:p>
          <a:p>
            <a:pPr lvl="2" fontAlgn="base">
              <a:buFont typeface="Wingdings" panose="05000000000000000000" pitchFamily="2" charset="2"/>
              <a:buChar char="v"/>
            </a:pPr>
            <a:r>
              <a:rPr lang="ko-KR" altLang="en-US" b="1" dirty="0" err="1" smtClean="0"/>
              <a:t>보이스피싱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건</a:t>
            </a:r>
            <a:r>
              <a:rPr lang="en-US" altLang="ko-KR" b="1" dirty="0" smtClean="0"/>
              <a:t>): (2014) 67,024 </a:t>
            </a:r>
            <a:r>
              <a:rPr lang="ko-KR" altLang="en-US" b="1" dirty="0" smtClean="0"/>
              <a:t>→ </a:t>
            </a:r>
            <a:r>
              <a:rPr lang="en-US" altLang="ko-KR" b="1" dirty="0" smtClean="0"/>
              <a:t>(2015) 57,695 </a:t>
            </a:r>
            <a:r>
              <a:rPr lang="ko-KR" altLang="en-US" b="1" dirty="0" smtClean="0"/>
              <a:t>→ </a:t>
            </a:r>
            <a:r>
              <a:rPr lang="en-US" altLang="ko-KR" b="1" dirty="0" smtClean="0"/>
              <a:t>(2016) 45,748</a:t>
            </a:r>
            <a:endParaRPr lang="ko-KR" altLang="en-US" b="1" dirty="0" smtClean="0"/>
          </a:p>
          <a:p>
            <a:pPr lvl="2" fontAlgn="base">
              <a:buFont typeface="Wingdings" panose="05000000000000000000" pitchFamily="2" charset="2"/>
              <a:buChar char="v"/>
            </a:pPr>
            <a:r>
              <a:rPr lang="ko-KR" altLang="en-US" b="1" dirty="0" err="1" smtClean="0"/>
              <a:t>파밍</a:t>
            </a:r>
            <a:r>
              <a:rPr lang="en-US" altLang="ko-KR" b="1" dirty="0"/>
              <a:t>(</a:t>
            </a:r>
            <a:r>
              <a:rPr lang="ko-KR" altLang="en-US" b="1" dirty="0"/>
              <a:t>건</a:t>
            </a:r>
            <a:r>
              <a:rPr lang="en-US" altLang="ko-KR" b="1" dirty="0"/>
              <a:t>): (2014) 7,101 </a:t>
            </a:r>
            <a:r>
              <a:rPr lang="ko-KR" altLang="en-US" b="1" dirty="0"/>
              <a:t>→ </a:t>
            </a:r>
            <a:r>
              <a:rPr lang="en-US" altLang="ko-KR" b="1" dirty="0"/>
              <a:t>(2015) 9,233 </a:t>
            </a:r>
            <a:r>
              <a:rPr lang="ko-KR" altLang="en-US" b="1" dirty="0"/>
              <a:t>→ </a:t>
            </a:r>
            <a:r>
              <a:rPr lang="en-US" altLang="ko-KR" b="1" dirty="0"/>
              <a:t>(2016) </a:t>
            </a:r>
            <a:r>
              <a:rPr lang="en-US" altLang="ko-KR" b="1" dirty="0" smtClean="0"/>
              <a:t>2,817</a:t>
            </a:r>
            <a:endParaRPr lang="en-US" altLang="ko-KR" b="1" dirty="0"/>
          </a:p>
          <a:p>
            <a:pPr lvl="1"/>
            <a:endParaRPr lang="ko-KR" altLang="en-US" b="1" dirty="0"/>
          </a:p>
          <a:p>
            <a:endParaRPr lang="ko-KR" altLang="en-US" dirty="0"/>
          </a:p>
          <a:p>
            <a:endParaRPr lang="ko-KR" altLang="en-US" dirty="0"/>
          </a:p>
          <a:p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31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Ⅳ.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 평가 및 개선방안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개선방안</a:t>
            </a:r>
            <a:r>
              <a:rPr lang="en-US" altLang="ko-KR" sz="2100" dirty="0" smtClean="0"/>
              <a:t>(A</a:t>
            </a:r>
            <a:r>
              <a:rPr lang="ko-KR" altLang="en-US" sz="2100" dirty="0" smtClean="0"/>
              <a:t>안</a:t>
            </a:r>
            <a:r>
              <a:rPr lang="en-US" altLang="ko-KR" sz="2100" dirty="0" smtClean="0"/>
              <a:t>)</a:t>
            </a:r>
            <a:r>
              <a:rPr lang="ko-KR" altLang="en-US" sz="2100" dirty="0" smtClean="0"/>
              <a:t>의 유의점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99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32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</a:rPr>
              <a:t>Ⅳ.</a:t>
            </a:r>
            <a:r>
              <a:rPr lang="ko-KR" altLang="en-US" sz="1400" b="1" dirty="0">
                <a:solidFill>
                  <a:srgbClr val="C00000"/>
                </a:solidFill>
              </a:rPr>
              <a:t> 평가 및 개선방안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개선방안</a:t>
            </a:r>
            <a:r>
              <a:rPr lang="en-US" altLang="ko-KR" sz="2100" dirty="0" smtClean="0"/>
              <a:t>(B</a:t>
            </a:r>
            <a:r>
              <a:rPr lang="ko-KR" altLang="en-US" sz="2100" dirty="0" smtClean="0"/>
              <a:t>안</a:t>
            </a:r>
            <a:r>
              <a:rPr lang="en-US" altLang="ko-KR" sz="2100" dirty="0" smtClean="0"/>
              <a:t>)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1560" y="1098326"/>
            <a:ext cx="7776000" cy="37457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accent2">
                    <a:lumMod val="75000"/>
                  </a:schemeClr>
                </a:solidFill>
              </a:rPr>
              <a:t>1. </a:t>
            </a:r>
            <a:r>
              <a:rPr lang="ko-KR" altLang="en-US" sz="1600" b="1" dirty="0" smtClean="0">
                <a:solidFill>
                  <a:schemeClr val="accent2">
                    <a:lumMod val="75000"/>
                  </a:schemeClr>
                </a:solidFill>
              </a:rPr>
              <a:t>접근매체 개념 확장</a:t>
            </a:r>
            <a:endParaRPr lang="ko-KR" altLang="en-US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1560" y="2420888"/>
            <a:ext cx="7776000" cy="37457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rgbClr val="0070C0"/>
                </a:solidFill>
              </a:rPr>
              <a:t>2. </a:t>
            </a:r>
            <a:r>
              <a:rPr lang="ko-KR" altLang="en-US" sz="1600" b="1" dirty="0" smtClean="0">
                <a:solidFill>
                  <a:srgbClr val="0070C0"/>
                </a:solidFill>
              </a:rPr>
              <a:t>금융사고 유형을 포괄적으로 규정</a:t>
            </a:r>
            <a:endParaRPr lang="ko-KR" altLang="en-US" sz="160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3709121"/>
            <a:ext cx="7776000" cy="37457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accent3">
                    <a:lumMod val="50000"/>
                  </a:schemeClr>
                </a:solidFill>
              </a:rPr>
              <a:t>3. </a:t>
            </a:r>
            <a:r>
              <a:rPr lang="ko-KR" altLang="en-US" sz="1600" b="1" dirty="0" smtClean="0">
                <a:solidFill>
                  <a:schemeClr val="accent3">
                    <a:lumMod val="50000"/>
                  </a:schemeClr>
                </a:solidFill>
              </a:rPr>
              <a:t>이용자의 고의∙중대한 과실의 판단기준 추가</a:t>
            </a:r>
            <a:endParaRPr lang="ko-KR" altLang="en-US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827152" y="1533017"/>
            <a:ext cx="7344816" cy="815863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/>
              <a:t>기존의 접근매체를 보다 포괄적으로 규정함으로써 접근매체 개념을 명확히 하고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접근매체 부정사용으로 인한 금융회사 책임을 높일 필요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08806" y="2852936"/>
            <a:ext cx="7344816" cy="795600"/>
          </a:xfrm>
          <a:prstGeom prst="rect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 smtClean="0"/>
              <a:t>원인불명의 </a:t>
            </a:r>
            <a:r>
              <a:rPr lang="ko-KR" altLang="en-US" sz="1400" b="1" dirty="0"/>
              <a:t>사고도 기본적으로 ‘접근매체의 부정사용’</a:t>
            </a:r>
            <a:r>
              <a:rPr lang="ko-KR" altLang="en-US" sz="1400" b="1" dirty="0" err="1"/>
              <a:t>으로</a:t>
            </a:r>
            <a:r>
              <a:rPr lang="ko-KR" altLang="en-US" sz="1400" b="1" dirty="0"/>
              <a:t> 발생할 수 있으므로 사고유형을 정하는 현행 규정을 예시로 열거하여 포괄적으로 규정할 필요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812461" y="4144276"/>
            <a:ext cx="7344816" cy="1845747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/>
              <a:t>현행법은 이용자의 고의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중과실 범위를 시행령에서 정하고 있어</a:t>
            </a:r>
            <a:r>
              <a:rPr lang="en-US" altLang="ko-KR" sz="1400" b="1" dirty="0"/>
              <a:t>, </a:t>
            </a:r>
            <a:r>
              <a:rPr lang="ko-KR" altLang="en-US" sz="1400" b="1" dirty="0" smtClean="0"/>
              <a:t>시행령</a:t>
            </a:r>
            <a:r>
              <a:rPr lang="en-US" altLang="ko-KR" sz="1400" b="1" dirty="0" smtClean="0"/>
              <a:t>(§</a:t>
            </a:r>
            <a:r>
              <a:rPr lang="en-US" altLang="ko-KR" sz="1400" b="1" dirty="0"/>
              <a:t>8)</a:t>
            </a:r>
            <a:r>
              <a:rPr lang="ko-KR" altLang="en-US" sz="1400" b="1" dirty="0" smtClean="0"/>
              <a:t> 규정이 중과실의 </a:t>
            </a:r>
            <a:r>
              <a:rPr lang="ko-KR" altLang="en-US" sz="1400" b="1" dirty="0"/>
              <a:t>범위를 정하고 해석하는 가장 중요한 근거가 되고 있음</a:t>
            </a:r>
            <a:r>
              <a:rPr lang="en-US" altLang="ko-KR" sz="1400" b="1" dirty="0" smtClean="0"/>
              <a:t>.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/>
              <a:t>다만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중과실 범위 해석이 지나치게 경직적으로 적용될 수 있다는 우려가 있음</a:t>
            </a:r>
            <a:r>
              <a:rPr lang="en-US" altLang="ko-KR" sz="1400" b="1" dirty="0"/>
              <a:t>.</a:t>
            </a:r>
            <a:endParaRPr lang="ko-KR" altLang="en-US" sz="1400" b="1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/>
              <a:t>따라서 이용자의 행위가 고의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중과실에 해당하는지에 대한 여부를 판단하는 해석상의 기준을 법에서 제시함으로써 이용자의 고의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중과실을 합리적인 </a:t>
            </a:r>
            <a:r>
              <a:rPr lang="ko-KR" altLang="en-US" sz="1400" b="1" dirty="0" smtClean="0"/>
              <a:t>범위 내로 </a:t>
            </a:r>
            <a:r>
              <a:rPr lang="ko-KR" altLang="en-US" sz="1400" b="1" dirty="0"/>
              <a:t>축소할 </a:t>
            </a:r>
            <a:r>
              <a:rPr lang="ko-KR" altLang="en-US" sz="1400" b="1" dirty="0" smtClean="0"/>
              <a:t>필요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22830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33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</a:rPr>
              <a:t>Ⅳ.</a:t>
            </a:r>
            <a:r>
              <a:rPr lang="ko-KR" altLang="en-US" sz="1400" b="1" dirty="0">
                <a:solidFill>
                  <a:srgbClr val="C00000"/>
                </a:solidFill>
              </a:rPr>
              <a:t> 평가 및 개선방안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현행 전자금융거래법 및 개선방안</a:t>
            </a:r>
            <a:r>
              <a:rPr lang="en-US" altLang="ko-KR" sz="2100" dirty="0" smtClean="0"/>
              <a:t>(B</a:t>
            </a:r>
            <a:r>
              <a:rPr lang="ko-KR" altLang="en-US" sz="2100" dirty="0" smtClean="0"/>
              <a:t>안</a:t>
            </a:r>
            <a:r>
              <a:rPr lang="en-US" altLang="ko-KR" sz="2100" dirty="0" smtClean="0"/>
              <a:t>)</a:t>
            </a:r>
            <a:r>
              <a:rPr lang="ko-KR" altLang="en-US" sz="2100" dirty="0" smtClean="0"/>
              <a:t> </a:t>
            </a:r>
            <a:r>
              <a:rPr lang="ko-KR" altLang="en-US" sz="2100" dirty="0" smtClean="0"/>
              <a:t>비교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표 2"/>
          <p:cNvGraphicFramePr>
            <a:graphicFrameLocks noGrp="1"/>
          </p:cNvGraphicFramePr>
          <p:nvPr>
            <p:extLst/>
          </p:nvPr>
        </p:nvGraphicFramePr>
        <p:xfrm>
          <a:off x="611560" y="1268760"/>
          <a:ext cx="7848872" cy="4268574"/>
        </p:xfrm>
        <a:graphic>
          <a:graphicData uri="http://schemas.openxmlformats.org/drawingml/2006/table">
            <a:tbl>
              <a:tblPr/>
              <a:tblGrid>
                <a:gridCol w="1008849"/>
                <a:gridCol w="3280704"/>
                <a:gridCol w="3559319"/>
              </a:tblGrid>
              <a:tr h="35757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</a:p>
                  </a:txBody>
                  <a:tcPr marL="58953" marR="58953" marT="32713" marB="32713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현행</a:t>
                      </a:r>
                    </a:p>
                  </a:txBody>
                  <a:tcPr marL="58953" marR="58953" marT="32713" marB="327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개선방안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(B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안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53" marR="58953" marT="32713" marB="32713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613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접근매체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35941" marB="35941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전자금융거래에 있어서 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거래지시를 하거나 이용자 및 거래내용의 진실성과 정확성을 확보하기 위해 사용되는 수단 또는 정보</a:t>
                      </a:r>
                    </a:p>
                  </a:txBody>
                  <a:tcPr marL="64770" marR="64770" marT="35941" marB="3594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기존 접근매체 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+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접근도구 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35941" marB="3594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34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금융회사 책임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35941" marB="35941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항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접근매체 위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변조 사고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항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거래지시 처리과정상 사고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항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해킹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35941" marB="3594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항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2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항은 동일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항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</a:t>
                      </a:r>
                      <a:r>
                        <a:rPr lang="en-US" altLang="ko-KR" sz="12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해킹</a:t>
                      </a:r>
                      <a:r>
                        <a:rPr lang="en-US" altLang="ko-KR" sz="12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내부자 정보유출 등 거짓이나 기타 부정한 방법으로 획득한 접근매체를 이용하여 발생한 사고</a:t>
                      </a:r>
                    </a:p>
                  </a:txBody>
                  <a:tcPr marL="64770" marR="64770" marT="35941" marB="3594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25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이용자 책임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35941" marB="35941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고의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중과실의 범위가 경직적으로 해석되고 있음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세부사항은 시행령에 규정</a:t>
                      </a:r>
                    </a:p>
                    <a:p>
                      <a:pPr marL="171450" lvl="0" indent="-171450" fontAlgn="base" latinLnBrk="0">
                        <a:lnSpc>
                          <a:spcPct val="150000"/>
                        </a:lnSpc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접근매체 제</a:t>
                      </a:r>
                      <a:r>
                        <a:rPr lang="en-US" altLang="ko-KR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자 대여</a:t>
                      </a:r>
                      <a:r>
                        <a:rPr lang="en-US" altLang="ko-KR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양도 등</a:t>
                      </a:r>
                    </a:p>
                    <a:p>
                      <a:pPr marL="171450" lvl="0" indent="-171450" fontAlgn="base" latinLnBrk="0">
                        <a:lnSpc>
                          <a:spcPct val="150000"/>
                        </a:lnSpc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접근매체 누설</a:t>
                      </a:r>
                      <a:r>
                        <a:rPr lang="en-US" altLang="ko-KR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노출</a:t>
                      </a:r>
                      <a:r>
                        <a:rPr lang="en-US" altLang="ko-KR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방지 등</a:t>
                      </a:r>
                    </a:p>
                    <a:p>
                      <a:pPr marL="171450" lvl="0" indent="-171450" fontAlgn="base" latinLnBrk="0">
                        <a:lnSpc>
                          <a:spcPct val="150000"/>
                        </a:lnSpc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금융회사의 추가 보안조치 거부</a:t>
                      </a:r>
                    </a:p>
                  </a:txBody>
                  <a:tcPr marL="64770" marR="64770" marT="35941" marB="3594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고의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중과실의 범위를 합리적으로 축소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ko-KR" altLang="en-US" sz="1200" kern="120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다만</a:t>
                      </a:r>
                      <a:r>
                        <a:rPr lang="en-US" altLang="ko-KR" sz="1200" kern="120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고의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중과실 여부는 구체적 사고경위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금융회사의 자율적 보안노력 등을 감안할 것</a:t>
                      </a:r>
                    </a:p>
                  </a:txBody>
                  <a:tcPr marL="64770" marR="64770" marT="35941" marB="3594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574432"/>
            <a:ext cx="31683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/>
              <a:t>자료</a:t>
            </a:r>
            <a:r>
              <a:rPr lang="en-US" altLang="ko-KR" sz="900" dirty="0" smtClean="0"/>
              <a:t>: </a:t>
            </a:r>
            <a:r>
              <a:rPr lang="ko-KR" altLang="en-US" sz="900" dirty="0" smtClean="0"/>
              <a:t>전자금융거래법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410569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4198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ko-KR" altLang="en-US" sz="4000" dirty="0" smtClean="0"/>
              <a:t>감사합니다</a:t>
            </a:r>
            <a:r>
              <a:rPr lang="en-US" altLang="ko-KR" sz="4000" dirty="0" smtClean="0"/>
              <a:t>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6142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1254035"/>
            <a:ext cx="9144000" cy="4872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3274-CE84-482E-91B3-A015C2ADDA13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971600" y="1600200"/>
            <a:ext cx="72008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I.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개요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rtl="0" eaLnBrk="1" fontAlgn="auto" latinLnBrk="1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Ⅱ. 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관련 법 ∙ 제도 현황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marL="0" marR="0" lvl="0" indent="0" defTabSz="914400" rtl="0" eaLnBrk="1" fontAlgn="auto" latinLnBrk="1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Ⅲ.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해외사례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rtl="0" eaLnBrk="1" fontAlgn="auto" latinLnBrk="1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Ⅳ.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평가 및 개선방안</a:t>
            </a:r>
            <a:endParaRPr lang="en-US" altLang="ko-KR" sz="20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064" y="541176"/>
            <a:ext cx="4632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목 차</a:t>
            </a:r>
            <a:endParaRPr lang="ko-KR" altLang="en-US" sz="5400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58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02103"/>
            <a:ext cx="8229600" cy="4647177"/>
          </a:xfrm>
        </p:spPr>
        <p:txBody>
          <a:bodyPr/>
          <a:lstStyle/>
          <a:p>
            <a:r>
              <a:rPr lang="ko-KR" altLang="en-US" b="1" dirty="0" smtClean="0"/>
              <a:t>과실책임주의에 비해 이용자의 권리구제를 강화하기 위해 무과실책임주의를 도입</a:t>
            </a:r>
            <a:endParaRPr lang="en-US" altLang="ko-KR" b="1" dirty="0" smtClean="0"/>
          </a:p>
          <a:p>
            <a:pPr lvl="1"/>
            <a:r>
              <a:rPr lang="ko-KR" altLang="en-US" dirty="0" smtClean="0"/>
              <a:t>기술적 영역 사고 발생시 금융회사가 배상책임 부담</a:t>
            </a:r>
            <a:endParaRPr lang="en-US" altLang="ko-KR" dirty="0" smtClean="0"/>
          </a:p>
          <a:p>
            <a:pPr lvl="1"/>
            <a:r>
              <a:rPr lang="ko-KR" altLang="en-US" dirty="0"/>
              <a:t>금융회사 </a:t>
            </a:r>
            <a:r>
              <a:rPr lang="ko-KR" altLang="en-US" dirty="0" smtClean="0"/>
              <a:t>면책</a:t>
            </a:r>
            <a:r>
              <a:rPr lang="en-US" altLang="ko-KR" dirty="0" smtClean="0"/>
              <a:t>: </a:t>
            </a:r>
            <a:r>
              <a:rPr lang="ko-KR" altLang="en-US" dirty="0" smtClean="0"/>
              <a:t>이용자의 고의∙중과실을 금융회사가 입증할 경우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Ⅱ.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 관련 법 ∙ 제도 현황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전자금융거래법상 금융회사의 배상책임 </a:t>
            </a:r>
            <a:r>
              <a:rPr lang="en-US" altLang="ko-KR" sz="2100" dirty="0" smtClean="0"/>
              <a:t>(1/2)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135132"/>
              </p:ext>
            </p:extLst>
          </p:nvPr>
        </p:nvGraphicFramePr>
        <p:xfrm>
          <a:off x="1043608" y="2740962"/>
          <a:ext cx="6984776" cy="22722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92388"/>
                <a:gridCol w="3492388"/>
              </a:tblGrid>
              <a:tr h="72091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금융회사가 책임부담 해야 할 사고</a:t>
                      </a:r>
                      <a:endParaRPr lang="en-US" altLang="ko-KR" sz="1400" b="1" dirty="0" smtClean="0"/>
                    </a:p>
                    <a:p>
                      <a:pPr algn="ctr" latinLnBrk="1"/>
                      <a:r>
                        <a:rPr lang="en-US" altLang="ko-KR" sz="1400" b="1" dirty="0" smtClean="0"/>
                        <a:t>(</a:t>
                      </a:r>
                      <a:r>
                        <a:rPr lang="ko-KR" altLang="en-US" sz="1400" b="1" dirty="0" smtClean="0"/>
                        <a:t>전자금융거래법 제</a:t>
                      </a:r>
                      <a:r>
                        <a:rPr lang="en-US" altLang="ko-KR" sz="1400" b="1" dirty="0" smtClean="0"/>
                        <a:t>9</a:t>
                      </a:r>
                      <a:r>
                        <a:rPr lang="ko-KR" altLang="en-US" sz="1400" b="1" dirty="0" smtClean="0"/>
                        <a:t>조</a:t>
                      </a:r>
                      <a:r>
                        <a:rPr lang="en-US" altLang="ko-KR" sz="1400" b="1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이용자의 고의∙중과실로</a:t>
                      </a:r>
                      <a:r>
                        <a:rPr lang="en-US" altLang="ko-KR" sz="1400" b="1" baseline="0" dirty="0" smtClean="0"/>
                        <a:t> </a:t>
                      </a:r>
                      <a:r>
                        <a:rPr lang="ko-KR" altLang="en-US" sz="1400" b="1" dirty="0" smtClean="0"/>
                        <a:t>인정되는 사유</a:t>
                      </a:r>
                      <a:endParaRPr lang="en-US" altLang="ko-KR" sz="1400" b="1" dirty="0" smtClean="0"/>
                    </a:p>
                    <a:p>
                      <a:pPr algn="ctr" latinLnBrk="1"/>
                      <a:r>
                        <a:rPr lang="en-US" altLang="ko-KR" sz="1400" b="1" dirty="0" smtClean="0"/>
                        <a:t>(</a:t>
                      </a:r>
                      <a:r>
                        <a:rPr lang="ko-KR" altLang="en-US" sz="1400" b="1" dirty="0" smtClean="0"/>
                        <a:t>전자금융거래법 시행령 제</a:t>
                      </a:r>
                      <a:r>
                        <a:rPr lang="en-US" altLang="ko-KR" sz="1400" b="1" dirty="0" smtClean="0"/>
                        <a:t>8</a:t>
                      </a:r>
                      <a:r>
                        <a:rPr lang="ko-KR" altLang="en-US" sz="1400" b="1" dirty="0" smtClean="0"/>
                        <a:t>조</a:t>
                      </a:r>
                      <a:r>
                        <a:rPr lang="en-US" altLang="ko-KR" sz="1400" b="1" dirty="0" smtClean="0"/>
                        <a:t>)</a:t>
                      </a:r>
                      <a:endParaRPr lang="ko-KR" altLang="en-US" sz="1400" b="1" dirty="0"/>
                    </a:p>
                  </a:txBody>
                  <a:tcPr anchor="ctr"/>
                </a:tc>
              </a:tr>
              <a:tr h="1551296">
                <a:tc>
                  <a:txBody>
                    <a:bodyPr/>
                    <a:lstStyle/>
                    <a:p>
                      <a:pPr marL="342900" indent="-342900" latinLnBrk="1">
                        <a:lnSpc>
                          <a:spcPct val="150000"/>
                        </a:lnSpc>
                        <a:buFont typeface="+mj-ea"/>
                        <a:buAutoNum type="circleNumDbPlain"/>
                      </a:pPr>
                      <a:r>
                        <a:rPr lang="ko-KR" altLang="en-US" sz="1400" b="1" dirty="0" smtClean="0"/>
                        <a:t>접근매체 위∙변조 사고</a:t>
                      </a:r>
                      <a:endParaRPr lang="en-US" altLang="ko-KR" sz="1400" b="1" dirty="0" smtClean="0"/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Font typeface="+mj-ea"/>
                        <a:buAutoNum type="circleNumDbPlain"/>
                      </a:pPr>
                      <a:r>
                        <a:rPr lang="ko-KR" altLang="en-US" sz="1400" b="1" dirty="0" smtClean="0"/>
                        <a:t>거래지시의 전자적 전송∙처리 과정상 사고</a:t>
                      </a:r>
                      <a:endParaRPr lang="en-US" altLang="ko-KR" sz="1400" b="1" dirty="0" smtClean="0"/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Font typeface="+mj-ea"/>
                        <a:buAutoNum type="circleNumDbPlain"/>
                      </a:pPr>
                      <a:r>
                        <a:rPr lang="ko-KR" altLang="en-US" sz="1400" b="1" dirty="0" smtClean="0"/>
                        <a:t>해킹 등으로 인한 사고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latinLnBrk="1">
                        <a:lnSpc>
                          <a:spcPct val="150000"/>
                        </a:lnSpc>
                        <a:buFont typeface="+mj-ea"/>
                        <a:buAutoNum type="circleNumDbPlain"/>
                      </a:pPr>
                      <a:r>
                        <a:rPr lang="ko-KR" altLang="en-US" sz="1400" b="1" dirty="0" smtClean="0"/>
                        <a:t>접근매체 대여∙제공</a:t>
                      </a:r>
                      <a:endParaRPr lang="en-US" altLang="ko-KR" sz="1400" b="1" dirty="0" smtClean="0"/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Font typeface="+mj-ea"/>
                        <a:buAutoNum type="circleNumDbPlain"/>
                      </a:pPr>
                      <a:r>
                        <a:rPr lang="ko-KR" altLang="en-US" sz="1400" b="1" dirty="0" smtClean="0"/>
                        <a:t>접근매체 누설∙노출∙방치</a:t>
                      </a:r>
                      <a:endParaRPr lang="en-US" altLang="ko-KR" sz="1400" b="1" dirty="0" smtClean="0"/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Font typeface="+mj-ea"/>
                        <a:buAutoNum type="circleNumDbPlain"/>
                      </a:pPr>
                      <a:r>
                        <a:rPr lang="ko-KR" altLang="en-US" sz="1400" b="1" dirty="0" smtClean="0"/>
                        <a:t>추가보안조치 거부로 한정하여 고의∙중과실의 확대를 방지</a:t>
                      </a:r>
                      <a:endParaRPr lang="ko-KR" altLang="en-US" sz="1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43608" y="5085184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/>
              <a:t>자료</a:t>
            </a:r>
            <a:r>
              <a:rPr lang="en-US" altLang="ko-KR" sz="900" dirty="0" smtClean="0"/>
              <a:t>: </a:t>
            </a:r>
            <a:r>
              <a:rPr lang="ko-KR" altLang="en-US" sz="900" dirty="0" smtClean="0"/>
              <a:t>국가법령정보센터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121765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8053"/>
            <a:ext cx="8229600" cy="5059919"/>
          </a:xfrm>
        </p:spPr>
        <p:txBody>
          <a:bodyPr/>
          <a:lstStyle/>
          <a:p>
            <a:r>
              <a:rPr lang="ko-KR" altLang="en-US" b="1" dirty="0" smtClean="0"/>
              <a:t>그러나 </a:t>
            </a:r>
            <a:r>
              <a:rPr lang="ko-KR" altLang="en-US" b="1" dirty="0"/>
              <a:t>해당 규정의 의미가 </a:t>
            </a:r>
            <a:r>
              <a:rPr lang="ko-KR" altLang="en-US" b="1" dirty="0" smtClean="0"/>
              <a:t>퇴색</a:t>
            </a:r>
            <a:endParaRPr lang="en-US" altLang="ko-KR" b="1" dirty="0"/>
          </a:p>
          <a:p>
            <a:pPr lvl="1"/>
            <a:r>
              <a:rPr lang="ko-KR" altLang="en-US" dirty="0" smtClean="0"/>
              <a:t>이용자가 </a:t>
            </a:r>
            <a:r>
              <a:rPr lang="ko-KR" altLang="en-US" dirty="0"/>
              <a:t>접근매체를 분실</a:t>
            </a:r>
            <a:r>
              <a:rPr lang="en-US" altLang="ko-KR" dirty="0"/>
              <a:t>·</a:t>
            </a:r>
            <a:r>
              <a:rPr lang="ko-KR" altLang="en-US" dirty="0" smtClean="0"/>
              <a:t>도난 당한 </a:t>
            </a:r>
            <a:r>
              <a:rPr lang="ko-KR" altLang="en-US" dirty="0"/>
              <a:t>경우 금융회사에 통지하기 전 발생한 손해에 대해 </a:t>
            </a:r>
            <a:r>
              <a:rPr lang="ko-KR" altLang="en-US" dirty="0" smtClean="0"/>
              <a:t>소비자가 책임 부담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r>
              <a:rPr lang="ko-KR" altLang="en-US" b="1" dirty="0" smtClean="0"/>
              <a:t>일반적으로는 과실책임주의에 따라 배상책임을 분배</a:t>
            </a:r>
            <a:endParaRPr lang="en-US" altLang="ko-KR" b="1" dirty="0" smtClean="0"/>
          </a:p>
          <a:p>
            <a:pPr lvl="1" fontAlgn="base"/>
            <a:r>
              <a:rPr lang="ko-KR" altLang="en-US" dirty="0" smtClean="0"/>
              <a:t>전자금융거래법 </a:t>
            </a:r>
            <a:r>
              <a:rPr lang="ko-KR" altLang="en-US" dirty="0"/>
              <a:t>제</a:t>
            </a:r>
            <a:r>
              <a:rPr lang="en-US" altLang="ko-KR" dirty="0"/>
              <a:t>9</a:t>
            </a:r>
            <a:r>
              <a:rPr lang="ko-KR" altLang="en-US" dirty="0"/>
              <a:t>조에 열거된 사고 외의 사유로 손해가 발생한 경우 금융회사의 과실이 있는 경우에만 금융회사가 배상책임 부담</a:t>
            </a:r>
            <a:endParaRPr lang="ko-KR" altLang="en-US" sz="850" dirty="0"/>
          </a:p>
          <a:p>
            <a:pPr lvl="1" fontAlgn="base"/>
            <a:r>
              <a:rPr lang="ko-KR" altLang="en-US" dirty="0" smtClean="0"/>
              <a:t>이용자가 </a:t>
            </a:r>
            <a:r>
              <a:rPr lang="ko-KR" altLang="en-US" dirty="0"/>
              <a:t>법인</a:t>
            </a:r>
            <a:r>
              <a:rPr lang="en-US" altLang="ko-KR" dirty="0"/>
              <a:t>(</a:t>
            </a:r>
            <a:r>
              <a:rPr lang="ko-KR" altLang="en-US" dirty="0"/>
              <a:t>소기업 제외</a:t>
            </a:r>
            <a:r>
              <a:rPr lang="en-US" altLang="ko-KR" dirty="0"/>
              <a:t>)</a:t>
            </a:r>
            <a:r>
              <a:rPr lang="ko-KR" altLang="en-US" dirty="0"/>
              <a:t>인 경우 </a:t>
            </a:r>
            <a:r>
              <a:rPr lang="ko-KR" altLang="en-US" dirty="0" smtClean="0"/>
              <a:t>전자금융 </a:t>
            </a:r>
            <a:r>
              <a:rPr lang="ko-KR" altLang="en-US" dirty="0" err="1" smtClean="0"/>
              <a:t>사고시에도</a:t>
            </a:r>
            <a:r>
              <a:rPr lang="ko-KR" altLang="en-US" dirty="0" smtClean="0"/>
              <a:t> </a:t>
            </a:r>
            <a:r>
              <a:rPr lang="ko-KR" altLang="en-US" dirty="0"/>
              <a:t>금융회사의 과실이 있는 경우에만 금융회사가 배상책임 </a:t>
            </a:r>
            <a:r>
              <a:rPr lang="ko-KR" altLang="en-US" dirty="0" smtClean="0"/>
              <a:t>부담</a:t>
            </a:r>
            <a:endParaRPr lang="ko-KR" altLang="en-US" sz="850" dirty="0"/>
          </a:p>
          <a:p>
            <a:pPr lvl="1"/>
            <a:r>
              <a:rPr lang="ko-KR" altLang="en-US" dirty="0" smtClean="0"/>
              <a:t>금융회사가 </a:t>
            </a:r>
            <a:r>
              <a:rPr lang="ko-KR" altLang="en-US" dirty="0"/>
              <a:t>보안절차를 수립하고 이를 준수하기 위해 충분한 주의의무를 다한 경우 금융회사 면책</a:t>
            </a:r>
            <a:r>
              <a:rPr lang="en-US" altLang="ko-KR" dirty="0"/>
              <a:t>(</a:t>
            </a:r>
            <a:r>
              <a:rPr lang="ko-KR" altLang="en-US" dirty="0"/>
              <a:t>금융회사가 입증책임 부담</a:t>
            </a:r>
            <a:r>
              <a:rPr lang="en-US" altLang="ko-KR" dirty="0" smtClean="0"/>
              <a:t>)</a:t>
            </a:r>
            <a:endParaRPr lang="ko-KR" altLang="en-US" dirty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Ⅱ.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 관련 법 ∙ 제도 현황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전자금융거래법상 금융회사의 배상책임 </a:t>
            </a:r>
            <a:r>
              <a:rPr lang="en-US" altLang="ko-KR" sz="2100" dirty="0" smtClean="0"/>
              <a:t>(2/2)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87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8053"/>
            <a:ext cx="8229600" cy="4647177"/>
          </a:xfrm>
        </p:spPr>
        <p:txBody>
          <a:bodyPr/>
          <a:lstStyle/>
          <a:p>
            <a:r>
              <a:rPr lang="ko-KR" altLang="en-US" b="1" dirty="0" smtClean="0"/>
              <a:t>신용카드 </a:t>
            </a:r>
            <a:r>
              <a:rPr lang="ko-KR" altLang="en-US" b="1" dirty="0"/>
              <a:t>위</a:t>
            </a:r>
            <a:r>
              <a:rPr lang="en-US" altLang="ko-KR" b="1" dirty="0"/>
              <a:t>·</a:t>
            </a:r>
            <a:r>
              <a:rPr lang="ko-KR" altLang="en-US" b="1" dirty="0"/>
              <a:t>변조</a:t>
            </a:r>
            <a:r>
              <a:rPr lang="en-US" altLang="ko-KR" b="1" dirty="0"/>
              <a:t>, </a:t>
            </a:r>
            <a:r>
              <a:rPr lang="ko-KR" altLang="en-US" b="1" dirty="0"/>
              <a:t>정보유출</a:t>
            </a:r>
            <a:r>
              <a:rPr lang="en-US" altLang="ko-KR" b="1" dirty="0"/>
              <a:t>(</a:t>
            </a:r>
            <a:r>
              <a:rPr lang="ko-KR" altLang="en-US" b="1" dirty="0"/>
              <a:t>해킹 등</a:t>
            </a:r>
            <a:r>
              <a:rPr lang="en-US" altLang="ko-KR" b="1" dirty="0"/>
              <a:t>), </a:t>
            </a:r>
            <a:r>
              <a:rPr lang="ko-KR" altLang="en-US" b="1" dirty="0"/>
              <a:t>명의도용으로 이용자에 손해가 발생한 경우 금융회사가 배상책임 </a:t>
            </a:r>
            <a:r>
              <a:rPr lang="ko-KR" altLang="en-US" b="1" dirty="0" smtClean="0"/>
              <a:t>부담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무과실책임주의</a:t>
            </a:r>
            <a:r>
              <a:rPr lang="en-US" altLang="ko-KR" b="1" dirty="0" smtClean="0"/>
              <a:t>)</a:t>
            </a:r>
            <a:endParaRPr lang="ko-KR" altLang="en-US" b="1" dirty="0"/>
          </a:p>
          <a:p>
            <a:pPr lvl="1"/>
            <a:r>
              <a:rPr lang="ko-KR" altLang="en-US" dirty="0"/>
              <a:t>신용카드사가 이용자의 고의</a:t>
            </a:r>
            <a:r>
              <a:rPr lang="en-US" altLang="ko-KR" dirty="0"/>
              <a:t>·</a:t>
            </a:r>
            <a:r>
              <a:rPr lang="ko-KR" altLang="en-US" dirty="0"/>
              <a:t>중과실이 있다는 것을 입증하면 신용카드사 </a:t>
            </a:r>
            <a:r>
              <a:rPr lang="ko-KR" altLang="en-US" dirty="0" smtClean="0"/>
              <a:t>면책</a:t>
            </a:r>
            <a:endParaRPr lang="ko-KR" altLang="en-US" dirty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Ⅱ.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 관련 법 ∙ 제도 현황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err="1" smtClean="0"/>
              <a:t>여신전문금융업법상</a:t>
            </a:r>
            <a:r>
              <a:rPr lang="ko-KR" altLang="en-US" sz="2100" dirty="0" smtClean="0"/>
              <a:t> 금융회사의 배상책임 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518196"/>
              </p:ext>
            </p:extLst>
          </p:nvPr>
        </p:nvGraphicFramePr>
        <p:xfrm>
          <a:off x="899592" y="2611276"/>
          <a:ext cx="7488832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2"/>
              </a:tblGrid>
              <a:tr h="3975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/>
                        <a:t>여신전문금융업법</a:t>
                      </a:r>
                      <a:r>
                        <a:rPr lang="ko-KR" altLang="en-US" sz="1400" b="1" dirty="0" smtClean="0"/>
                        <a:t> 제</a:t>
                      </a:r>
                      <a:r>
                        <a:rPr lang="en-US" altLang="ko-KR" sz="1400" b="1" dirty="0" smtClean="0"/>
                        <a:t>16</a:t>
                      </a:r>
                      <a:r>
                        <a:rPr lang="ko-KR" altLang="en-US" sz="1400" b="1" dirty="0" smtClean="0"/>
                        <a:t>조 </a:t>
                      </a:r>
                      <a:r>
                        <a:rPr lang="en-US" altLang="ko-KR" sz="1400" b="1" dirty="0" smtClean="0"/>
                        <a:t>(</a:t>
                      </a:r>
                      <a:r>
                        <a:rPr lang="ko-KR" altLang="en-US" sz="1400" b="1" dirty="0" err="1" smtClean="0"/>
                        <a:t>신용카드회원등에</a:t>
                      </a:r>
                      <a:r>
                        <a:rPr lang="ko-KR" altLang="en-US" sz="1400" b="1" dirty="0" smtClean="0"/>
                        <a:t> 대한 책임</a:t>
                      </a:r>
                      <a:r>
                        <a:rPr lang="en-US" altLang="ko-KR" sz="1400" b="1" dirty="0" smtClean="0"/>
                        <a:t>)</a:t>
                      </a:r>
                      <a:endParaRPr lang="ko-KR" altLang="en-US" sz="1400" b="1" dirty="0"/>
                    </a:p>
                  </a:txBody>
                  <a:tcPr anchor="ctr"/>
                </a:tc>
              </a:tr>
              <a:tr h="2842804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 startAt="5"/>
                        <a:tabLst/>
                        <a:defRPr/>
                      </a:pPr>
                      <a:r>
                        <a:rPr lang="ko-KR" altLang="en-US" sz="1400" b="1" dirty="0" smtClean="0"/>
                        <a:t>신용카드업자는 </a:t>
                      </a:r>
                      <a:r>
                        <a:rPr lang="ko-KR" alt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신용카드회원등에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대하여 다음 각 호에 따른 </a:t>
                      </a:r>
                      <a:r>
                        <a:rPr lang="ko-KR" alt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신용카드등의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사용으로 생기는 책임을 진다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fontAlgn="base" latinLnBrk="1">
                        <a:buFont typeface="+mj-lt"/>
                        <a:buAutoNum type="arabicPeriod"/>
                      </a:pP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위조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僞造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되거나 변조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變造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된 </a:t>
                      </a:r>
                      <a:r>
                        <a:rPr lang="ko-KR" alt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신용카드등의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사용</a:t>
                      </a:r>
                    </a:p>
                    <a:p>
                      <a:pPr marL="342900" indent="-342900" fontAlgn="base" latinLnBrk="1">
                        <a:buFont typeface="+mj-lt"/>
                        <a:buAutoNum type="arabicPeriod"/>
                      </a:pP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해킹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전산장애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내부자정보유출 등 부정한 방법으로 얻은 </a:t>
                      </a:r>
                      <a:r>
                        <a:rPr lang="ko-KR" alt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신용카드등의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정보를 이용한 </a:t>
                      </a:r>
                      <a:r>
                        <a:rPr lang="ko-KR" alt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신용카드등의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사용</a:t>
                      </a:r>
                    </a:p>
                    <a:p>
                      <a:pPr marL="342900" indent="-342900" fontAlgn="base" latinLnBrk="1">
                        <a:buFont typeface="+mj-lt"/>
                        <a:buAutoNum type="arabicPeriod"/>
                      </a:pP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다른 사람의 명의를 도용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盜用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하여 발급받은 </a:t>
                      </a:r>
                      <a:r>
                        <a:rPr lang="ko-KR" alt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신용카드등의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사용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신용카드회원등의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고의 또는 중대한 과실이 있는 경우는 제외한다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342900" indent="-342900" fontAlgn="base" latinLnBrk="1">
                        <a:buFont typeface="+mj-lt"/>
                        <a:buAutoNum type="arabicPeriod"/>
                      </a:pPr>
                      <a:endParaRPr lang="en-US" altLang="ko-KR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 startAt="6"/>
                        <a:tabLst/>
                        <a:defRPr/>
                      </a:pP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항에도 불구하고 신용카드업자가 제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항제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호 및 제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호에 따른 </a:t>
                      </a:r>
                      <a:r>
                        <a:rPr lang="ko-KR" alt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신용카드등의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사용에 대하여 그 </a:t>
                      </a:r>
                      <a:r>
                        <a:rPr lang="ko-KR" alt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신용카드회원등의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고의 또는 중대한 과실을 증명하면 그 책임의 전부 또는 일부를 </a:t>
                      </a:r>
                      <a:r>
                        <a:rPr lang="ko-KR" alt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신용카드회원등이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지도록 할 수 있다는 취지의 계약을 신용카드회원등과 체결한 경우에는 그 </a:t>
                      </a:r>
                      <a:r>
                        <a:rPr lang="ko-KR" alt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신용카드회원등이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그 계약내용에 따른 책임을 지도록 할 수 있다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altLang="ko-KR" sz="1400" b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99592" y="5862464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/>
              <a:t>자료</a:t>
            </a:r>
            <a:r>
              <a:rPr lang="en-US" altLang="ko-KR" sz="900" dirty="0" smtClean="0"/>
              <a:t>: </a:t>
            </a:r>
            <a:r>
              <a:rPr lang="ko-KR" altLang="en-US" sz="900" dirty="0" smtClean="0"/>
              <a:t>국가법령정보센터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291744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63503" y="6376243"/>
            <a:ext cx="2133600" cy="365125"/>
          </a:xfrm>
        </p:spPr>
        <p:txBody>
          <a:bodyPr/>
          <a:lstStyle/>
          <a:p>
            <a:fld id="{2B413274-CE84-482E-91B3-A015C2ADDA13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5292080" y="116633"/>
            <a:ext cx="374441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tx1"/>
              </a:buClr>
            </a:pPr>
            <a:r>
              <a:rPr lang="en-US" altLang="ko-KR" sz="14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Ⅱ.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 관련 법 ∙ 제도 현황</a:t>
            </a:r>
            <a:endParaRPr lang="en-US" altLang="ko-KR" sz="1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90339" y="462660"/>
            <a:ext cx="7886700" cy="624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100" dirty="0" smtClean="0"/>
              <a:t>금융소비자 보호 및 교육∙홍보</a:t>
            </a:r>
            <a:endParaRPr lang="ko-KR" altLang="en-US" sz="2100" dirty="0"/>
          </a:p>
        </p:txBody>
      </p:sp>
      <p:cxnSp>
        <p:nvCxnSpPr>
          <p:cNvPr id="31" name="직선 연결선 30"/>
          <p:cNvCxnSpPr/>
          <p:nvPr/>
        </p:nvCxnSpPr>
        <p:spPr>
          <a:xfrm>
            <a:off x="74494" y="968405"/>
            <a:ext cx="88779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다이어그램 4"/>
          <p:cNvGraphicFramePr/>
          <p:nvPr>
            <p:extLst>
              <p:ext uri="{D42A27DB-BD31-4B8C-83A1-F6EECF244321}">
                <p14:modId xmlns:p14="http://schemas.microsoft.com/office/powerpoint/2010/main" val="2117358051"/>
              </p:ext>
            </p:extLst>
          </p:nvPr>
        </p:nvGraphicFramePr>
        <p:xfrm>
          <a:off x="251520" y="1268760"/>
          <a:ext cx="860444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626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1254035"/>
            <a:ext cx="9144000" cy="4872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3274-CE84-482E-91B3-A015C2ADDA13}" type="slidenum">
              <a:rPr lang="ko-KR" altLang="en-US" smtClean="0"/>
              <a:pPr/>
              <a:t>9</a:t>
            </a:fld>
            <a:endParaRPr lang="ko-KR" altLang="en-US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971600" y="1600200"/>
            <a:ext cx="72008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I.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개요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rtl="0" eaLnBrk="1" fontAlgn="auto" latinLnBrk="1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Ⅱ. </a:t>
            </a:r>
            <a:r>
              <a:rPr lang="ko-KR" altLang="en-US" sz="2000" b="1" dirty="0" smtClean="0"/>
              <a:t>관련 법 ∙ 제도 현황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rtl="0" eaLnBrk="1" fontAlgn="auto" latinLnBrk="1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Ⅲ.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해외사례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marL="0" marR="0" lvl="0" indent="0" defTabSz="914400" rtl="0" eaLnBrk="1" fontAlgn="auto" latinLnBrk="1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Ⅳ.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평가</a:t>
            </a:r>
            <a:r>
              <a:rPr lang="en-US" altLang="ko-KR" sz="2000" b="1" noProof="0" dirty="0"/>
              <a:t> </a:t>
            </a:r>
            <a:r>
              <a:rPr lang="ko-KR" altLang="en-US" sz="2000" b="1" noProof="0" dirty="0" smtClean="0"/>
              <a:t>및 개선방안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064" y="541176"/>
            <a:ext cx="4632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목 차</a:t>
            </a:r>
            <a:endParaRPr lang="ko-KR" altLang="en-US" sz="5400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08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8149</TotalTime>
  <Words>3344</Words>
  <Application>Microsoft Office PowerPoint</Application>
  <PresentationFormat>화면 슬라이드 쇼(4:3)</PresentationFormat>
  <Paragraphs>467</Paragraphs>
  <Slides>34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34</vt:i4>
      </vt:variant>
    </vt:vector>
  </HeadingPairs>
  <TitlesOfParts>
    <vt:vector size="39" baseType="lpstr">
      <vt:lpstr>HY견고딕</vt:lpstr>
      <vt:lpstr>맑은 고딕</vt:lpstr>
      <vt:lpstr>Arial</vt:lpstr>
      <vt:lpstr>Wingdings</vt:lpstr>
      <vt:lpstr>Office 테마</vt:lpstr>
      <vt:lpstr>전자금융 분야 배상책임 제도 현황 및 개선방안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감사합니다.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가계부채문제의 진단 및 대응</dc:title>
  <dc:creator>choyoonji</dc:creator>
  <cp:lastModifiedBy>정지수</cp:lastModifiedBy>
  <cp:revision>402</cp:revision>
  <cp:lastPrinted>2017-05-22T06:14:38Z</cp:lastPrinted>
  <dcterms:created xsi:type="dcterms:W3CDTF">2012-03-08T00:48:30Z</dcterms:created>
  <dcterms:modified xsi:type="dcterms:W3CDTF">2017-05-26T01:52:53Z</dcterms:modified>
</cp:coreProperties>
</file>