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8" r:id="rId3"/>
    <p:sldId id="279" r:id="rId4"/>
    <p:sldId id="282" r:id="rId5"/>
    <p:sldId id="281" r:id="rId6"/>
    <p:sldId id="277" r:id="rId7"/>
    <p:sldId id="269" r:id="rId8"/>
    <p:sldId id="270" r:id="rId9"/>
    <p:sldId id="28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34AE-1ACD-4902-A7E9-21C1EDB7A86C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F56D-5066-434C-B019-52880E5574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86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40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70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2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41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82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18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90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04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87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81C7-C632-4C22-8C6F-C5CB43102270}" type="datetimeFigureOut">
              <a:rPr lang="ko-KR" altLang="en-US" smtClean="0"/>
              <a:t>2016-07-10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67C0-AC97-4EC4-8CF9-D2FB9266D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8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3"/>
            <a:ext cx="412077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10" y="841475"/>
            <a:ext cx="3768055" cy="192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88" y="4932662"/>
            <a:ext cx="1387852" cy="137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85" y="2824709"/>
            <a:ext cx="608121" cy="3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88" y="2824708"/>
            <a:ext cx="776398" cy="11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88" y="4124273"/>
            <a:ext cx="623530" cy="80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43" y="3203924"/>
            <a:ext cx="635497" cy="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19" y="3939728"/>
            <a:ext cx="760988" cy="99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27" y="2848471"/>
            <a:ext cx="2377081" cy="348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직사각형 72"/>
          <p:cNvSpPr/>
          <p:nvPr/>
        </p:nvSpPr>
        <p:spPr>
          <a:xfrm>
            <a:off x="8119149" y="63254"/>
            <a:ext cx="88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/>
              <a:t>DEV 1/8</a:t>
            </a:r>
            <a:endParaRPr lang="en-US" altLang="ko-KR" sz="1400" b="1" i="1" dirty="0"/>
          </a:p>
        </p:txBody>
      </p:sp>
    </p:spTree>
    <p:extLst>
      <p:ext uri="{BB962C8B-B14F-4D97-AF65-F5344CB8AC3E}">
        <p14:creationId xmlns:p14="http://schemas.microsoft.com/office/powerpoint/2010/main" val="3322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67" y="980728"/>
            <a:ext cx="6934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1151112" y="4581128"/>
            <a:ext cx="6949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트랜센던스</a:t>
            </a:r>
            <a:r>
              <a:rPr lang="en-US" altLang="ko-KR" dirty="0" smtClean="0"/>
              <a:t>(Transcendence</a:t>
            </a:r>
            <a:r>
              <a:rPr lang="en-US" altLang="ko-KR" dirty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초월</a:t>
            </a:r>
            <a:r>
              <a:rPr lang="en-US" altLang="ko-KR" dirty="0"/>
              <a:t>, </a:t>
            </a:r>
            <a:r>
              <a:rPr lang="ko-KR" altLang="en-US" dirty="0"/>
              <a:t>탁월</a:t>
            </a:r>
            <a:r>
              <a:rPr lang="en-US" altLang="ko-KR" dirty="0"/>
              <a:t>, </a:t>
            </a:r>
            <a:r>
              <a:rPr lang="ko-KR" altLang="en-US" dirty="0"/>
              <a:t>신의 </a:t>
            </a:r>
            <a:r>
              <a:rPr lang="ko-KR" altLang="en-US" dirty="0" smtClean="0"/>
              <a:t>초월성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Q : </a:t>
            </a:r>
            <a:r>
              <a:rPr lang="ko-KR" altLang="en-US" dirty="0" smtClean="0"/>
              <a:t>인공지능이 </a:t>
            </a:r>
            <a:r>
              <a:rPr lang="ko-KR" altLang="en-US" b="1" u="sng" dirty="0" smtClean="0"/>
              <a:t>온라인 네트워크에 </a:t>
            </a:r>
            <a:r>
              <a:rPr lang="ko-KR" altLang="en-US" sz="2400" b="1" u="sng" dirty="0" smtClean="0"/>
              <a:t>연결</a:t>
            </a:r>
            <a:r>
              <a:rPr lang="ko-KR" altLang="en-US" dirty="0" smtClean="0"/>
              <a:t>되는 것이 안전할까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=&gt;</a:t>
            </a:r>
            <a:r>
              <a:rPr lang="ko-KR" altLang="en-US" b="1" dirty="0" smtClean="0">
                <a:solidFill>
                  <a:srgbClr val="00B0F0"/>
                </a:solidFill>
              </a:rPr>
              <a:t>연결</a:t>
            </a:r>
            <a:r>
              <a:rPr lang="ko-KR" altLang="en-US" dirty="0" smtClean="0"/>
              <a:t>의 편의성 </a:t>
            </a:r>
            <a:r>
              <a:rPr lang="en-US" altLang="ko-KR" dirty="0" smtClean="0"/>
              <a:t>- VOICE</a:t>
            </a:r>
          </a:p>
          <a:p>
            <a:r>
              <a:rPr lang="en-US" altLang="ko-KR" dirty="0" smtClean="0"/>
              <a:t>Q : </a:t>
            </a:r>
            <a:r>
              <a:rPr lang="ko-KR" altLang="en-US" dirty="0" smtClean="0"/>
              <a:t>인공지능의 신경망 부분을 변경 불가능하도록 하면 어떨까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</a:t>
            </a:r>
            <a:r>
              <a:rPr lang="en-US" altLang="ko-KR" dirty="0"/>
              <a:t>=&gt; </a:t>
            </a:r>
            <a:r>
              <a:rPr lang="ko-KR" altLang="en-US" dirty="0"/>
              <a:t>블록체인의 </a:t>
            </a:r>
            <a:r>
              <a:rPr lang="ko-KR" altLang="en-US" sz="2400" b="1" dirty="0">
                <a:solidFill>
                  <a:srgbClr val="00B0F0"/>
                </a:solidFill>
              </a:rPr>
              <a:t>투명성</a:t>
            </a:r>
            <a:r>
              <a:rPr lang="ko-KR" altLang="en-US" dirty="0"/>
              <a:t>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AI Neural Net HASH </a:t>
            </a:r>
            <a:r>
              <a:rPr lang="ko-KR" altLang="en-US" dirty="0" smtClean="0"/>
              <a:t>값 저장</a:t>
            </a:r>
            <a:endParaRPr lang="ko-KR" alt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462119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8119149" y="63254"/>
            <a:ext cx="88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/>
              <a:t>DEV 2/8</a:t>
            </a:r>
            <a:endParaRPr lang="en-US" altLang="ko-KR" sz="1400" b="1" i="1" dirty="0"/>
          </a:p>
        </p:txBody>
      </p:sp>
    </p:spTree>
    <p:extLst>
      <p:ext uri="{BB962C8B-B14F-4D97-AF65-F5344CB8AC3E}">
        <p14:creationId xmlns:p14="http://schemas.microsoft.com/office/powerpoint/2010/main" val="12041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497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413547" y="343537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[</a:t>
            </a:r>
            <a:r>
              <a:rPr lang="ko-KR" altLang="en-US" sz="2400" b="1" dirty="0" err="1" smtClean="0"/>
              <a:t>개발컨셉</a:t>
            </a:r>
            <a:r>
              <a:rPr lang="en-US" altLang="ko-KR" sz="2400" b="1" dirty="0" smtClean="0"/>
              <a:t>]</a:t>
            </a:r>
            <a:endParaRPr lang="en-US" altLang="ko-KR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8119149" y="63254"/>
            <a:ext cx="88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/>
              <a:t>DEV 3/8</a:t>
            </a:r>
            <a:endParaRPr lang="en-US" altLang="ko-KR" sz="1400" b="1" i="1" dirty="0"/>
          </a:p>
        </p:txBody>
      </p:sp>
    </p:spTree>
    <p:extLst>
      <p:ext uri="{BB962C8B-B14F-4D97-AF65-F5344CB8AC3E}">
        <p14:creationId xmlns:p14="http://schemas.microsoft.com/office/powerpoint/2010/main" val="10735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3547" y="343537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[</a:t>
            </a:r>
            <a:r>
              <a:rPr lang="ko-KR" altLang="en-US" sz="2400" b="1" dirty="0" err="1" smtClean="0"/>
              <a:t>개발컨셉</a:t>
            </a:r>
            <a:r>
              <a:rPr lang="en-US" altLang="ko-KR" sz="2400" b="1" dirty="0" smtClean="0"/>
              <a:t>]</a:t>
            </a:r>
            <a:endParaRPr lang="en-US" altLang="ko-KR" sz="2400" b="1" dirty="0"/>
          </a:p>
        </p:txBody>
      </p:sp>
      <p:sp>
        <p:nvSpPr>
          <p:cNvPr id="10" name="직사각형 9"/>
          <p:cNvSpPr/>
          <p:nvPr/>
        </p:nvSpPr>
        <p:spPr>
          <a:xfrm>
            <a:off x="395536" y="1340768"/>
            <a:ext cx="8352928" cy="409342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2000" dirty="0" smtClean="0"/>
          </a:p>
          <a:p>
            <a:r>
              <a:rPr lang="en-US" altLang="ko-KR" sz="2000" dirty="0" smtClean="0"/>
              <a:t>A. </a:t>
            </a:r>
            <a:r>
              <a:rPr lang="ko-KR" altLang="en-US" sz="2000" dirty="0" smtClean="0"/>
              <a:t>금융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Fin&amp;AI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체크카드 및 </a:t>
            </a:r>
            <a:r>
              <a:rPr lang="ko-KR" altLang="en-US" sz="2000" dirty="0" err="1" smtClean="0"/>
              <a:t>어카운트에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비트코인 등 </a:t>
            </a:r>
            <a:endParaRPr lang="en-US" altLang="ko-KR" sz="2000" dirty="0" smtClean="0"/>
          </a:p>
          <a:p>
            <a:r>
              <a:rPr lang="ko-KR" altLang="en-US" sz="2000" dirty="0" smtClean="0"/>
              <a:t>            </a:t>
            </a:r>
            <a:r>
              <a:rPr lang="ko-KR" altLang="en-US" sz="2000" u="sng" dirty="0" smtClean="0">
                <a:solidFill>
                  <a:srgbClr val="00B0F0"/>
                </a:solidFill>
              </a:rPr>
              <a:t>금융계좌에 가상화폐 연동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활용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결제시</a:t>
            </a:r>
            <a:r>
              <a:rPr lang="ko-KR" altLang="en-US" sz="1600" dirty="0" smtClean="0"/>
              <a:t> 고객선택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2000" dirty="0">
                <a:solidFill>
                  <a:srgbClr val="00B0F0"/>
                </a:solidFill>
              </a:rPr>
              <a:t> </a:t>
            </a:r>
            <a:r>
              <a:rPr lang="en-US" altLang="ko-KR" sz="2000" dirty="0" smtClean="0">
                <a:solidFill>
                  <a:srgbClr val="00B0F0"/>
                </a:solidFill>
              </a:rPr>
              <a:t>           </a:t>
            </a:r>
            <a:r>
              <a:rPr lang="ko-KR" altLang="en-US" sz="2000" u="sng" dirty="0" smtClean="0">
                <a:solidFill>
                  <a:srgbClr val="00B0F0"/>
                </a:solidFill>
              </a:rPr>
              <a:t>가상화폐 투자기능</a:t>
            </a:r>
            <a:r>
              <a:rPr lang="en-US" altLang="ko-KR" sz="2000" u="sng" dirty="0" smtClean="0">
                <a:solidFill>
                  <a:srgbClr val="00B0F0"/>
                </a:solidFill>
              </a:rPr>
              <a:t>(AI)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B. </a:t>
            </a:r>
            <a:r>
              <a:rPr lang="ko-KR" altLang="en-US" sz="2000" dirty="0" smtClean="0"/>
              <a:t>기능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IoT&amp;AI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고객정보와 </a:t>
            </a:r>
            <a:r>
              <a:rPr lang="ko-KR" altLang="en-US" sz="2000" dirty="0"/>
              <a:t>여신잔고를 </a:t>
            </a:r>
            <a:r>
              <a:rPr lang="ko-KR" altLang="en-US" sz="2000" dirty="0" smtClean="0"/>
              <a:t>활용 </a:t>
            </a:r>
            <a:r>
              <a:rPr lang="en-US" altLang="ko-KR" sz="2000" dirty="0" smtClean="0"/>
              <a:t>→</a:t>
            </a:r>
            <a:r>
              <a:rPr lang="ko-KR" altLang="en-US" sz="2000" dirty="0" smtClean="0"/>
              <a:t> </a:t>
            </a:r>
            <a:r>
              <a:rPr lang="ko-KR" altLang="en-US" sz="2000" u="sng" dirty="0" smtClean="0">
                <a:solidFill>
                  <a:srgbClr val="00B0F0"/>
                </a:solidFill>
              </a:rPr>
              <a:t>이체편의</a:t>
            </a:r>
            <a:r>
              <a:rPr lang="ko-KR" altLang="en-US" sz="2000" dirty="0" smtClean="0"/>
              <a:t>기능</a:t>
            </a:r>
            <a:endParaRPr lang="en-US" altLang="ko-KR" sz="2000" dirty="0" smtClean="0"/>
          </a:p>
          <a:p>
            <a:r>
              <a:rPr lang="ko-KR" altLang="en-US" sz="2000" dirty="0" smtClean="0"/>
              <a:t>           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예시 </a:t>
            </a:r>
            <a:r>
              <a:rPr lang="en-US" altLang="ko-KR" sz="2000" dirty="0" smtClean="0"/>
              <a:t>: “A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1000</a:t>
            </a:r>
            <a:r>
              <a:rPr lang="ko-KR" altLang="en-US" sz="2000" dirty="0" smtClean="0"/>
              <a:t>원</a:t>
            </a:r>
            <a:r>
              <a:rPr lang="en-US" altLang="ko-KR" sz="2000" dirty="0" smtClean="0"/>
              <a:t>, B 1000BTC</a:t>
            </a:r>
            <a:r>
              <a:rPr lang="ko-KR" altLang="en-US" sz="2000" dirty="0" smtClean="0"/>
              <a:t> 이체</a:t>
            </a:r>
            <a:r>
              <a:rPr lang="en-US" altLang="ko-KR" sz="2000" dirty="0"/>
              <a:t>”) -&gt; </a:t>
            </a:r>
            <a:r>
              <a:rPr lang="en-US" altLang="ko-KR" sz="2000" u="sng" dirty="0">
                <a:solidFill>
                  <a:srgbClr val="00B0F0"/>
                </a:solidFill>
              </a:rPr>
              <a:t>VOICE (AI)</a:t>
            </a:r>
          </a:p>
          <a:p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Want …  =&gt; </a:t>
            </a:r>
            <a:r>
              <a:rPr lang="en-US" altLang="ko-KR" sz="2000" dirty="0" err="1" smtClean="0"/>
              <a:t>IoT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지원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라즈베리파이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&amp; Electron </a:t>
            </a:r>
            <a:r>
              <a:rPr lang="ko-KR" altLang="en-US" sz="2000" dirty="0" smtClean="0"/>
              <a:t>적용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C. </a:t>
            </a:r>
            <a:r>
              <a:rPr lang="ko-KR" altLang="en-US" sz="2000" dirty="0" smtClean="0"/>
              <a:t>보안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화자인식 </a:t>
            </a:r>
            <a:r>
              <a:rPr lang="en-US" altLang="ko-KR" sz="2000" dirty="0" smtClean="0"/>
              <a:t>&amp; FIDO - </a:t>
            </a:r>
            <a:r>
              <a:rPr lang="ko-KR" altLang="en-US" sz="2000" dirty="0" smtClean="0"/>
              <a:t>설계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AI Security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- </a:t>
            </a:r>
            <a:r>
              <a:rPr lang="en-US" altLang="ko-KR" sz="2000" u="sng" dirty="0" smtClean="0">
                <a:solidFill>
                  <a:srgbClr val="00B0F0"/>
                </a:solidFill>
              </a:rPr>
              <a:t>AI NN SHA2-HASH</a:t>
            </a:r>
            <a:r>
              <a:rPr lang="ko-KR" altLang="en-US" sz="2000" u="sng" dirty="0" smtClean="0">
                <a:solidFill>
                  <a:srgbClr val="00B0F0"/>
                </a:solidFill>
              </a:rPr>
              <a:t>를 </a:t>
            </a:r>
            <a:r>
              <a:rPr lang="en-US" altLang="ko-KR" sz="2000" u="sng" dirty="0" err="1" smtClean="0">
                <a:solidFill>
                  <a:srgbClr val="00B0F0"/>
                </a:solidFill>
              </a:rPr>
              <a:t>BlockChain</a:t>
            </a:r>
            <a:r>
              <a:rPr lang="ko-KR" altLang="en-US" sz="2000" u="sng" dirty="0" smtClean="0">
                <a:solidFill>
                  <a:srgbClr val="00B0F0"/>
                </a:solidFill>
              </a:rPr>
              <a:t>에 저장</a:t>
            </a:r>
            <a:endParaRPr lang="en-US" altLang="ko-KR" sz="2000" u="sng" dirty="0" smtClean="0">
              <a:solidFill>
                <a:srgbClr val="00B0F0"/>
              </a:solidFill>
            </a:endParaRPr>
          </a:p>
          <a:p>
            <a:endParaRPr lang="ko-KR" altLang="en-US" sz="2000" u="sng" dirty="0">
              <a:solidFill>
                <a:srgbClr val="00B0F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119149" y="63254"/>
            <a:ext cx="88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/>
              <a:t>DEV 4/8</a:t>
            </a:r>
            <a:endParaRPr lang="en-US" altLang="ko-KR" sz="1400" b="1" i="1" dirty="0"/>
          </a:p>
        </p:txBody>
      </p:sp>
    </p:spTree>
    <p:extLst>
      <p:ext uri="{BB962C8B-B14F-4D97-AF65-F5344CB8AC3E}">
        <p14:creationId xmlns:p14="http://schemas.microsoft.com/office/powerpoint/2010/main" val="1167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95998"/>
              </p:ext>
            </p:extLst>
          </p:nvPr>
        </p:nvGraphicFramePr>
        <p:xfrm>
          <a:off x="755576" y="980732"/>
          <a:ext cx="7848872" cy="540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079"/>
                <a:gridCol w="3963292"/>
                <a:gridCol w="2020501"/>
              </a:tblGrid>
              <a:tr h="3862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설명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비고</a:t>
                      </a:r>
                      <a:endParaRPr lang="ko-KR" altLang="en-US" sz="1400" dirty="0"/>
                    </a:p>
                  </a:txBody>
                  <a:tcPr/>
                </a:tc>
              </a:tr>
              <a:tr h="3862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블록체인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비트코인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Blocko</a:t>
                      </a:r>
                      <a:r>
                        <a:rPr lang="en-US" altLang="ko-KR" sz="1400" baseline="0" dirty="0" smtClean="0"/>
                        <a:t> API – </a:t>
                      </a:r>
                      <a:r>
                        <a:rPr lang="en-US" altLang="ko-KR" sz="1400" baseline="0" dirty="0" err="1" smtClean="0"/>
                        <a:t>NodeJS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용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53974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UX </a:t>
                      </a:r>
                      <a:r>
                        <a:rPr lang="ko-KR" altLang="en-US" sz="1400" dirty="0" smtClean="0"/>
                        <a:t>및 지원기기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Electron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(Windows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기기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err="1" smtClean="0"/>
                        <a:t>모바일</a:t>
                      </a:r>
                      <a:r>
                        <a:rPr lang="ko-KR" altLang="en-US" sz="1400" baseline="0" dirty="0" smtClean="0"/>
                        <a:t> 기기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en-US" altLang="ko-KR" sz="1400" baseline="0" dirty="0" err="1" smtClean="0"/>
                        <a:t>IoT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기기 등</a:t>
                      </a:r>
                      <a:r>
                        <a:rPr lang="en-US" altLang="ko-KR" sz="1400" baseline="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다양한 기기 지원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(Cross Compile)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9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Node JS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err="1" smtClean="0"/>
                        <a:t>반응형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웹앱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고수준 언어 이용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862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음성인식 </a:t>
                      </a:r>
                      <a:r>
                        <a:rPr lang="en-US" altLang="ko-KR" sz="1400" dirty="0" smtClean="0"/>
                        <a:t>API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Human Interaction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862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/>
                        <a:t>QRCode</a:t>
                      </a:r>
                      <a:r>
                        <a:rPr lang="ko-KR" altLang="en-US" sz="1400" dirty="0" smtClean="0"/>
                        <a:t>를 이용한 기기간 정보전송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/>
                    </a:p>
                  </a:txBody>
                  <a:tcPr anchor="ctr"/>
                </a:tc>
              </a:tr>
              <a:tr h="53974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보안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인증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화자인식 </a:t>
                      </a:r>
                      <a:r>
                        <a:rPr lang="en-US" altLang="ko-KR" sz="1400" dirty="0" smtClean="0"/>
                        <a:t>&amp; FIDO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(Authentication/Authorization)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Speech </a:t>
                      </a:r>
                      <a:r>
                        <a:rPr lang="en-US" altLang="ko-KR" sz="1400" dirty="0" err="1" smtClean="0"/>
                        <a:t>Recoognition</a:t>
                      </a:r>
                      <a:endParaRPr lang="en-US" altLang="ko-KR" sz="1400" dirty="0" smtClean="0"/>
                    </a:p>
                  </a:txBody>
                  <a:tcPr anchor="ctr"/>
                </a:tc>
              </a:tr>
              <a:tr h="539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정보전송 보안기능 설계 및 구현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암호키</a:t>
                      </a:r>
                      <a:r>
                        <a:rPr lang="ko-KR" altLang="en-US" sz="1400" dirty="0" smtClean="0"/>
                        <a:t> 교환</a:t>
                      </a:r>
                      <a:r>
                        <a:rPr lang="en-US" altLang="ko-KR" sz="1400" dirty="0" smtClean="0"/>
                        <a:t>, 1</a:t>
                      </a:r>
                      <a:r>
                        <a:rPr lang="ko-KR" altLang="en-US" sz="1400" dirty="0" smtClean="0"/>
                        <a:t>회성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정보 생성 등</a:t>
                      </a:r>
                      <a:r>
                        <a:rPr lang="en-US" altLang="ko-KR" sz="1400" dirty="0" smtClean="0"/>
                        <a:t> </a:t>
                      </a:r>
                    </a:p>
                  </a:txBody>
                  <a:tcPr anchor="ctr"/>
                </a:tc>
              </a:tr>
              <a:tr h="539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어플리케이션 보안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앱</a:t>
                      </a:r>
                      <a:r>
                        <a:rPr lang="ko-KR" altLang="en-US" sz="1400" dirty="0" smtClean="0"/>
                        <a:t> 코드 해시 저장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난독화 등</a:t>
                      </a:r>
                      <a:endParaRPr lang="en-US" altLang="ko-KR" sz="1400" dirty="0" smtClean="0"/>
                    </a:p>
                  </a:txBody>
                  <a:tcPr anchor="ctr"/>
                </a:tc>
              </a:tr>
              <a:tr h="3862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빅데이터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err="1" smtClean="0"/>
                        <a:t>머신러닝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은행잔고의 비트코인 투자 기능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/>
                    </a:p>
                  </a:txBody>
                  <a:tcPr anchor="ctr"/>
                </a:tc>
              </a:tr>
              <a:tr h="3862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음성인식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화자인식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필기체인식 기능 강화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/>
                    </a:p>
                  </a:txBody>
                  <a:tcPr anchor="ctr"/>
                </a:tc>
              </a:tr>
              <a:tr h="3862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AI</a:t>
                      </a:r>
                      <a:r>
                        <a:rPr lang="en-US" altLang="ko-KR" sz="1400" baseline="0" dirty="0" smtClean="0"/>
                        <a:t> Training Result HASH</a:t>
                      </a:r>
                      <a:r>
                        <a:rPr lang="ko-KR" altLang="en-US" sz="1400" baseline="0" dirty="0" smtClean="0"/>
                        <a:t>를 블록체인에 저장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인공지능 변조방지</a:t>
                      </a:r>
                      <a:endParaRPr lang="en-US" altLang="ko-KR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586636" y="356964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[</a:t>
            </a:r>
            <a:r>
              <a:rPr lang="ko-KR" altLang="en-US" sz="2400" b="1" dirty="0"/>
              <a:t>개발범위</a:t>
            </a:r>
            <a:r>
              <a:rPr lang="en-US" altLang="ko-KR" sz="2400" b="1" dirty="0"/>
              <a:t>]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8119149" y="63254"/>
            <a:ext cx="88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/>
              <a:t>DEV 5/8</a:t>
            </a:r>
            <a:endParaRPr lang="en-US" altLang="ko-KR" sz="1400" b="1" i="1" dirty="0"/>
          </a:p>
        </p:txBody>
      </p:sp>
    </p:spTree>
    <p:extLst>
      <p:ext uri="{BB962C8B-B14F-4D97-AF65-F5344CB8AC3E}">
        <p14:creationId xmlns:p14="http://schemas.microsoft.com/office/powerpoint/2010/main" val="30412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495476" y="343537"/>
            <a:ext cx="2945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/>
              <a:t>[</a:t>
            </a:r>
            <a:r>
              <a:rPr lang="ko-KR" altLang="en-US" sz="3200" b="1" dirty="0" smtClean="0"/>
              <a:t>개발설계 </a:t>
            </a:r>
            <a:r>
              <a:rPr lang="en-US" altLang="ko-KR" sz="3200" b="1" dirty="0" smtClean="0"/>
              <a:t>- IT]</a:t>
            </a:r>
            <a:endParaRPr lang="en-US" altLang="ko-KR" sz="3200" b="1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178882" y="4185773"/>
            <a:ext cx="3528392" cy="12961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394906" y="4414676"/>
            <a:ext cx="1512168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BANK</a:t>
            </a:r>
          </a:p>
          <a:p>
            <a:pPr algn="ctr"/>
            <a:r>
              <a:rPr lang="ko-KR" altLang="en-US" dirty="0" err="1" smtClean="0"/>
              <a:t>계정계</a:t>
            </a:r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6979082" y="4414676"/>
            <a:ext cx="1512168" cy="7920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가상화폐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계정</a:t>
            </a:r>
            <a:r>
              <a:rPr lang="ko-KR" altLang="en-US" dirty="0" err="1"/>
              <a:t>계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58664" y="544751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BANK</a:t>
            </a:r>
            <a:endParaRPr lang="ko-KR" altLang="en-US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7380312" y="5843493"/>
            <a:ext cx="1512168" cy="623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가상화폐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거래소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5" name="꺾인 연결선 34"/>
          <p:cNvCxnSpPr>
            <a:stCxn id="28" idx="2"/>
            <a:endCxn id="32" idx="0"/>
          </p:cNvCxnSpPr>
          <p:nvPr/>
        </p:nvCxnSpPr>
        <p:spPr>
          <a:xfrm rot="16200000" flipH="1">
            <a:off x="7617417" y="5324513"/>
            <a:ext cx="636729" cy="401230"/>
          </a:xfrm>
          <a:prstGeom prst="bentConnector3">
            <a:avLst>
              <a:gd name="adj1" fmla="val 682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왼쪽/오른쪽 화살표 35"/>
          <p:cNvSpPr/>
          <p:nvPr/>
        </p:nvSpPr>
        <p:spPr>
          <a:xfrm>
            <a:off x="6741251" y="4702708"/>
            <a:ext cx="401230" cy="216024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58305" y="4108744"/>
            <a:ext cx="3528392" cy="2027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3806672" y="1277470"/>
            <a:ext cx="1588234" cy="5122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ko-KR" altLang="en-US" sz="2400" b="1" dirty="0" smtClean="0"/>
              <a:t>이용자</a:t>
            </a:r>
            <a:endParaRPr lang="ko-KR" altLang="en-US" sz="2400" b="1" dirty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485990" y="4285636"/>
            <a:ext cx="119331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PC</a:t>
            </a:r>
            <a:endParaRPr lang="ko-KR" altLang="en-US" sz="2000" b="1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778599" y="4299820"/>
            <a:ext cx="119331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MOBILE</a:t>
            </a:r>
            <a:endParaRPr lang="ko-KR" altLang="en-US" sz="2000" b="1" dirty="0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3060736" y="4285158"/>
            <a:ext cx="702685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 smtClean="0"/>
              <a:t>IoT</a:t>
            </a:r>
            <a:endParaRPr lang="ko-KR" altLang="en-US" sz="2000" b="1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485990" y="5420196"/>
            <a:ext cx="3277431" cy="2708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ELECTRON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485991" y="5149384"/>
            <a:ext cx="1349690" cy="270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음성인식</a:t>
            </a:r>
            <a:r>
              <a:rPr lang="en-US" altLang="ko-KR" sz="1400" dirty="0" smtClean="0">
                <a:solidFill>
                  <a:schemeClr val="tx1"/>
                </a:solidFill>
              </a:rPr>
              <a:t>/</a:t>
            </a:r>
            <a:r>
              <a:rPr lang="ko-KR" altLang="en-US" sz="1400" dirty="0" smtClean="0">
                <a:solidFill>
                  <a:schemeClr val="tx1"/>
                </a:solidFill>
              </a:rPr>
              <a:t>출력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3060736" y="5150940"/>
            <a:ext cx="702685" cy="270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</a:rPr>
              <a:t>보안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1835680" y="5152610"/>
            <a:ext cx="1225055" cy="270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가상화</a:t>
            </a:r>
            <a:r>
              <a:rPr lang="ko-KR" altLang="en-US" sz="1400" dirty="0">
                <a:solidFill>
                  <a:schemeClr val="tx1"/>
                </a:solidFill>
              </a:rPr>
              <a:t>폐</a:t>
            </a:r>
            <a:r>
              <a:rPr lang="en-US" altLang="ko-KR" sz="1400" dirty="0" smtClean="0">
                <a:solidFill>
                  <a:schemeClr val="tx1"/>
                </a:solidFill>
              </a:rPr>
              <a:t>API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93" y="2888543"/>
            <a:ext cx="1151320" cy="7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37" y="2827140"/>
            <a:ext cx="1118132" cy="77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7" y="2779312"/>
            <a:ext cx="1152214" cy="80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082649" y="1628801"/>
            <a:ext cx="92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음성</a:t>
            </a:r>
            <a:endParaRPr lang="ko-KR" altLang="en-US" sz="2400" b="1" dirty="0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485991" y="5674659"/>
            <a:ext cx="1349690" cy="270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solidFill>
                  <a:schemeClr val="tx1"/>
                </a:solidFill>
              </a:rPr>
              <a:t>NodeJS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52" name="꺾인 연결선 51"/>
          <p:cNvCxnSpPr>
            <a:stCxn id="39" idx="2"/>
            <a:endCxn id="49" idx="0"/>
          </p:cNvCxnSpPr>
          <p:nvPr/>
        </p:nvCxnSpPr>
        <p:spPr>
          <a:xfrm rot="5400000">
            <a:off x="2281608" y="460130"/>
            <a:ext cx="989549" cy="36488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49" idx="3"/>
            <a:endCxn id="48" idx="0"/>
          </p:cNvCxnSpPr>
          <p:nvPr/>
        </p:nvCxnSpPr>
        <p:spPr>
          <a:xfrm flipV="1">
            <a:off x="1528081" y="2827140"/>
            <a:ext cx="647422" cy="355663"/>
          </a:xfrm>
          <a:prstGeom prst="bentConnector4">
            <a:avLst>
              <a:gd name="adj1" fmla="val 6824"/>
              <a:gd name="adj2" fmla="val 1777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72525" y="2224610"/>
            <a:ext cx="92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QR</a:t>
            </a:r>
            <a:endParaRPr lang="ko-KR" altLang="en-US" sz="2000" b="1" dirty="0"/>
          </a:p>
        </p:txBody>
      </p:sp>
      <p:sp>
        <p:nvSpPr>
          <p:cNvPr id="55" name="왼쪽/오른쪽 화살표 54"/>
          <p:cNvSpPr/>
          <p:nvPr/>
        </p:nvSpPr>
        <p:spPr>
          <a:xfrm>
            <a:off x="4067944" y="4706330"/>
            <a:ext cx="1008112" cy="36052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5257205" y="3621673"/>
            <a:ext cx="344441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2"/>
                </a:solidFill>
                <a:latin typeface="+mj-lt"/>
              </a:rPr>
              <a:t>__</a:t>
            </a:r>
            <a:r>
              <a:rPr lang="ko-KR" altLang="en-US" sz="2400" b="1" dirty="0" smtClean="0">
                <a:solidFill>
                  <a:schemeClr val="bg2"/>
                </a:solidFill>
                <a:latin typeface="+mj-lt"/>
              </a:rPr>
              <a:t>코인</a:t>
            </a:r>
            <a:endParaRPr lang="ko-KR" altLang="en-US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36419" y="2779312"/>
            <a:ext cx="92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QR</a:t>
            </a:r>
            <a:endParaRPr lang="ko-KR" altLang="en-US" sz="2000" b="1" dirty="0"/>
          </a:p>
        </p:txBody>
      </p:sp>
      <p:cxnSp>
        <p:nvCxnSpPr>
          <p:cNvPr id="59" name="꺾인 연결선 58"/>
          <p:cNvCxnSpPr/>
          <p:nvPr/>
        </p:nvCxnSpPr>
        <p:spPr>
          <a:xfrm flipV="1">
            <a:off x="4281971" y="2624720"/>
            <a:ext cx="1623061" cy="64274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59"/>
          <p:cNvCxnSpPr>
            <a:stCxn id="26" idx="3"/>
            <a:endCxn id="57" idx="3"/>
          </p:cNvCxnSpPr>
          <p:nvPr/>
        </p:nvCxnSpPr>
        <p:spPr>
          <a:xfrm flipH="1" flipV="1">
            <a:off x="8701622" y="3852506"/>
            <a:ext cx="5652" cy="981339"/>
          </a:xfrm>
          <a:prstGeom prst="bentConnector3">
            <a:avLst>
              <a:gd name="adj1" fmla="val -404458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모서리가 둥근 직사각형 60"/>
          <p:cNvSpPr/>
          <p:nvPr/>
        </p:nvSpPr>
        <p:spPr>
          <a:xfrm>
            <a:off x="5394906" y="5810065"/>
            <a:ext cx="1512168" cy="623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FIDO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서</a:t>
            </a:r>
            <a:r>
              <a:rPr lang="ko-KR" altLang="en-US" dirty="0">
                <a:solidFill>
                  <a:schemeClr val="tx1"/>
                </a:solidFill>
              </a:rPr>
              <a:t>버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05032" y="2365474"/>
            <a:ext cx="166686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+mj-lt"/>
              </a:rPr>
              <a:t>소상공</a:t>
            </a:r>
            <a:r>
              <a:rPr lang="ko-KR" altLang="en-US" sz="2400" b="1" dirty="0">
                <a:latin typeface="+mj-lt"/>
              </a:rPr>
              <a:t>인</a:t>
            </a:r>
          </a:p>
        </p:txBody>
      </p:sp>
      <p:cxnSp>
        <p:nvCxnSpPr>
          <p:cNvPr id="64" name="꺾인 연결선 63"/>
          <p:cNvCxnSpPr/>
          <p:nvPr/>
        </p:nvCxnSpPr>
        <p:spPr>
          <a:xfrm rot="5400000" flipH="1" flipV="1">
            <a:off x="6870918" y="2729991"/>
            <a:ext cx="706038" cy="599163"/>
          </a:xfrm>
          <a:prstGeom prst="bentConnector4">
            <a:avLst>
              <a:gd name="adj1" fmla="val 33653"/>
              <a:gd name="adj2" fmla="val 13815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8119149" y="63254"/>
            <a:ext cx="88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/>
              <a:t>DEV 6/8</a:t>
            </a:r>
            <a:endParaRPr lang="en-US" altLang="ko-KR" sz="1400" b="1" i="1" dirty="0"/>
          </a:p>
        </p:txBody>
      </p:sp>
    </p:spTree>
    <p:extLst>
      <p:ext uri="{BB962C8B-B14F-4D97-AF65-F5344CB8AC3E}">
        <p14:creationId xmlns:p14="http://schemas.microsoft.com/office/powerpoint/2010/main" val="15673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491063" y="2064429"/>
            <a:ext cx="8352928" cy="426898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ko-KR" altLang="en-US" sz="2800" b="1" dirty="0" smtClean="0"/>
              <a:t>보안 설계 세부내역 </a:t>
            </a:r>
            <a:endParaRPr lang="en-US" altLang="ko-KR" sz="2800" b="1" dirty="0" smtClean="0"/>
          </a:p>
          <a:p>
            <a:endParaRPr lang="en-US" altLang="ko-KR" sz="2800" b="1" dirty="0" smtClean="0"/>
          </a:p>
          <a:p>
            <a:endParaRPr lang="en-US" altLang="ko-KR" sz="2000" dirty="0" smtClean="0"/>
          </a:p>
          <a:p>
            <a:pPr marL="342900" indent="-342900">
              <a:buAutoNum type="arabicParenR"/>
            </a:pPr>
            <a:r>
              <a:rPr lang="ko-KR" altLang="en-US" sz="2000" dirty="0" smtClean="0"/>
              <a:t>음성전달영역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음성화자 인증 및 </a:t>
            </a:r>
            <a:r>
              <a:rPr lang="en-US" altLang="ko-KR" sz="2000" dirty="0" smtClean="0"/>
              <a:t>FIDO </a:t>
            </a:r>
            <a:r>
              <a:rPr lang="ko-KR" altLang="en-US" sz="2000" dirty="0" smtClean="0"/>
              <a:t>인증</a:t>
            </a:r>
            <a:endParaRPr lang="en-US" altLang="ko-KR" sz="2000" dirty="0" smtClean="0"/>
          </a:p>
          <a:p>
            <a:pPr marL="342900" indent="-342900">
              <a:buAutoNum type="arabicParenR"/>
            </a:pPr>
            <a:r>
              <a:rPr lang="ko-KR" altLang="en-US" sz="2000" dirty="0" smtClean="0"/>
              <a:t>비트코인 비밀키 저장보안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앱</a:t>
            </a:r>
            <a:r>
              <a:rPr lang="ko-KR" altLang="en-US" sz="2000" dirty="0" smtClean="0"/>
              <a:t> 내 </a:t>
            </a:r>
            <a:r>
              <a:rPr lang="en-US" altLang="ko-KR" sz="2000" dirty="0" err="1" smtClean="0"/>
              <a:t>SandBox</a:t>
            </a:r>
            <a:r>
              <a:rPr lang="en-US" altLang="ko-KR" sz="2000" dirty="0" smtClean="0"/>
              <a:t>(Emulation) </a:t>
            </a:r>
            <a:r>
              <a:rPr lang="ko-KR" altLang="en-US" sz="2000" dirty="0" smtClean="0"/>
              <a:t>기능을 이용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무결성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난독화 적용 등</a:t>
            </a:r>
            <a:endParaRPr lang="en-US" altLang="ko-KR" sz="2000" dirty="0" smtClean="0"/>
          </a:p>
          <a:p>
            <a:pPr marL="342900" indent="-342900">
              <a:buAutoNum type="arabicParenR"/>
            </a:pPr>
            <a:r>
              <a:rPr lang="ko-KR" altLang="en-US" sz="2000" dirty="0" smtClean="0"/>
              <a:t>통신구간 </a:t>
            </a:r>
            <a:r>
              <a:rPr lang="en-US" altLang="ko-KR" sz="2000" dirty="0" smtClean="0"/>
              <a:t>: QR </a:t>
            </a:r>
            <a:r>
              <a:rPr lang="ko-KR" altLang="en-US" sz="2000" dirty="0" smtClean="0"/>
              <a:t>내 정보는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회성 </a:t>
            </a:r>
            <a:r>
              <a:rPr lang="en-US" altLang="ko-KR" sz="2000" dirty="0" smtClean="0"/>
              <a:t>OTP</a:t>
            </a:r>
            <a:r>
              <a:rPr lang="ko-KR" altLang="en-US" sz="2000" dirty="0" smtClean="0"/>
              <a:t>로 전달</a:t>
            </a:r>
            <a:r>
              <a:rPr lang="ko-KR" altLang="en-US" sz="2000" dirty="0"/>
              <a:t> </a:t>
            </a:r>
            <a:endParaRPr lang="en-US" altLang="ko-KR" sz="2000" dirty="0" smtClean="0"/>
          </a:p>
          <a:p>
            <a:r>
              <a:rPr lang="en-US" altLang="ko-KR" sz="2000" dirty="0" smtClean="0"/>
              <a:t>     Step1 : DH </a:t>
            </a:r>
            <a:r>
              <a:rPr lang="ko-KR" altLang="en-US" sz="2000" dirty="0" smtClean="0"/>
              <a:t>키 교환을 통한 암호통신 채널구성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후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 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Rand </a:t>
            </a:r>
            <a:r>
              <a:rPr lang="ko-KR" altLang="en-US" sz="2000" dirty="0" smtClean="0"/>
              <a:t>값 공유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Step2 : QR</a:t>
            </a:r>
            <a:r>
              <a:rPr lang="ko-KR" altLang="en-US" sz="2000" dirty="0" smtClean="0"/>
              <a:t>생성 예시</a:t>
            </a:r>
            <a:r>
              <a:rPr lang="en-US" altLang="ko-KR" sz="2000" dirty="0" smtClean="0"/>
              <a:t> = </a:t>
            </a:r>
            <a:r>
              <a:rPr lang="en-US" altLang="ko-KR" sz="2000" dirty="0" err="1"/>
              <a:t>EKpri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HSha2</a:t>
            </a:r>
            <a:r>
              <a:rPr lang="en-US" altLang="ko-KR" sz="2000" dirty="0" smtClean="0"/>
              <a:t>(Rand + Time) )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4) AI </a:t>
            </a:r>
            <a:r>
              <a:rPr lang="en-US" altLang="ko-KR" sz="2000" dirty="0" err="1" smtClean="0"/>
              <a:t>TrainingSet</a:t>
            </a:r>
            <a:r>
              <a:rPr lang="en-US" altLang="ko-KR" sz="2000" dirty="0" smtClean="0"/>
              <a:t> HASH </a:t>
            </a:r>
            <a:r>
              <a:rPr lang="ko-KR" altLang="en-US" sz="2000" dirty="0" smtClean="0"/>
              <a:t>저장을 블록체인을 이용하여 검증</a:t>
            </a:r>
            <a:endParaRPr lang="ko-KR" altLang="en-US" sz="2000" dirty="0"/>
          </a:p>
        </p:txBody>
      </p:sp>
      <p:sp>
        <p:nvSpPr>
          <p:cNvPr id="38" name="직사각형 37"/>
          <p:cNvSpPr/>
          <p:nvPr/>
        </p:nvSpPr>
        <p:spPr>
          <a:xfrm>
            <a:off x="583001" y="279333"/>
            <a:ext cx="2997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[</a:t>
            </a:r>
            <a:r>
              <a:rPr lang="ko-KR" altLang="en-US" sz="2800" b="1" dirty="0" smtClean="0"/>
              <a:t>개발설계 </a:t>
            </a:r>
            <a:r>
              <a:rPr lang="en-US" altLang="ko-KR" sz="2800" b="1" dirty="0" smtClean="0"/>
              <a:t>- </a:t>
            </a:r>
            <a:r>
              <a:rPr lang="ko-KR" altLang="en-US" sz="2800" b="1" dirty="0" smtClean="0"/>
              <a:t>보안</a:t>
            </a:r>
            <a:r>
              <a:rPr lang="en-US" altLang="ko-KR" sz="2800" b="1" dirty="0" smtClean="0"/>
              <a:t>]</a:t>
            </a:r>
            <a:endParaRPr lang="en-US" altLang="ko-KR" sz="2800" b="1" dirty="0"/>
          </a:p>
        </p:txBody>
      </p:sp>
      <p:sp>
        <p:nvSpPr>
          <p:cNvPr id="6" name="직사각형 5"/>
          <p:cNvSpPr/>
          <p:nvPr/>
        </p:nvSpPr>
        <p:spPr>
          <a:xfrm>
            <a:off x="8119149" y="63254"/>
            <a:ext cx="88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/>
              <a:t>DEV 7/8</a:t>
            </a:r>
            <a:endParaRPr lang="en-US" altLang="ko-KR" sz="1400" b="1" i="1" dirty="0"/>
          </a:p>
        </p:txBody>
      </p:sp>
    </p:spTree>
    <p:extLst>
      <p:ext uri="{BB962C8B-B14F-4D97-AF65-F5344CB8AC3E}">
        <p14:creationId xmlns:p14="http://schemas.microsoft.com/office/powerpoint/2010/main" val="13329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56459"/>
              </p:ext>
            </p:extLst>
          </p:nvPr>
        </p:nvGraphicFramePr>
        <p:xfrm>
          <a:off x="611559" y="980728"/>
          <a:ext cx="7992889" cy="5539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0468"/>
                <a:gridCol w="3209743"/>
                <a:gridCol w="1636339"/>
                <a:gridCol w="1636339"/>
              </a:tblGrid>
              <a:tr h="3858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구분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비고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구현여부</a:t>
                      </a:r>
                      <a:endParaRPr lang="ko-KR" altLang="en-US" sz="1200" b="1" dirty="0"/>
                    </a:p>
                  </a:txBody>
                  <a:tcPr/>
                </a:tc>
              </a:tr>
              <a:tr h="475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블록체인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비트코인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Blocko</a:t>
                      </a:r>
                      <a:r>
                        <a:rPr lang="en-US" altLang="ko-KR" sz="1200" baseline="0" dirty="0" smtClean="0"/>
                        <a:t> API – </a:t>
                      </a:r>
                      <a:r>
                        <a:rPr lang="en-US" altLang="ko-KR" sz="1200" baseline="0" dirty="0" err="1" smtClean="0"/>
                        <a:t>NodeJS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용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/>
                    </a:p>
                  </a:txBody>
                  <a:tcPr anchor="ctr"/>
                </a:tc>
              </a:tr>
              <a:tr h="47575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UX </a:t>
                      </a:r>
                      <a:r>
                        <a:rPr lang="ko-KR" altLang="en-US" sz="1200" dirty="0" smtClean="0"/>
                        <a:t>및 지원기기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Electron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(Windows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기기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ko-KR" altLang="en-US" sz="1200" baseline="0" dirty="0" err="1" smtClean="0"/>
                        <a:t>모바일</a:t>
                      </a:r>
                      <a:r>
                        <a:rPr lang="ko-KR" altLang="en-US" sz="1200" baseline="0" dirty="0" smtClean="0"/>
                        <a:t> 기기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en-US" altLang="ko-KR" sz="1200" baseline="0" dirty="0" err="1" smtClean="0"/>
                        <a:t>IoT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기기 등</a:t>
                      </a:r>
                      <a:r>
                        <a:rPr lang="en-US" altLang="ko-KR" sz="1200" baseline="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다양한 기기 지원</a:t>
                      </a:r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(Cross Compile)</a:t>
                      </a:r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△</a:t>
                      </a:r>
                      <a:endParaRPr lang="en-US" altLang="ko-KR" sz="1200" b="1" dirty="0" smtClean="0"/>
                    </a:p>
                    <a:p>
                      <a:pPr algn="ctr" latinLnBrk="1"/>
                      <a:r>
                        <a:rPr lang="en-US" altLang="ko-KR" sz="1200" b="1" dirty="0" smtClean="0"/>
                        <a:t>(</a:t>
                      </a:r>
                      <a:r>
                        <a:rPr lang="en-US" altLang="ko-KR" sz="1200" b="1" dirty="0" err="1" smtClean="0"/>
                        <a:t>Wnidows</a:t>
                      </a:r>
                      <a:r>
                        <a:rPr lang="en-US" altLang="ko-KR" sz="1200" b="1" dirty="0" smtClean="0"/>
                        <a:t> </a:t>
                      </a:r>
                      <a:r>
                        <a:rPr lang="ko-KR" altLang="en-US" sz="1200" b="1" dirty="0" smtClean="0"/>
                        <a:t>기반</a:t>
                      </a:r>
                      <a:r>
                        <a:rPr lang="en-US" altLang="ko-KR" sz="1200" b="1" dirty="0" smtClean="0"/>
                        <a:t>)</a:t>
                      </a:r>
                      <a:endParaRPr lang="ko-KR" altLang="en-US" sz="1200" b="1" dirty="0"/>
                    </a:p>
                  </a:txBody>
                  <a:tcPr anchor="ctr"/>
                </a:tc>
              </a:tr>
              <a:tr h="4757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Node JS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반응형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ko-KR" altLang="en-US" sz="1200" dirty="0" err="1" smtClean="0"/>
                        <a:t>웹앱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고수준 언어 이용</a:t>
                      </a:r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anchor="ctr"/>
                </a:tc>
              </a:tr>
              <a:tr h="38588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음성인식 </a:t>
                      </a:r>
                      <a:r>
                        <a:rPr lang="en-US" altLang="ko-KR" sz="1200" dirty="0" smtClean="0"/>
                        <a:t>API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Human Interaction</a:t>
                      </a:r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anchor="ctr"/>
                </a:tc>
              </a:tr>
              <a:tr h="38588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QRCode</a:t>
                      </a:r>
                      <a:r>
                        <a:rPr lang="ko-KR" altLang="en-US" sz="1200" dirty="0" smtClean="0"/>
                        <a:t>를 이용한 기기간 정보전송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O</a:t>
                      </a:r>
                      <a:endParaRPr lang="ko-KR" altLang="en-US" sz="1200" b="1" dirty="0" smtClean="0"/>
                    </a:p>
                  </a:txBody>
                  <a:tcPr anchor="ctr"/>
                </a:tc>
              </a:tr>
              <a:tr h="47575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보안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인증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화자인식 </a:t>
                      </a:r>
                      <a:r>
                        <a:rPr lang="en-US" altLang="ko-KR" sz="1200" dirty="0" smtClean="0"/>
                        <a:t>&amp; FIDO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(Authentication/Authorization)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Speech </a:t>
                      </a:r>
                      <a:r>
                        <a:rPr lang="en-US" altLang="ko-KR" sz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Recoognition</a:t>
                      </a:r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설계</a:t>
                      </a:r>
                      <a:endParaRPr lang="en-US" altLang="ko-KR" sz="1200" b="1" dirty="0" smtClean="0"/>
                    </a:p>
                  </a:txBody>
                  <a:tcPr anchor="ctr"/>
                </a:tc>
              </a:tr>
              <a:tr h="4757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정보전송 보안기능 설계 및 구현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암호키</a:t>
                      </a:r>
                      <a:r>
                        <a:rPr lang="ko-KR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교환</a:t>
                      </a:r>
                      <a:r>
                        <a:rPr lang="en-US" altLang="ko-KR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1</a:t>
                      </a:r>
                      <a:r>
                        <a:rPr lang="ko-KR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회성 </a:t>
                      </a:r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정보 생성 등</a:t>
                      </a:r>
                      <a:r>
                        <a:rPr lang="en-US" altLang="ko-KR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설계</a:t>
                      </a:r>
                      <a:endParaRPr lang="en-US" altLang="ko-KR" sz="1200" b="1" dirty="0" smtClean="0"/>
                    </a:p>
                  </a:txBody>
                  <a:tcPr anchor="ctr"/>
                </a:tc>
              </a:tr>
              <a:tr h="4757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어플리케이션 보안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앱</a:t>
                      </a:r>
                      <a:r>
                        <a:rPr lang="ko-KR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코드 해시 저장</a:t>
                      </a:r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난독화 등</a:t>
                      </a:r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설계</a:t>
                      </a:r>
                      <a:endParaRPr lang="en-US" altLang="ko-KR" sz="1200" b="1" dirty="0" smtClean="0"/>
                    </a:p>
                  </a:txBody>
                  <a:tcPr anchor="ctr"/>
                </a:tc>
              </a:tr>
              <a:tr h="38588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빅데이터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err="1" smtClean="0"/>
                        <a:t>머신러닝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은행잔고의 비트코인 투자 기능 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/>
                        <a:t>설계</a:t>
                      </a:r>
                      <a:endParaRPr lang="en-US" altLang="ko-KR" sz="1200" b="1" dirty="0" smtClean="0"/>
                    </a:p>
                  </a:txBody>
                  <a:tcPr anchor="ctr"/>
                </a:tc>
              </a:tr>
              <a:tr h="6660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음성인식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화자인식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필기체인식 기능 강화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△</a:t>
                      </a:r>
                      <a:endParaRPr lang="en-US" altLang="ko-KR" sz="1200" b="1" dirty="0" smtClean="0"/>
                    </a:p>
                    <a:p>
                      <a:pPr algn="ctr" latinLnBrk="1"/>
                      <a:r>
                        <a:rPr lang="ko-KR" altLang="en-US" sz="1200" b="1" dirty="0" smtClean="0"/>
                        <a:t>필기체인식 </a:t>
                      </a:r>
                      <a:r>
                        <a:rPr lang="en-US" altLang="ko-KR" sz="1200" b="1" dirty="0" smtClean="0"/>
                        <a:t>TEST</a:t>
                      </a:r>
                    </a:p>
                    <a:p>
                      <a:pPr algn="ctr" latinLnBrk="1"/>
                      <a:r>
                        <a:rPr lang="en-US" altLang="ko-KR" sz="1200" b="1" dirty="0" smtClean="0"/>
                        <a:t>(Python / </a:t>
                      </a:r>
                      <a:r>
                        <a:rPr lang="en-US" altLang="ko-KR" sz="1200" b="1" dirty="0" err="1" smtClean="0"/>
                        <a:t>Keras</a:t>
                      </a:r>
                      <a:r>
                        <a:rPr lang="en-US" altLang="ko-KR" sz="1200" b="1" dirty="0" smtClean="0"/>
                        <a:t> API)</a:t>
                      </a:r>
                    </a:p>
                  </a:txBody>
                  <a:tcPr anchor="ctr"/>
                </a:tc>
              </a:tr>
              <a:tr h="47575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AI</a:t>
                      </a:r>
                      <a:r>
                        <a:rPr lang="en-US" altLang="ko-KR" sz="1200" baseline="0" dirty="0" smtClean="0"/>
                        <a:t> Training Result HASH</a:t>
                      </a:r>
                      <a:r>
                        <a:rPr lang="ko-KR" altLang="en-US" sz="1200" baseline="0" dirty="0" smtClean="0"/>
                        <a:t>를 블록체인에 저장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인공지능 변조방지</a:t>
                      </a:r>
                      <a:endParaRPr lang="en-US" altLang="ko-K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설계</a:t>
                      </a:r>
                      <a:endParaRPr lang="en-US" altLang="ko-KR" sz="12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395536" y="244458"/>
            <a:ext cx="2722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/>
              <a:t>[</a:t>
            </a:r>
            <a:r>
              <a:rPr lang="ko-KR" altLang="en-US" sz="2800" b="1" dirty="0" smtClean="0"/>
              <a:t>개발구현 결과</a:t>
            </a:r>
            <a:r>
              <a:rPr lang="en-US" altLang="ko-KR" sz="2800" b="1" dirty="0" smtClean="0"/>
              <a:t>]</a:t>
            </a:r>
            <a:endParaRPr lang="en-US" altLang="ko-KR" sz="2800" b="1" dirty="0"/>
          </a:p>
        </p:txBody>
      </p:sp>
      <p:sp>
        <p:nvSpPr>
          <p:cNvPr id="5" name="직사각형 4"/>
          <p:cNvSpPr/>
          <p:nvPr/>
        </p:nvSpPr>
        <p:spPr>
          <a:xfrm>
            <a:off x="8119149" y="63254"/>
            <a:ext cx="885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i="1" dirty="0" smtClean="0"/>
              <a:t>DEV 8/8</a:t>
            </a:r>
            <a:endParaRPr lang="en-US" altLang="ko-KR" sz="1400" b="1" i="1" dirty="0"/>
          </a:p>
        </p:txBody>
      </p:sp>
    </p:spTree>
    <p:extLst>
      <p:ext uri="{BB962C8B-B14F-4D97-AF65-F5344CB8AC3E}">
        <p14:creationId xmlns:p14="http://schemas.microsoft.com/office/powerpoint/2010/main" val="3720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48611" y="4941167"/>
            <a:ext cx="727280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 smtClean="0">
                <a:latin typeface="+mj-ea"/>
              </a:rPr>
              <a:t>“</a:t>
            </a:r>
            <a:r>
              <a:rPr lang="ko-KR" altLang="en-US" sz="1800" b="1" dirty="0" smtClean="0">
                <a:latin typeface="+mj-ea"/>
              </a:rPr>
              <a:t>만약 당신이 미래를 꿈꾸지 않거나 지금 기술개선을 위해 노력하지</a:t>
            </a:r>
            <a:endParaRPr lang="en-US" altLang="ko-KR" sz="1800" b="1" dirty="0" smtClean="0">
              <a:latin typeface="+mj-ea"/>
            </a:endParaRPr>
          </a:p>
          <a:p>
            <a:pPr algn="l"/>
            <a:r>
              <a:rPr lang="ko-KR" altLang="en-US" sz="1800" b="1" dirty="0" smtClean="0">
                <a:latin typeface="+mj-ea"/>
              </a:rPr>
              <a:t>  않는다면 그건 </a:t>
            </a:r>
            <a:r>
              <a:rPr lang="ko-KR" altLang="en-US" sz="1800" b="1" dirty="0">
                <a:latin typeface="+mj-ea"/>
              </a:rPr>
              <a:t>곧</a:t>
            </a:r>
            <a:r>
              <a:rPr lang="ko-KR" altLang="en-US" sz="1800" b="1" dirty="0" smtClean="0">
                <a:latin typeface="+mj-ea"/>
              </a:rPr>
              <a:t> 낙오되고 있는 것이나 마찬가지 입니다</a:t>
            </a:r>
            <a:r>
              <a:rPr lang="en-US" altLang="ko-KR" sz="1800" b="1" dirty="0" smtClean="0">
                <a:latin typeface="+mj-ea"/>
              </a:rPr>
              <a:t>.”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r"/>
            <a:r>
              <a:rPr lang="en-US" altLang="ko-KR" sz="1800" dirty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그윈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쇼트웰</a:t>
            </a:r>
            <a:r>
              <a:rPr lang="en-US" altLang="ko-KR" sz="1800" dirty="0" smtClean="0">
                <a:latin typeface="+mj-ea"/>
              </a:rPr>
              <a:t>(Gwynne </a:t>
            </a:r>
            <a:r>
              <a:rPr lang="en-US" altLang="ko-KR" sz="1800" dirty="0" err="1" smtClean="0">
                <a:latin typeface="+mj-ea"/>
              </a:rPr>
              <a:t>Shtwell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en-US" altLang="ko-KR" sz="1800" dirty="0" err="1" smtClean="0">
                <a:latin typeface="+mj-ea"/>
              </a:rPr>
              <a:t>SpaceX</a:t>
            </a:r>
            <a:r>
              <a:rPr lang="en-US" altLang="ko-KR" sz="1800" dirty="0" smtClean="0">
                <a:latin typeface="+mj-ea"/>
              </a:rPr>
              <a:t> CEO, COO)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690527" cy="34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543</Words>
  <Application>Microsoft Office PowerPoint</Application>
  <PresentationFormat>화면 슬라이드 쇼(4:3)</PresentationFormat>
  <Paragraphs>147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JJH</dc:creator>
  <cp:lastModifiedBy>SangShik Min</cp:lastModifiedBy>
  <cp:revision>96</cp:revision>
  <dcterms:created xsi:type="dcterms:W3CDTF">2016-07-09T08:22:59Z</dcterms:created>
  <dcterms:modified xsi:type="dcterms:W3CDTF">2016-07-10T13:41:32Z</dcterms:modified>
</cp:coreProperties>
</file>