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32" r:id="rId3"/>
    <p:sldId id="334" r:id="rId4"/>
    <p:sldId id="328" r:id="rId5"/>
    <p:sldId id="337" r:id="rId6"/>
    <p:sldId id="333" r:id="rId7"/>
    <p:sldId id="313" r:id="rId8"/>
    <p:sldId id="319" r:id="rId9"/>
    <p:sldId id="325" r:id="rId10"/>
    <p:sldId id="327" r:id="rId11"/>
    <p:sldId id="326" r:id="rId12"/>
    <p:sldId id="320" r:id="rId13"/>
    <p:sldId id="323" r:id="rId14"/>
    <p:sldId id="322" r:id="rId15"/>
    <p:sldId id="321" r:id="rId16"/>
    <p:sldId id="316" r:id="rId17"/>
    <p:sldId id="324" r:id="rId18"/>
    <p:sldId id="331" r:id="rId19"/>
    <p:sldId id="310" r:id="rId20"/>
    <p:sldId id="301" r:id="rId21"/>
    <p:sldId id="335" r:id="rId22"/>
    <p:sldId id="336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814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1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4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2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42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9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1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1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2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82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3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2179-9FDF-47FD-B7D5-2C1D5E2FE2A6}" type="datetimeFigureOut">
              <a:rPr lang="ko-KR" altLang="en-US" smtClean="0"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3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3" y="1412776"/>
            <a:ext cx="8671928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latin typeface="+mj-ea"/>
              </a:rPr>
              <a:t>“SOCIETY” </a:t>
            </a:r>
            <a:r>
              <a:rPr lang="en-US" altLang="ko-KR" sz="3600" dirty="0" smtClean="0">
                <a:latin typeface="+mj-ea"/>
              </a:rPr>
              <a:t>- </a:t>
            </a:r>
            <a:r>
              <a:rPr lang="ko-KR" altLang="en-US" sz="3200" dirty="0" smtClean="0">
                <a:latin typeface="+mj-ea"/>
              </a:rPr>
              <a:t>미래 금융비즈니스 전략 </a:t>
            </a:r>
            <a:r>
              <a:rPr lang="en-US" altLang="ko-KR" sz="3200" dirty="0" smtClean="0">
                <a:latin typeface="+mj-ea"/>
              </a:rPr>
              <a:t>III</a:t>
            </a:r>
            <a:endParaRPr lang="en-US" altLang="ko-KR" sz="3600" dirty="0" smtClean="0">
              <a:latin typeface="+mj-ea"/>
            </a:endParaRPr>
          </a:p>
          <a:p>
            <a:r>
              <a:rPr lang="en-US" altLang="ko-KR" sz="2000" dirty="0" smtClean="0">
                <a:latin typeface="+mj-ea"/>
              </a:rPr>
              <a:t>(‘Society’ - Next Strategy in the Era of Digital Convergence)</a:t>
            </a:r>
            <a:endParaRPr lang="ko-KR" altLang="en-US" sz="2000" dirty="0"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1004" y="4077072"/>
            <a:ext cx="8099425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latin typeface="+mj-ea"/>
              </a:rPr>
              <a:t>2015.10.28</a:t>
            </a:r>
            <a:endParaRPr lang="en-US" altLang="ko-KR" sz="3200" dirty="0" smtClean="0">
              <a:latin typeface="+mj-ea"/>
            </a:endParaRPr>
          </a:p>
          <a:p>
            <a:endParaRPr lang="en-US" altLang="ko-KR" sz="3200" dirty="0" smtClean="0">
              <a:latin typeface="+mj-ea"/>
            </a:endParaRPr>
          </a:p>
          <a:p>
            <a:endParaRPr lang="en-US" altLang="ko-KR" sz="1400" dirty="0">
              <a:latin typeface="+mj-ea"/>
            </a:endParaRPr>
          </a:p>
          <a:p>
            <a:r>
              <a:rPr lang="en-US" altLang="ko-KR" sz="3200" dirty="0" smtClean="0">
                <a:latin typeface="+mj-ea"/>
              </a:rPr>
              <a:t>Jason, Min </a:t>
            </a:r>
          </a:p>
        </p:txBody>
      </p:sp>
    </p:spTree>
    <p:extLst>
      <p:ext uri="{BB962C8B-B14F-4D97-AF65-F5344CB8AC3E}">
        <p14:creationId xmlns:p14="http://schemas.microsoft.com/office/powerpoint/2010/main" val="5639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6064"/>
            <a:ext cx="2638454" cy="4683256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691680" y="1626064"/>
            <a:ext cx="2638454" cy="4683256"/>
            <a:chOff x="1691680" y="1052736"/>
            <a:chExt cx="2638454" cy="468325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052736"/>
              <a:ext cx="2638454" cy="4683256"/>
            </a:xfrm>
            <a:prstGeom prst="rect">
              <a:avLst/>
            </a:prstGeom>
          </p:spPr>
        </p:pic>
        <p:sp>
          <p:nvSpPr>
            <p:cNvPr id="7" name="타원 6"/>
            <p:cNvSpPr/>
            <p:nvPr/>
          </p:nvSpPr>
          <p:spPr>
            <a:xfrm>
              <a:off x="3025421" y="1369234"/>
              <a:ext cx="841013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타원 7"/>
          <p:cNvSpPr/>
          <p:nvPr/>
        </p:nvSpPr>
        <p:spPr>
          <a:xfrm>
            <a:off x="6107251" y="1958869"/>
            <a:ext cx="841013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792087"/>
            <a:ext cx="4896544" cy="6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 smtClean="0">
                <a:latin typeface="+mj-ea"/>
              </a:rPr>
              <a:t>자원의 공유 </a:t>
            </a:r>
            <a:r>
              <a:rPr lang="en-US" altLang="ko-KR" sz="1800" dirty="0" smtClean="0">
                <a:latin typeface="+mj-ea"/>
              </a:rPr>
              <a:t>: </a:t>
            </a:r>
            <a:r>
              <a:rPr lang="ko-KR" altLang="en-US" sz="1800" dirty="0" smtClean="0">
                <a:latin typeface="+mj-ea"/>
              </a:rPr>
              <a:t>숙박시설 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en-US" altLang="ko-KR" sz="1800" dirty="0" err="1" smtClean="0">
                <a:latin typeface="+mj-ea"/>
              </a:rPr>
              <a:t>AirBnB</a:t>
            </a:r>
            <a:r>
              <a:rPr lang="en-US" altLang="ko-KR" sz="1800" dirty="0" smtClean="0">
                <a:latin typeface="+mj-ea"/>
              </a:rPr>
              <a:t>)</a:t>
            </a:r>
            <a:endParaRPr lang="en-US" altLang="ko-KR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15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3" y="1914096"/>
            <a:ext cx="2638454" cy="468325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75" y="1914096"/>
            <a:ext cx="2638454" cy="468325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87" y="1914096"/>
            <a:ext cx="2638454" cy="468325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528" y="792087"/>
            <a:ext cx="4896544" cy="6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 smtClean="0">
                <a:latin typeface="+mj-ea"/>
              </a:rPr>
              <a:t>자원의 공유 </a:t>
            </a:r>
            <a:r>
              <a:rPr lang="en-US" altLang="ko-KR" sz="1800" dirty="0" smtClean="0">
                <a:latin typeface="+mj-ea"/>
              </a:rPr>
              <a:t>: </a:t>
            </a:r>
            <a:r>
              <a:rPr lang="ko-KR" altLang="en-US" sz="1800" dirty="0" smtClean="0">
                <a:latin typeface="+mj-ea"/>
              </a:rPr>
              <a:t>운송수단 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err="1" smtClean="0">
                <a:latin typeface="+mj-ea"/>
              </a:rPr>
              <a:t>우버</a:t>
            </a:r>
            <a:r>
              <a:rPr lang="en-US" altLang="ko-KR" sz="1800" dirty="0" smtClean="0">
                <a:latin typeface="+mj-ea"/>
              </a:rPr>
              <a:t>)</a:t>
            </a:r>
            <a:endParaRPr lang="en-US" altLang="ko-KR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174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3" y="1356197"/>
            <a:ext cx="1636755" cy="9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1357811" y="2287759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가치 </a:t>
            </a:r>
            <a:r>
              <a:rPr lang="en-US" altLang="ko-KR" dirty="0" smtClean="0"/>
              <a:t>: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신용</a:t>
            </a:r>
            <a:r>
              <a:rPr lang="ko-KR" altLang="en-US" dirty="0" smtClean="0"/>
              <a:t>을 기반으로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재화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이동</a:t>
            </a:r>
            <a:r>
              <a:rPr lang="ko-KR" altLang="en-US" dirty="0" smtClean="0"/>
              <a:t>의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편의</a:t>
            </a:r>
            <a:r>
              <a:rPr lang="ko-KR" altLang="en-US" dirty="0" smtClean="0"/>
              <a:t>성 제공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63703" y="5733256"/>
            <a:ext cx="8413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1951</a:t>
            </a:r>
            <a:r>
              <a:rPr lang="ko-KR" altLang="en-US" sz="1200" dirty="0"/>
              <a:t>년 미국 뉴욕에서 </a:t>
            </a:r>
            <a:r>
              <a:rPr lang="ko-KR" altLang="en-US" sz="1200" dirty="0" err="1"/>
              <a:t>프랭크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맥나마라</a:t>
            </a:r>
            <a:r>
              <a:rPr lang="ko-KR" altLang="en-US" sz="1200" dirty="0"/>
              <a:t> 등이 설립한 </a:t>
            </a:r>
            <a:r>
              <a:rPr lang="en-US" altLang="ko-KR" sz="1200" dirty="0"/>
              <a:t>'</a:t>
            </a:r>
            <a:r>
              <a:rPr lang="ko-KR" altLang="en-US" sz="1200" dirty="0" err="1"/>
              <a:t>다이너스</a:t>
            </a:r>
            <a:r>
              <a:rPr lang="ko-KR" altLang="en-US" sz="1200" dirty="0"/>
              <a:t> 클럽</a:t>
            </a:r>
            <a:r>
              <a:rPr lang="en-US" altLang="ko-KR" sz="1200" dirty="0"/>
              <a:t>'</a:t>
            </a:r>
            <a:r>
              <a:rPr lang="ko-KR" altLang="en-US" sz="1200" dirty="0"/>
              <a:t>의 신용카드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63703" y="6056211"/>
            <a:ext cx="8223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1987</a:t>
            </a:r>
            <a:r>
              <a:rPr lang="ko-KR" altLang="en-US" sz="1200" dirty="0"/>
              <a:t>년 </a:t>
            </a:r>
            <a:r>
              <a:rPr lang="ko-KR" altLang="en-US" sz="1200" dirty="0" err="1"/>
              <a:t>신용카드업법이</a:t>
            </a:r>
            <a:r>
              <a:rPr lang="ko-KR" altLang="en-US" sz="1200" dirty="0"/>
              <a:t> 제정되면서 활성화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9" y="3051170"/>
            <a:ext cx="864096" cy="12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729336" y="4289070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1988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631977" y="3168191"/>
            <a:ext cx="1420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ko-KR" altLang="en-US" dirty="0" smtClean="0"/>
              <a:t>국내 </a:t>
            </a:r>
            <a:endParaRPr lang="en-US" altLang="ko-KR" dirty="0" smtClean="0"/>
          </a:p>
          <a:p>
            <a:pPr algn="ctr" latinLnBrk="0"/>
            <a:r>
              <a:rPr lang="ko-KR" altLang="en-US" dirty="0" smtClean="0"/>
              <a:t>신용카드사 </a:t>
            </a:r>
            <a:endParaRPr lang="en-US" altLang="ko-KR" dirty="0" smtClean="0"/>
          </a:p>
          <a:p>
            <a:pPr algn="ctr" latinLnBrk="0"/>
            <a:r>
              <a:rPr lang="ko-KR" altLang="en-US" dirty="0" smtClean="0"/>
              <a:t>설립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5037266" y="4314828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2009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520121" y="4289070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1951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284891" y="3228947"/>
            <a:ext cx="1651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ko-KR" altLang="en-US" dirty="0" err="1" smtClean="0"/>
              <a:t>다이너스</a:t>
            </a:r>
            <a:r>
              <a:rPr lang="ko-KR" altLang="en-US" dirty="0" smtClean="0"/>
              <a:t> 클럽</a:t>
            </a:r>
            <a:endParaRPr lang="en-US" altLang="ko-KR" dirty="0" smtClean="0"/>
          </a:p>
          <a:p>
            <a:pPr algn="ctr" latinLnBrk="0"/>
            <a:r>
              <a:rPr lang="ko-KR" altLang="en-US" dirty="0" smtClean="0"/>
              <a:t>카</a:t>
            </a:r>
            <a:r>
              <a:rPr lang="ko-KR" altLang="en-US" dirty="0"/>
              <a:t>드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1936304" y="3552112"/>
            <a:ext cx="69567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7290578" y="4282562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2015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6942352" y="3135925"/>
            <a:ext cx="1922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ko-KR" altLang="en-US" b="1" dirty="0" err="1" smtClean="0"/>
              <a:t>핀테크</a:t>
            </a:r>
            <a:endParaRPr lang="en-US" altLang="ko-KR" b="1" dirty="0"/>
          </a:p>
          <a:p>
            <a:pPr algn="ctr" latinLnBrk="0"/>
            <a:r>
              <a:rPr lang="en-US" altLang="ko-KR" dirty="0" smtClean="0"/>
              <a:t>(</a:t>
            </a:r>
            <a:r>
              <a:rPr lang="ko-KR" altLang="en-US" dirty="0" smtClean="0"/>
              <a:t>인터넷전문은행</a:t>
            </a:r>
            <a:r>
              <a:rPr lang="en-US" altLang="ko-KR" dirty="0" smtClean="0"/>
              <a:t>,</a:t>
            </a:r>
          </a:p>
          <a:p>
            <a:pPr algn="ctr" latinLnBrk="0"/>
            <a:r>
              <a:rPr lang="en-US" altLang="ko-KR" dirty="0" smtClean="0"/>
              <a:t>PG, IT</a:t>
            </a:r>
            <a:r>
              <a:rPr lang="ko-KR" altLang="en-US" dirty="0" smtClean="0"/>
              <a:t>기업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2" name="오른쪽 화살표 31"/>
          <p:cNvSpPr/>
          <p:nvPr/>
        </p:nvSpPr>
        <p:spPr>
          <a:xfrm>
            <a:off x="4292118" y="3552112"/>
            <a:ext cx="69567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186829" y="3552112"/>
            <a:ext cx="69567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962392" y="5068279"/>
            <a:ext cx="11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21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  <p:sp>
        <p:nvSpPr>
          <p:cNvPr id="15" name="왼쪽 중괄호 14"/>
          <p:cNvSpPr/>
          <p:nvPr/>
        </p:nvSpPr>
        <p:spPr>
          <a:xfrm rot="16200000">
            <a:off x="4374566" y="3844676"/>
            <a:ext cx="293861" cy="21392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150262" y="5075892"/>
            <a:ext cx="11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6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  <p:sp>
        <p:nvSpPr>
          <p:cNvPr id="39" name="왼쪽 중괄호 38"/>
          <p:cNvSpPr/>
          <p:nvPr/>
        </p:nvSpPr>
        <p:spPr>
          <a:xfrm rot="16200000">
            <a:off x="6562436" y="3852289"/>
            <a:ext cx="293861" cy="21392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0875" y="2949817"/>
            <a:ext cx="8856984" cy="1710932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23528" y="792087"/>
            <a:ext cx="4896544" cy="6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 smtClean="0">
                <a:latin typeface="+mj-ea"/>
              </a:rPr>
              <a:t>자원의 공유 </a:t>
            </a:r>
            <a:r>
              <a:rPr lang="en-US" altLang="ko-KR" sz="1800" dirty="0" smtClean="0">
                <a:latin typeface="+mj-ea"/>
              </a:rPr>
              <a:t>: </a:t>
            </a:r>
            <a:r>
              <a:rPr lang="ko-KR" altLang="en-US" sz="1800" dirty="0" smtClean="0">
                <a:latin typeface="+mj-ea"/>
              </a:rPr>
              <a:t>재화 이동 수단 </a:t>
            </a:r>
            <a:r>
              <a:rPr lang="en-US" altLang="ko-KR" sz="1800" dirty="0" smtClean="0">
                <a:latin typeface="+mj-ea"/>
              </a:rPr>
              <a:t>???</a:t>
            </a:r>
            <a:endParaRPr lang="en-US" altLang="ko-KR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04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4" y="1245518"/>
            <a:ext cx="1376194" cy="67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971600" y="2060848"/>
            <a:ext cx="73906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디지털 </a:t>
            </a:r>
            <a:r>
              <a:rPr lang="en-US" altLang="ko-KR" sz="2400" b="1" dirty="0" smtClean="0"/>
              <a:t>&amp; </a:t>
            </a:r>
            <a:r>
              <a:rPr lang="ko-KR" altLang="en-US" sz="2400" b="1" dirty="0" smtClean="0"/>
              <a:t>카드</a:t>
            </a:r>
            <a:r>
              <a:rPr lang="en-US" altLang="ko-KR" sz="2400" b="1" dirty="0" smtClean="0"/>
              <a:t>]</a:t>
            </a:r>
          </a:p>
          <a:p>
            <a:endParaRPr lang="en-US" altLang="ko-KR" b="1" dirty="0" smtClean="0"/>
          </a:p>
          <a:p>
            <a:r>
              <a:rPr lang="en-US" altLang="ko-KR" dirty="0"/>
              <a:t> </a:t>
            </a:r>
            <a:r>
              <a:rPr lang="ko-KR" altLang="en-US" b="1" dirty="0" smtClean="0"/>
              <a:t>신용</a:t>
            </a:r>
            <a:r>
              <a:rPr lang="en-US" altLang="ko-KR" dirty="0" smtClean="0"/>
              <a:t>(Credit)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   =&gt; </a:t>
            </a:r>
            <a:r>
              <a:rPr lang="ko-KR" altLang="en-US" dirty="0" smtClean="0"/>
              <a:t>신용평가모델 변화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빅데이터</a:t>
            </a:r>
            <a:r>
              <a:rPr lang="ko-KR" altLang="en-US" dirty="0" smtClean="0"/>
              <a:t> 분석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재화</a:t>
            </a:r>
            <a:r>
              <a:rPr lang="en-US" altLang="ko-KR" dirty="0" smtClean="0"/>
              <a:t>(Goods)</a:t>
            </a:r>
            <a:endParaRPr lang="en-US" altLang="ko-KR" dirty="0"/>
          </a:p>
          <a:p>
            <a:r>
              <a:rPr lang="en-US" altLang="ko-KR" dirty="0" smtClean="0"/>
              <a:t>   =&gt; </a:t>
            </a:r>
            <a:r>
              <a:rPr lang="ko-KR" altLang="en-US" dirty="0" smtClean="0"/>
              <a:t>디지털화폐 증가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게임머니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비트코인 등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이동</a:t>
            </a:r>
            <a:r>
              <a:rPr lang="en-US" altLang="ko-KR" dirty="0" smtClean="0"/>
              <a:t>(Network)</a:t>
            </a:r>
            <a:endParaRPr lang="en-US" altLang="ko-KR" dirty="0"/>
          </a:p>
          <a:p>
            <a:r>
              <a:rPr lang="en-US" altLang="ko-KR" dirty="0" smtClean="0"/>
              <a:t>   =&gt; POS, PG Network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이동통신망</a:t>
            </a:r>
            <a:r>
              <a:rPr lang="en-US" altLang="ko-KR" dirty="0" smtClean="0"/>
              <a:t>(</a:t>
            </a:r>
            <a:r>
              <a:rPr lang="ko-KR" altLang="en-US" dirty="0"/>
              <a:t> </a:t>
            </a:r>
            <a:r>
              <a:rPr lang="en-US" altLang="ko-KR" dirty="0" smtClean="0"/>
              <a:t>+ PAYs) </a:t>
            </a:r>
            <a:r>
              <a:rPr lang="ko-KR" altLang="en-US" dirty="0" smtClean="0"/>
              <a:t>이용으로 전환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편의</a:t>
            </a:r>
            <a:r>
              <a:rPr lang="en-US" altLang="ko-KR" dirty="0" smtClean="0"/>
              <a:t>(Convenience)</a:t>
            </a:r>
            <a:endParaRPr lang="en-US" altLang="ko-KR" dirty="0"/>
          </a:p>
          <a:p>
            <a:r>
              <a:rPr lang="en-US" altLang="ko-KR" dirty="0" smtClean="0"/>
              <a:t>   =&gt; 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(ID/PW =&gt; BIO)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=&gt; </a:t>
            </a:r>
            <a:r>
              <a:rPr lang="ko-KR" altLang="en-US" dirty="0" smtClean="0"/>
              <a:t>소통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SMS,ARS,CallCenter</a:t>
            </a:r>
            <a:r>
              <a:rPr lang="en-US" altLang="ko-KR" dirty="0" smtClean="0"/>
              <a:t> =&gt; PUSH, SNS)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37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755576" y="3068961"/>
            <a:ext cx="7560841" cy="31683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9663"/>
            <a:ext cx="1924550" cy="9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1902439" y="3380023"/>
            <a:ext cx="163001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데이터</a:t>
            </a:r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736293" y="3380023"/>
            <a:ext cx="163001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인증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97765" y="3380023"/>
            <a:ext cx="163001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소</a:t>
            </a:r>
            <a:r>
              <a:rPr lang="ko-KR" altLang="en-US" dirty="0"/>
              <a:t>통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02438" y="4437113"/>
            <a:ext cx="16300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FDS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736293" y="4471558"/>
            <a:ext cx="1630013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바이오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597765" y="5373217"/>
            <a:ext cx="1630013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SNS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597765" y="4480722"/>
            <a:ext cx="16300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PUSH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902439" y="5373217"/>
            <a:ext cx="16300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고객분</a:t>
            </a:r>
            <a:r>
              <a:rPr lang="ko-KR" altLang="en-US" dirty="0">
                <a:solidFill>
                  <a:schemeClr val="tx1"/>
                </a:solidFill>
              </a:rPr>
              <a:t>석</a:t>
            </a:r>
          </a:p>
        </p:txBody>
      </p:sp>
      <p:cxnSp>
        <p:nvCxnSpPr>
          <p:cNvPr id="7" name="꺾인 연결선 6"/>
          <p:cNvCxnSpPr>
            <a:stCxn id="13" idx="2"/>
            <a:endCxn id="14" idx="1"/>
          </p:cNvCxnSpPr>
          <p:nvPr/>
        </p:nvCxnSpPr>
        <p:spPr>
          <a:xfrm rot="5400000" flipH="1" flipV="1">
            <a:off x="3118077" y="4322954"/>
            <a:ext cx="217583" cy="1018848"/>
          </a:xfrm>
          <a:prstGeom prst="bentConnector4">
            <a:avLst>
              <a:gd name="adj1" fmla="val -105063"/>
              <a:gd name="adj2" fmla="val 899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stCxn id="14" idx="3"/>
            <a:endCxn id="16" idx="2"/>
          </p:cNvCxnSpPr>
          <p:nvPr/>
        </p:nvCxnSpPr>
        <p:spPr>
          <a:xfrm>
            <a:off x="5366306" y="4723586"/>
            <a:ext cx="1046466" cy="261192"/>
          </a:xfrm>
          <a:prstGeom prst="bentConnector4">
            <a:avLst>
              <a:gd name="adj1" fmla="val 11059"/>
              <a:gd name="adj2" fmla="val 1875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9"/>
            <a:ext cx="34855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오른쪽 화살표 20"/>
          <p:cNvSpPr/>
          <p:nvPr/>
        </p:nvSpPr>
        <p:spPr>
          <a:xfrm>
            <a:off x="4499424" y="211174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364089" y="2060848"/>
            <a:ext cx="2952328" cy="6480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물리적 </a:t>
            </a:r>
            <a:r>
              <a:rPr lang="en-US" altLang="ko-KR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=&gt; 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기술적 </a:t>
            </a:r>
            <a:endParaRPr lang="en-US" altLang="ko-KR" sz="20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보안의 중요성 증가</a:t>
            </a:r>
            <a:endParaRPr lang="ko-KR" altLang="en-US" sz="20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5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811674" cy="7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4480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33688"/>
            <a:ext cx="3657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620688"/>
            <a:ext cx="86764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dirty="0" smtClean="0">
                <a:latin typeface="+mj-ea"/>
              </a:rPr>
              <a:t>미래금융 </a:t>
            </a:r>
            <a:r>
              <a:rPr lang="en-US" altLang="ko-KR" sz="2400" dirty="0" smtClean="0">
                <a:latin typeface="+mj-ea"/>
              </a:rPr>
              <a:t>Biz</a:t>
            </a:r>
            <a:r>
              <a:rPr lang="ko-KR" altLang="en-US" sz="2400" dirty="0" smtClean="0">
                <a:latin typeface="+mj-ea"/>
              </a:rPr>
              <a:t> 대응방안</a:t>
            </a:r>
            <a:endParaRPr lang="en-US" altLang="ko-KR" sz="2400" dirty="0">
              <a:latin typeface="+mj-ea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16597" y="5805264"/>
            <a:ext cx="8280920" cy="813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</a:rPr>
              <a:t>LINK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</a:rPr>
              <a:t>의 중심에 서야 함</a:t>
            </a:r>
            <a:endParaRPr lang="en-US" altLang="ko-KR" sz="2000" b="1" dirty="0" smtClean="0">
              <a:solidFill>
                <a:srgbClr val="0070C0"/>
              </a:solidFill>
              <a:latin typeface="+mj-ea"/>
            </a:endParaRPr>
          </a:p>
          <a:p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게임화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즐거움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가상화폐 네트워크 확보 전략 등을 통해 </a:t>
            </a:r>
            <a:endParaRPr lang="en-US" altLang="ko-KR" sz="1600" b="1" dirty="0" smtClean="0">
              <a:solidFill>
                <a:srgbClr val="0070C0"/>
              </a:solidFill>
              <a:latin typeface="+mj-ea"/>
            </a:endParaRPr>
          </a:p>
          <a:p>
            <a:r>
              <a:rPr lang="ko-KR" altLang="en-US" sz="1600" b="1" dirty="0" err="1" smtClean="0">
                <a:solidFill>
                  <a:srgbClr val="0070C0"/>
                </a:solidFill>
                <a:latin typeface="+mj-ea"/>
              </a:rPr>
              <a:t>금융앱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 이용자의 경험 및 이익을 확장하여 제공하여야 함</a:t>
            </a:r>
            <a:endParaRPr lang="en-US" altLang="ko-KR" sz="16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55576" y="3284984"/>
            <a:ext cx="7704856" cy="23762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187624" y="3050616"/>
            <a:ext cx="1080119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POS</a:t>
            </a:r>
            <a:endParaRPr lang="ko-KR" altLang="en-US" sz="20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75656" y="4493616"/>
            <a:ext cx="1630013" cy="3952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카드사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1" name="꺾인 연결선 20"/>
          <p:cNvCxnSpPr>
            <a:stCxn id="13" idx="2"/>
            <a:endCxn id="24" idx="0"/>
          </p:cNvCxnSpPr>
          <p:nvPr/>
        </p:nvCxnSpPr>
        <p:spPr>
          <a:xfrm rot="5400000">
            <a:off x="2186848" y="4992696"/>
            <a:ext cx="207631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1475655" y="5096512"/>
            <a:ext cx="1630013" cy="3952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은행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475660" y="3669415"/>
            <a:ext cx="163000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VAN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333199" y="3053392"/>
            <a:ext cx="1080119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PG</a:t>
            </a:r>
            <a:endParaRPr lang="ko-KR" altLang="en-US" sz="2000" dirty="0"/>
          </a:p>
        </p:txBody>
      </p:sp>
      <p:cxnSp>
        <p:nvCxnSpPr>
          <p:cNvPr id="28" name="꺾인 연결선 27"/>
          <p:cNvCxnSpPr>
            <a:stCxn id="26" idx="2"/>
            <a:endCxn id="13" idx="0"/>
          </p:cNvCxnSpPr>
          <p:nvPr/>
        </p:nvCxnSpPr>
        <p:spPr>
          <a:xfrm rot="5400000">
            <a:off x="2130592" y="4333543"/>
            <a:ext cx="32014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24" y="1288602"/>
            <a:ext cx="1683444" cy="99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3851920" y="3068960"/>
            <a:ext cx="792088" cy="4631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POS</a:t>
            </a:r>
            <a:endParaRPr lang="ko-KR" altLang="en-US" sz="2000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090885" y="4491468"/>
            <a:ext cx="1165192" cy="3952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카드사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2" name="꺾인 연결선 31"/>
          <p:cNvCxnSpPr>
            <a:stCxn id="31" idx="2"/>
            <a:endCxn id="33" idx="0"/>
          </p:cNvCxnSpPr>
          <p:nvPr/>
        </p:nvCxnSpPr>
        <p:spPr>
          <a:xfrm rot="5400000">
            <a:off x="4586149" y="4974065"/>
            <a:ext cx="17466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3858473" y="5061398"/>
            <a:ext cx="1630013" cy="528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은행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CheckCard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4090887" y="3667267"/>
            <a:ext cx="1165190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VAN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6" name="꺾인 연결선 35"/>
          <p:cNvCxnSpPr>
            <a:stCxn id="34" idx="2"/>
            <a:endCxn id="31" idx="0"/>
          </p:cNvCxnSpPr>
          <p:nvPr/>
        </p:nvCxnSpPr>
        <p:spPr>
          <a:xfrm rot="5400000">
            <a:off x="4513410" y="4331395"/>
            <a:ext cx="32014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35" y="1146149"/>
            <a:ext cx="864096" cy="12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모서리가 둥근 직사각형 37"/>
          <p:cNvSpPr/>
          <p:nvPr/>
        </p:nvSpPr>
        <p:spPr>
          <a:xfrm>
            <a:off x="4038483" y="2151948"/>
            <a:ext cx="1355068" cy="2730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XX PAYs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9" name="꺾인 연결선 38"/>
          <p:cNvCxnSpPr>
            <a:stCxn id="38" idx="3"/>
            <a:endCxn id="31" idx="3"/>
          </p:cNvCxnSpPr>
          <p:nvPr/>
        </p:nvCxnSpPr>
        <p:spPr>
          <a:xfrm flipH="1">
            <a:off x="5256077" y="2288491"/>
            <a:ext cx="137474" cy="2400610"/>
          </a:xfrm>
          <a:prstGeom prst="bentConnector3">
            <a:avLst>
              <a:gd name="adj1" fmla="val -166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모서리가 둥근 직사각형 49"/>
          <p:cNvSpPr/>
          <p:nvPr/>
        </p:nvSpPr>
        <p:spPr>
          <a:xfrm>
            <a:off x="6205262" y="5025795"/>
            <a:ext cx="1630013" cy="6354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은행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err="1">
                <a:solidFill>
                  <a:schemeClr val="tx1"/>
                </a:solidFill>
              </a:rPr>
              <a:t>CheckCard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6601160" y="3728085"/>
            <a:ext cx="837866" cy="3867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VAN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46149"/>
            <a:ext cx="864096" cy="12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모서리가 둥근 직사각형 54"/>
          <p:cNvSpPr/>
          <p:nvPr/>
        </p:nvSpPr>
        <p:spPr>
          <a:xfrm>
            <a:off x="6247799" y="2090858"/>
            <a:ext cx="1630013" cy="3952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XX PAYs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6" name="꺾인 연결선 55"/>
          <p:cNvCxnSpPr>
            <a:stCxn id="55" idx="3"/>
            <a:endCxn id="50" idx="3"/>
          </p:cNvCxnSpPr>
          <p:nvPr/>
        </p:nvCxnSpPr>
        <p:spPr>
          <a:xfrm flipH="1">
            <a:off x="7835275" y="2288491"/>
            <a:ext cx="42537" cy="3055031"/>
          </a:xfrm>
          <a:prstGeom prst="bentConnector3">
            <a:avLst>
              <a:gd name="adj1" fmla="val -8061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모서리가 둥근 직사각형 64"/>
          <p:cNvSpPr/>
          <p:nvPr/>
        </p:nvSpPr>
        <p:spPr>
          <a:xfrm>
            <a:off x="6611044" y="4520450"/>
            <a:ext cx="818456" cy="337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카드사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66" name="꺾인 연결선 65"/>
          <p:cNvCxnSpPr>
            <a:stCxn id="51" idx="2"/>
            <a:endCxn id="65" idx="0"/>
          </p:cNvCxnSpPr>
          <p:nvPr/>
        </p:nvCxnSpPr>
        <p:spPr>
          <a:xfrm rot="16200000" flipH="1">
            <a:off x="6817358" y="4317535"/>
            <a:ext cx="405649" cy="17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꺾인 연결선 71"/>
          <p:cNvCxnSpPr>
            <a:stCxn id="55" idx="3"/>
            <a:endCxn id="65" idx="3"/>
          </p:cNvCxnSpPr>
          <p:nvPr/>
        </p:nvCxnSpPr>
        <p:spPr>
          <a:xfrm flipH="1">
            <a:off x="7429500" y="2288491"/>
            <a:ext cx="448312" cy="2400609"/>
          </a:xfrm>
          <a:prstGeom prst="bentConnector3">
            <a:avLst>
              <a:gd name="adj1" fmla="val -509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모서리가 둥근 직사각형 75"/>
          <p:cNvSpPr/>
          <p:nvPr/>
        </p:nvSpPr>
        <p:spPr>
          <a:xfrm>
            <a:off x="6321896" y="3154388"/>
            <a:ext cx="554360" cy="2923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POS</a:t>
            </a:r>
            <a:endParaRPr lang="ko-KR" altLang="en-US" sz="1400" dirty="0"/>
          </a:p>
        </p:txBody>
      </p:sp>
      <p:cxnSp>
        <p:nvCxnSpPr>
          <p:cNvPr id="80" name="꺾인 연결선 79"/>
          <p:cNvCxnSpPr>
            <a:stCxn id="65" idx="2"/>
            <a:endCxn id="50" idx="0"/>
          </p:cNvCxnSpPr>
          <p:nvPr/>
        </p:nvCxnSpPr>
        <p:spPr>
          <a:xfrm rot="5400000">
            <a:off x="6936249" y="4941771"/>
            <a:ext cx="168045" cy="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모서리가 둥근 직사각형 82"/>
          <p:cNvSpPr/>
          <p:nvPr/>
        </p:nvSpPr>
        <p:spPr>
          <a:xfrm>
            <a:off x="4676452" y="3039458"/>
            <a:ext cx="812034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PG</a:t>
            </a:r>
            <a:endParaRPr lang="ko-KR" altLang="en-US" sz="2000" dirty="0"/>
          </a:p>
        </p:txBody>
      </p:sp>
      <p:sp>
        <p:nvSpPr>
          <p:cNvPr id="84" name="모서리가 둥근 직사각형 83"/>
          <p:cNvSpPr/>
          <p:nvPr/>
        </p:nvSpPr>
        <p:spPr>
          <a:xfrm>
            <a:off x="7020093" y="3053392"/>
            <a:ext cx="812034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PG</a:t>
            </a:r>
            <a:endParaRPr lang="ko-KR" altLang="en-US" sz="2000" dirty="0"/>
          </a:p>
        </p:txBody>
      </p:sp>
      <p:sp>
        <p:nvSpPr>
          <p:cNvPr id="82" name="오른쪽 화살표 81"/>
          <p:cNvSpPr/>
          <p:nvPr/>
        </p:nvSpPr>
        <p:spPr>
          <a:xfrm rot="7463515">
            <a:off x="7734519" y="1392102"/>
            <a:ext cx="792088" cy="6840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오른쪽 화살표 85"/>
          <p:cNvSpPr/>
          <p:nvPr/>
        </p:nvSpPr>
        <p:spPr>
          <a:xfrm rot="7463515">
            <a:off x="7574697" y="2444643"/>
            <a:ext cx="792088" cy="6840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9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92" y="1484784"/>
            <a:ext cx="7272808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b="1" dirty="0" err="1" smtClean="0">
                <a:solidFill>
                  <a:srgbClr val="00B0F0"/>
                </a:solidFill>
              </a:rPr>
              <a:t>맛집</a:t>
            </a:r>
            <a:r>
              <a:rPr lang="en-US" altLang="ko-KR" sz="1800" b="1" dirty="0" smtClean="0">
                <a:solidFill>
                  <a:srgbClr val="00B0F0"/>
                </a:solidFill>
              </a:rPr>
              <a:t>(</a:t>
            </a:r>
            <a:r>
              <a:rPr lang="ko-KR" altLang="en-US" sz="1800" b="1" dirty="0" smtClean="0">
                <a:solidFill>
                  <a:srgbClr val="00B0F0"/>
                </a:solidFill>
              </a:rPr>
              <a:t>데이터분석을 통한 정보공유</a:t>
            </a:r>
            <a:r>
              <a:rPr lang="en-US" altLang="ko-KR" sz="1800" b="1" dirty="0" smtClean="0">
                <a:solidFill>
                  <a:srgbClr val="00B0F0"/>
                </a:solidFill>
              </a:rPr>
              <a:t>) + </a:t>
            </a:r>
            <a:r>
              <a:rPr lang="ko-KR" altLang="en-US" sz="1800" b="1" dirty="0" smtClean="0">
                <a:solidFill>
                  <a:srgbClr val="00B0F0"/>
                </a:solidFill>
              </a:rPr>
              <a:t>결제</a:t>
            </a:r>
            <a:r>
              <a:rPr lang="en-US" altLang="ko-KR" sz="1800" b="1" smtClean="0">
                <a:solidFill>
                  <a:srgbClr val="00B0F0"/>
                </a:solidFill>
              </a:rPr>
              <a:t>(Social </a:t>
            </a:r>
            <a:r>
              <a:rPr lang="en-US" altLang="ko-KR" sz="1800" b="1">
                <a:solidFill>
                  <a:srgbClr val="00B0F0"/>
                </a:solidFill>
              </a:rPr>
              <a:t>Network</a:t>
            </a:r>
            <a:r>
              <a:rPr lang="en-US" altLang="ko-KR" sz="1800" b="1"/>
              <a:t> </a:t>
            </a:r>
            <a:r>
              <a:rPr lang="en-US" altLang="ko-KR" sz="1800" b="1" smtClean="0"/>
              <a:t>Platform) </a:t>
            </a:r>
            <a:endParaRPr lang="en-US" altLang="ko-KR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93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8611" y="4941167"/>
            <a:ext cx="7272808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 smtClean="0">
                <a:latin typeface="+mj-ea"/>
              </a:rPr>
              <a:t>“</a:t>
            </a:r>
            <a:r>
              <a:rPr lang="ko-KR" altLang="en-US" sz="1800" b="1" dirty="0" smtClean="0">
                <a:latin typeface="+mj-ea"/>
              </a:rPr>
              <a:t>만약 당신이 미래를 꿈꾸지 않거나 지금 기술개선을 위해 노력하지</a:t>
            </a:r>
            <a:endParaRPr lang="en-US" altLang="ko-KR" sz="1800" b="1" dirty="0" smtClean="0">
              <a:latin typeface="+mj-ea"/>
            </a:endParaRPr>
          </a:p>
          <a:p>
            <a:pPr algn="l"/>
            <a:r>
              <a:rPr lang="ko-KR" altLang="en-US" sz="1800" b="1" dirty="0" smtClean="0">
                <a:latin typeface="+mj-ea"/>
              </a:rPr>
              <a:t>  않는다면 그건 </a:t>
            </a:r>
            <a:r>
              <a:rPr lang="ko-KR" altLang="en-US" sz="1800" b="1" dirty="0">
                <a:latin typeface="+mj-ea"/>
              </a:rPr>
              <a:t>곧</a:t>
            </a:r>
            <a:r>
              <a:rPr lang="ko-KR" altLang="en-US" sz="1800" b="1" dirty="0" smtClean="0">
                <a:latin typeface="+mj-ea"/>
              </a:rPr>
              <a:t> 낙오되고 있는 것이나 마찬가지 입니다</a:t>
            </a:r>
            <a:r>
              <a:rPr lang="en-US" altLang="ko-KR" sz="1800" b="1" dirty="0" smtClean="0">
                <a:latin typeface="+mj-ea"/>
              </a:rPr>
              <a:t>.”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r"/>
            <a:r>
              <a:rPr lang="en-US" altLang="ko-KR" sz="1800" dirty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그윈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쇼트웰</a:t>
            </a:r>
            <a:r>
              <a:rPr lang="en-US" altLang="ko-KR" sz="1800" dirty="0" smtClean="0">
                <a:latin typeface="+mj-ea"/>
              </a:rPr>
              <a:t>(Gwynne </a:t>
            </a:r>
            <a:r>
              <a:rPr lang="en-US" altLang="ko-KR" sz="1800" dirty="0" err="1" smtClean="0">
                <a:latin typeface="+mj-ea"/>
              </a:rPr>
              <a:t>Shtwell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en-US" altLang="ko-KR" sz="1800" dirty="0" err="1" smtClean="0">
                <a:latin typeface="+mj-ea"/>
              </a:rPr>
              <a:t>SpaceX</a:t>
            </a:r>
            <a:r>
              <a:rPr lang="en-US" altLang="ko-KR" sz="1800" dirty="0" smtClean="0">
                <a:latin typeface="+mj-ea"/>
              </a:rPr>
              <a:t> CEO, COO)</a:t>
            </a:r>
            <a:endParaRPr lang="en-US" altLang="ko-KR" sz="1800" dirty="0">
              <a:latin typeface="+mj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690527" cy="34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직사각형 1038"/>
          <p:cNvSpPr/>
          <p:nvPr/>
        </p:nvSpPr>
        <p:spPr>
          <a:xfrm>
            <a:off x="179512" y="637203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http://thetally.efinancialnews.com/2014/06/fintech-focus/</a:t>
            </a:r>
            <a:endParaRPr lang="ko-KR" altLang="en-US" dirty="0"/>
          </a:p>
        </p:txBody>
      </p:sp>
      <p:sp>
        <p:nvSpPr>
          <p:cNvPr id="1040" name="직사각형 1039"/>
          <p:cNvSpPr/>
          <p:nvPr/>
        </p:nvSpPr>
        <p:spPr>
          <a:xfrm>
            <a:off x="224588" y="1268760"/>
            <a:ext cx="8631380" cy="48872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1100" dirty="0"/>
              <a:t> </a:t>
            </a:r>
            <a:r>
              <a:rPr lang="en-US" altLang="ko-KR" sz="1600" dirty="0" smtClean="0"/>
              <a:t>1. </a:t>
            </a:r>
            <a:r>
              <a:rPr lang="en-US" altLang="ko-KR" sz="1600" dirty="0"/>
              <a:t> </a:t>
            </a:r>
            <a:r>
              <a:rPr lang="ko-KR" altLang="en-US" sz="1600" dirty="0"/>
              <a:t>은행과 금융 서비스 회사들은 지금보다 더 </a:t>
            </a:r>
            <a:r>
              <a:rPr lang="ko-KR" altLang="en-US" sz="2000" b="1" dirty="0">
                <a:solidFill>
                  <a:srgbClr val="00B0F0"/>
                </a:solidFill>
              </a:rPr>
              <a:t>소비자</a:t>
            </a:r>
            <a:r>
              <a:rPr lang="ko-KR" altLang="en-US" sz="2000" b="1" dirty="0"/>
              <a:t>의 선택</a:t>
            </a:r>
            <a:r>
              <a:rPr lang="ko-KR" altLang="en-US" sz="1600" dirty="0"/>
              <a:t>이 중심이 돼서 운영될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2.  </a:t>
            </a:r>
            <a:r>
              <a:rPr lang="ko-KR" altLang="en-US" sz="1600" dirty="0"/>
              <a:t>미래 은행들은 </a:t>
            </a:r>
            <a:r>
              <a:rPr lang="ko-KR" altLang="en-US" sz="2000" b="1" dirty="0" err="1">
                <a:solidFill>
                  <a:srgbClr val="00B0F0"/>
                </a:solidFill>
              </a:rPr>
              <a:t>모바일</a:t>
            </a:r>
            <a:r>
              <a:rPr lang="ko-KR" altLang="en-US" sz="2000" b="1" dirty="0"/>
              <a:t> 기기</a:t>
            </a:r>
            <a:r>
              <a:rPr lang="ko-KR" altLang="en-US" sz="1600" dirty="0"/>
              <a:t>로 옮겨갈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3.  </a:t>
            </a:r>
            <a:r>
              <a:rPr lang="ko-KR" altLang="en-US" sz="1600" dirty="0"/>
              <a:t>시스템의 도움으로 항상 빈틈없이 </a:t>
            </a:r>
            <a:r>
              <a:rPr lang="ko-KR" altLang="en-US" sz="2000" b="1" dirty="0"/>
              <a:t>실시간</a:t>
            </a:r>
            <a:r>
              <a:rPr lang="ko-KR" altLang="en-US" sz="1600" dirty="0"/>
              <a:t>으로 고객의 잘못된 재정 운영을 멈추게 하고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올바른 </a:t>
            </a:r>
            <a:r>
              <a:rPr lang="ko-KR" altLang="en-US" sz="1600" dirty="0"/>
              <a:t>선택을 할 수 있도록 돕게 될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4.  </a:t>
            </a:r>
            <a:r>
              <a:rPr lang="ko-KR" altLang="en-US" sz="1600" dirty="0"/>
              <a:t>강력한 </a:t>
            </a:r>
            <a:r>
              <a:rPr lang="ko-KR" altLang="en-US" sz="2000" b="1" dirty="0">
                <a:solidFill>
                  <a:srgbClr val="00B0F0"/>
                </a:solidFill>
              </a:rPr>
              <a:t>알고리즘</a:t>
            </a:r>
            <a:r>
              <a:rPr lang="ko-KR" altLang="en-US" sz="1600" dirty="0"/>
              <a:t>으로 은행 </a:t>
            </a:r>
            <a:r>
              <a:rPr lang="ko-KR" altLang="en-US" sz="2000" b="1" dirty="0" err="1">
                <a:solidFill>
                  <a:srgbClr val="00B0F0"/>
                </a:solidFill>
              </a:rPr>
              <a:t>데이타</a:t>
            </a:r>
            <a:r>
              <a:rPr lang="ko-KR" altLang="en-US" sz="1600" dirty="0" err="1"/>
              <a:t>의</a:t>
            </a:r>
            <a:r>
              <a:rPr lang="ko-KR" altLang="en-US" sz="1600" dirty="0"/>
              <a:t> 동향을 감시하게 될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5.  </a:t>
            </a:r>
            <a:r>
              <a:rPr lang="ko-KR" altLang="en-US" sz="1600" dirty="0"/>
              <a:t>은행들은 고객 신분 정보 브로커가 될 가능성이 </a:t>
            </a:r>
            <a:r>
              <a:rPr lang="ko-KR" altLang="en-US" sz="1600" dirty="0" smtClean="0"/>
              <a:t>있</a:t>
            </a:r>
            <a:r>
              <a:rPr lang="ko-KR" altLang="en-US" sz="1600" dirty="0"/>
              <a:t>음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r>
              <a:rPr lang="en-US" altLang="ko-KR" sz="1600" dirty="0"/>
              <a:t>    </a:t>
            </a:r>
            <a:r>
              <a:rPr lang="ko-KR" altLang="en-US" sz="1600" dirty="0" smtClean="0"/>
              <a:t>고객정보분석과 </a:t>
            </a:r>
            <a:r>
              <a:rPr lang="ko-KR" altLang="en-US" sz="1600" dirty="0"/>
              <a:t>행태를 </a:t>
            </a:r>
            <a:r>
              <a:rPr lang="ko-KR" altLang="en-US" sz="1600" dirty="0" err="1" smtClean="0"/>
              <a:t>추적관리하여</a:t>
            </a:r>
            <a:r>
              <a:rPr lang="ko-KR" altLang="en-US" sz="1600" dirty="0" smtClean="0"/>
              <a:t> </a:t>
            </a:r>
            <a:r>
              <a:rPr lang="ko-KR" altLang="en-US" sz="2000" b="1" dirty="0"/>
              <a:t>새로운 유용한 </a:t>
            </a:r>
            <a:r>
              <a:rPr lang="ko-KR" altLang="en-US" sz="2000" b="1" dirty="0">
                <a:solidFill>
                  <a:srgbClr val="00B0F0"/>
                </a:solidFill>
              </a:rPr>
              <a:t>정보</a:t>
            </a:r>
            <a:r>
              <a:rPr lang="ko-KR" altLang="en-US" sz="2000" b="1" dirty="0"/>
              <a:t>를 </a:t>
            </a:r>
            <a:r>
              <a:rPr lang="ko-KR" altLang="en-US" sz="2000" b="1" dirty="0" smtClean="0"/>
              <a:t>창조하고 </a:t>
            </a:r>
            <a:r>
              <a:rPr lang="ko-KR" altLang="en-US" sz="2000" b="1" dirty="0"/>
              <a:t>전달</a:t>
            </a:r>
            <a:r>
              <a:rPr lang="ko-KR" altLang="en-US" sz="1600" dirty="0"/>
              <a:t>하는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업무 수행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6.  </a:t>
            </a:r>
            <a:r>
              <a:rPr lang="ko-KR" altLang="en-US" sz="1600" dirty="0"/>
              <a:t>은행들은 플랫폼으로 대체 될 </a:t>
            </a:r>
            <a:r>
              <a:rPr lang="ko-KR" altLang="en-US" sz="1600" dirty="0" smtClean="0"/>
              <a:t>것</a:t>
            </a:r>
            <a:endParaRPr lang="en-US" altLang="ko-KR" sz="1600" dirty="0"/>
          </a:p>
          <a:p>
            <a:r>
              <a:rPr lang="en-US" altLang="ko-KR" sz="1600" dirty="0"/>
              <a:t>    </a:t>
            </a:r>
            <a:r>
              <a:rPr lang="ko-KR" altLang="en-US" sz="1600" dirty="0" smtClean="0"/>
              <a:t>고객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금융상품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서비스를 분석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</a:t>
            </a:r>
            <a:r>
              <a:rPr lang="ko-KR" altLang="en-US" sz="2000" b="1" dirty="0"/>
              <a:t>고객 </a:t>
            </a:r>
            <a:r>
              <a:rPr lang="ko-KR" altLang="en-US" sz="2000" b="1" dirty="0">
                <a:solidFill>
                  <a:srgbClr val="00B0F0"/>
                </a:solidFill>
              </a:rPr>
              <a:t>정보</a:t>
            </a:r>
            <a:r>
              <a:rPr lang="ko-KR" altLang="en-US" sz="2000" b="1" dirty="0"/>
              <a:t>를 가공</a:t>
            </a:r>
            <a:r>
              <a:rPr lang="ko-KR" altLang="en-US" sz="1600" dirty="0"/>
              <a:t>하는 기술을 지향하는 </a:t>
            </a:r>
            <a:r>
              <a:rPr lang="ko-KR" altLang="en-US" sz="1600" dirty="0" smtClean="0"/>
              <a:t>플랫폼 회사로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 변신</a:t>
            </a:r>
            <a:endParaRPr lang="en-US" altLang="ko-KR" sz="1600" dirty="0"/>
          </a:p>
          <a:p>
            <a:r>
              <a:rPr lang="en-US" altLang="ko-KR" sz="1600" dirty="0"/>
              <a:t>7.  </a:t>
            </a:r>
            <a:r>
              <a:rPr lang="ko-KR" altLang="en-US" sz="1600" dirty="0" smtClean="0"/>
              <a:t>금융 </a:t>
            </a:r>
            <a:r>
              <a:rPr lang="ko-KR" altLang="en-US" sz="1600" dirty="0"/>
              <a:t>계정은 오픈 </a:t>
            </a:r>
            <a:r>
              <a:rPr lang="ko-KR" altLang="en-US" sz="1600" dirty="0" smtClean="0"/>
              <a:t>금융 </a:t>
            </a:r>
            <a:r>
              <a:rPr lang="ko-KR" altLang="en-US" sz="1600" dirty="0"/>
              <a:t>생태계에서 모든 거래에서 유일한 신분증 역할을 수행하게 </a:t>
            </a:r>
            <a:r>
              <a:rPr lang="ko-KR" altLang="en-US" sz="1600" dirty="0" smtClean="0"/>
              <a:t>될 것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  </a:t>
            </a:r>
            <a:r>
              <a:rPr lang="ko-KR" altLang="en-US" sz="1600" b="1" dirty="0" smtClean="0"/>
              <a:t>하나의 </a:t>
            </a:r>
            <a:r>
              <a:rPr lang="ko-KR" altLang="en-US" sz="1600" b="1" dirty="0"/>
              <a:t>계정으로 모든 거래</a:t>
            </a:r>
            <a:r>
              <a:rPr lang="ko-KR" altLang="en-US" sz="1600" dirty="0"/>
              <a:t>를 하게 </a:t>
            </a:r>
            <a:r>
              <a:rPr lang="ko-KR" altLang="en-US" sz="1600" dirty="0" smtClean="0"/>
              <a:t>됨</a:t>
            </a:r>
            <a:endParaRPr lang="en-US" altLang="ko-KR" sz="1600" dirty="0" smtClean="0"/>
          </a:p>
          <a:p>
            <a:r>
              <a:rPr lang="en-US" altLang="ko-KR" sz="1600" dirty="0" smtClean="0"/>
              <a:t>8</a:t>
            </a:r>
            <a:r>
              <a:rPr lang="en-US" altLang="ko-KR" sz="1600" dirty="0"/>
              <a:t>.  </a:t>
            </a:r>
            <a:r>
              <a:rPr lang="ko-KR" altLang="en-US" sz="1600" dirty="0" err="1"/>
              <a:t>블럭체인</a:t>
            </a:r>
            <a:r>
              <a:rPr lang="en-US" altLang="ko-KR" sz="1600" dirty="0"/>
              <a:t>(block chain) </a:t>
            </a:r>
            <a:r>
              <a:rPr lang="ko-KR" altLang="en-US" sz="1600" dirty="0"/>
              <a:t>기술이 널리 사용될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    위험 </a:t>
            </a:r>
            <a:r>
              <a:rPr lang="ko-KR" altLang="en-US" sz="1600" dirty="0"/>
              <a:t>또한 분산 되겠지만 새로운 문제가 대두될 </a:t>
            </a:r>
            <a:r>
              <a:rPr lang="ko-KR" altLang="en-US" sz="1600" dirty="0" smtClean="0"/>
              <a:t>것</a:t>
            </a:r>
            <a:endParaRPr lang="en-US" altLang="ko-KR" sz="1600" dirty="0" smtClean="0"/>
          </a:p>
          <a:p>
            <a:r>
              <a:rPr lang="en-US" altLang="ko-KR" sz="1600" dirty="0" smtClean="0"/>
              <a:t>9</a:t>
            </a:r>
            <a:r>
              <a:rPr lang="en-US" altLang="ko-KR" sz="1600" dirty="0"/>
              <a:t>.  </a:t>
            </a:r>
            <a:r>
              <a:rPr lang="ko-KR" altLang="en-US" sz="1600" dirty="0" smtClean="0"/>
              <a:t>금융 </a:t>
            </a:r>
            <a:r>
              <a:rPr lang="ko-KR" altLang="en-US" sz="1600" dirty="0"/>
              <a:t>거래가</a:t>
            </a:r>
            <a:r>
              <a:rPr lang="ko-KR" altLang="en-US" sz="1600" dirty="0">
                <a:solidFill>
                  <a:srgbClr val="00B0F0"/>
                </a:solidFill>
              </a:rPr>
              <a:t> 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Social Network</a:t>
            </a:r>
            <a:r>
              <a:rPr lang="en-US" altLang="ko-KR" sz="2000" b="1" dirty="0" smtClean="0"/>
              <a:t> Platform</a:t>
            </a:r>
            <a:r>
              <a:rPr lang="ko-KR" altLang="en-US" sz="1600" dirty="0"/>
              <a:t>을 이용하는 추세가 확산될 </a:t>
            </a:r>
            <a:r>
              <a:rPr lang="ko-KR" altLang="en-US" sz="1600" dirty="0" smtClean="0"/>
              <a:t>것</a:t>
            </a:r>
            <a:endParaRPr lang="en-US" altLang="ko-KR" sz="1600" dirty="0"/>
          </a:p>
          <a:p>
            <a:r>
              <a:rPr lang="en-US" altLang="ko-KR" sz="1600" dirty="0"/>
              <a:t>10. </a:t>
            </a:r>
            <a:r>
              <a:rPr lang="ko-KR" altLang="en-US" sz="1600" dirty="0"/>
              <a:t>자본 조달 방식이 </a:t>
            </a:r>
            <a:r>
              <a:rPr lang="en-US" altLang="ko-KR" sz="1600" dirty="0"/>
              <a:t>social network platform</a:t>
            </a:r>
            <a:r>
              <a:rPr lang="ko-KR" altLang="en-US" sz="1600" dirty="0"/>
              <a:t>에 의해서 은행 중계가 사라지고</a:t>
            </a:r>
          </a:p>
          <a:p>
            <a:r>
              <a:rPr lang="ko-KR" altLang="en-US" sz="1600" dirty="0"/>
              <a:t>     </a:t>
            </a:r>
            <a:r>
              <a:rPr lang="ko-KR" altLang="en-US" sz="1600" dirty="0" smtClean="0"/>
              <a:t>투자자가 </a:t>
            </a:r>
            <a:r>
              <a:rPr lang="ko-KR" altLang="en-US" sz="2000" b="1" dirty="0">
                <a:solidFill>
                  <a:srgbClr val="00B0F0"/>
                </a:solidFill>
              </a:rPr>
              <a:t>직접</a:t>
            </a:r>
            <a:r>
              <a:rPr lang="ko-KR" altLang="en-US" sz="2000" b="1" dirty="0"/>
              <a:t> 금융 소비자에게 자본을 제공</a:t>
            </a:r>
            <a:r>
              <a:rPr lang="ko-KR" altLang="en-US" sz="1600" dirty="0"/>
              <a:t>하는 것이 일반화 될 </a:t>
            </a:r>
            <a:r>
              <a:rPr lang="ko-KR" altLang="en-US" sz="1600" dirty="0" smtClean="0"/>
              <a:t>것</a:t>
            </a:r>
            <a:endParaRPr lang="en-US" altLang="ko-KR" sz="1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620688"/>
            <a:ext cx="86764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>
                <a:latin typeface="+mj-ea"/>
              </a:rPr>
              <a:t>[</a:t>
            </a:r>
            <a:r>
              <a:rPr lang="ko-KR" altLang="en-US" sz="2400" dirty="0" smtClean="0">
                <a:latin typeface="+mj-ea"/>
              </a:rPr>
              <a:t>참고</a:t>
            </a:r>
            <a:r>
              <a:rPr lang="en-US" altLang="ko-KR" sz="2400" dirty="0" smtClean="0">
                <a:latin typeface="+mj-ea"/>
              </a:rPr>
              <a:t>] </a:t>
            </a:r>
            <a:r>
              <a:rPr lang="en-US" altLang="ko-KR" sz="2400" dirty="0">
                <a:latin typeface="+mj-ea"/>
              </a:rPr>
              <a:t>FN’s 40 leaders in </a:t>
            </a:r>
            <a:r>
              <a:rPr lang="en-US" altLang="ko-KR" sz="2400" dirty="0" err="1" smtClean="0">
                <a:latin typeface="+mj-ea"/>
              </a:rPr>
              <a:t>fintech</a:t>
            </a:r>
            <a:endParaRPr lang="en-US" altLang="ko-KR" sz="2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63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82563"/>
            <a:ext cx="3676650" cy="55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7984" y="794767"/>
            <a:ext cx="4464496" cy="328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+mj-ea"/>
              </a:rPr>
              <a:t>영화 </a:t>
            </a:r>
            <a:r>
              <a:rPr lang="ko-KR" altLang="en-US" sz="2800" dirty="0" err="1" smtClean="0">
                <a:latin typeface="+mj-ea"/>
              </a:rPr>
              <a:t>올드보이의</a:t>
            </a:r>
            <a:r>
              <a:rPr lang="ko-KR" altLang="en-US" sz="2800" dirty="0" smtClean="0">
                <a:latin typeface="+mj-ea"/>
              </a:rPr>
              <a:t> 명대사</a:t>
            </a:r>
            <a:endParaRPr lang="en-US" altLang="ko-KR" sz="2800" dirty="0" smtClean="0">
              <a:latin typeface="+mj-ea"/>
            </a:endParaRP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오대수</a:t>
            </a:r>
            <a:endParaRPr lang="en-US" altLang="ko-KR" sz="1800" dirty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오늘만 대충 수습하며 산다</a:t>
            </a:r>
            <a:endParaRPr lang="en-US" altLang="ko-KR" sz="1800" dirty="0" smtClean="0">
              <a:latin typeface="+mj-ea"/>
            </a:endParaRPr>
          </a:p>
          <a:p>
            <a:pPr algn="l"/>
            <a:endParaRPr lang="en-US" altLang="ko-KR" sz="1800" dirty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당신의 진짜 실수는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대답을 </a:t>
            </a:r>
            <a:r>
              <a:rPr lang="ko-KR" altLang="en-US" sz="1800" dirty="0" err="1" smtClean="0">
                <a:latin typeface="+mj-ea"/>
              </a:rPr>
              <a:t>못찾은게</a:t>
            </a:r>
            <a:r>
              <a:rPr lang="ko-KR" altLang="en-US" sz="1800" dirty="0" smtClean="0">
                <a:latin typeface="+mj-ea"/>
              </a:rPr>
              <a:t> 아냐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b="1" dirty="0" smtClean="0">
                <a:solidFill>
                  <a:srgbClr val="00B0F0"/>
                </a:solidFill>
                <a:latin typeface="+mj-ea"/>
              </a:rPr>
              <a:t>자꾸 틀린 질문만</a:t>
            </a:r>
            <a:endParaRPr lang="en-US" altLang="ko-KR" sz="1800" b="1" dirty="0" smtClean="0">
              <a:solidFill>
                <a:srgbClr val="00B0F0"/>
              </a:solidFill>
              <a:latin typeface="+mj-ea"/>
            </a:endParaRPr>
          </a:p>
          <a:p>
            <a:pPr algn="l"/>
            <a:r>
              <a:rPr lang="ko-KR" altLang="en-US" sz="1800" b="1" dirty="0" smtClean="0">
                <a:solidFill>
                  <a:srgbClr val="00B0F0"/>
                </a:solidFill>
                <a:latin typeface="+mj-ea"/>
              </a:rPr>
              <a:t>하니까 맞는 대답이 </a:t>
            </a:r>
            <a:r>
              <a:rPr lang="ko-KR" altLang="en-US" sz="1800" b="1" dirty="0" err="1" smtClean="0">
                <a:solidFill>
                  <a:srgbClr val="00B0F0"/>
                </a:solidFill>
                <a:latin typeface="+mj-ea"/>
              </a:rPr>
              <a:t>나올리가</a:t>
            </a:r>
            <a:r>
              <a:rPr lang="ko-KR" altLang="en-US" sz="1800" b="1" dirty="0" smtClean="0">
                <a:solidFill>
                  <a:srgbClr val="00B0F0"/>
                </a:solidFill>
                <a:latin typeface="+mj-ea"/>
              </a:rPr>
              <a:t> 없잖아</a:t>
            </a:r>
            <a:r>
              <a:rPr lang="en-US" altLang="ko-KR" sz="1800" dirty="0" smtClean="0">
                <a:latin typeface="+mj-ea"/>
              </a:rPr>
              <a:t>…</a:t>
            </a:r>
          </a:p>
          <a:p>
            <a:pPr algn="l"/>
            <a:r>
              <a:rPr lang="en-US" altLang="ko-KR" sz="1800" dirty="0" smtClean="0">
                <a:latin typeface="+mj-ea"/>
              </a:rPr>
              <a:t>“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</a:rPr>
              <a:t>왜 가뒀을까</a:t>
            </a:r>
            <a:r>
              <a:rPr lang="en-US" altLang="ko-KR" sz="1800" dirty="0" smtClean="0">
                <a:latin typeface="+mj-ea"/>
              </a:rPr>
              <a:t>.. </a:t>
            </a:r>
            <a:r>
              <a:rPr lang="ko-KR" altLang="en-US" sz="1800" dirty="0" smtClean="0">
                <a:latin typeface="+mj-ea"/>
              </a:rPr>
              <a:t>가 아니라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ko-KR" altLang="en-US" sz="1800" b="1" u="sng" dirty="0" smtClean="0">
                <a:solidFill>
                  <a:srgbClr val="00B0F0"/>
                </a:solidFill>
                <a:latin typeface="+mj-ea"/>
              </a:rPr>
              <a:t>왜 </a:t>
            </a:r>
            <a:r>
              <a:rPr lang="ko-KR" altLang="en-US" sz="1800" b="1" u="sng" dirty="0" err="1" smtClean="0">
                <a:solidFill>
                  <a:srgbClr val="00B0F0"/>
                </a:solidFill>
                <a:latin typeface="+mj-ea"/>
              </a:rPr>
              <a:t>풀어줬을까야</a:t>
            </a:r>
            <a:r>
              <a:rPr lang="en-US" altLang="ko-KR" sz="1800" dirty="0" smtClean="0">
                <a:latin typeface="+mj-ea"/>
              </a:rPr>
              <a:t>”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19" y="4085828"/>
            <a:ext cx="3095625" cy="22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아래쪽 화살표 9"/>
          <p:cNvSpPr/>
          <p:nvPr/>
        </p:nvSpPr>
        <p:spPr>
          <a:xfrm>
            <a:off x="5652120" y="4149080"/>
            <a:ext cx="360040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flipV="1">
            <a:off x="7020272" y="6065067"/>
            <a:ext cx="360040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1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204864"/>
            <a:ext cx="8099425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+mj-ea"/>
              </a:rPr>
              <a:t>감사합니다</a:t>
            </a:r>
            <a:endParaRPr lang="en-US" altLang="ko-KR" dirty="0" smtClean="0">
              <a:latin typeface="+mj-ea"/>
            </a:endParaRPr>
          </a:p>
          <a:p>
            <a:endParaRPr lang="en-US" altLang="ko-KR" sz="1600" dirty="0">
              <a:latin typeface="+mj-ea"/>
            </a:endParaRPr>
          </a:p>
          <a:p>
            <a:r>
              <a:rPr lang="en-US" altLang="ko-KR" sz="1800" dirty="0">
                <a:latin typeface="+mj-ea"/>
              </a:rPr>
              <a:t>(facebook.com/</a:t>
            </a:r>
            <a:r>
              <a:rPr lang="en-US" altLang="ko-KR" sz="1800" dirty="0" err="1">
                <a:latin typeface="+mj-ea"/>
              </a:rPr>
              <a:t>sangshik</a:t>
            </a:r>
            <a:r>
              <a:rPr lang="en-US" altLang="ko-KR" sz="1800" dirty="0">
                <a:latin typeface="+mj-ea"/>
              </a:rPr>
              <a:t>, mikado22001@yahoo.co.kr</a:t>
            </a:r>
            <a:r>
              <a:rPr lang="en-US" altLang="ko-KR" sz="1800" dirty="0" smtClean="0">
                <a:latin typeface="+mj-ea"/>
              </a:rPr>
              <a:t>)</a:t>
            </a:r>
            <a:endParaRPr lang="ko-KR" altLang="en-US" sz="2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97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0"/>
            <a:ext cx="91432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8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2" y="661441"/>
            <a:ext cx="4410483" cy="606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465777"/>
            <a:ext cx="4355976" cy="526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547664" y="1781054"/>
            <a:ext cx="504056" cy="739725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547664" y="3680911"/>
            <a:ext cx="504056" cy="416915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172400" y="5445224"/>
            <a:ext cx="715112" cy="208457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60" y="4540537"/>
            <a:ext cx="2330440" cy="576064"/>
          </a:xfrm>
          <a:prstGeom prst="rect">
            <a:avLst/>
          </a:prstGeom>
          <a:noFill/>
          <a:ln w="25400">
            <a:solidFill>
              <a:schemeClr val="tx2">
                <a:alpha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8172400" y="4540537"/>
            <a:ext cx="715112" cy="90468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841960" y="5116601"/>
            <a:ext cx="2330440" cy="5370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841840" y="4533567"/>
            <a:ext cx="2330560" cy="583034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95536" y="2533977"/>
            <a:ext cx="504056" cy="17494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68" y="169910"/>
            <a:ext cx="3266330" cy="90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화살표 연결선 10"/>
          <p:cNvCxnSpPr>
            <a:endCxn id="3077" idx="1"/>
          </p:cNvCxnSpPr>
          <p:nvPr/>
        </p:nvCxnSpPr>
        <p:spPr>
          <a:xfrm flipV="1">
            <a:off x="899592" y="620251"/>
            <a:ext cx="4702776" cy="20011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5656" y="4941167"/>
            <a:ext cx="6192688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 smtClean="0">
                <a:latin typeface="+mj-ea"/>
              </a:rPr>
              <a:t>디지털시대</a:t>
            </a:r>
            <a:r>
              <a:rPr lang="en-US" altLang="ko-KR" sz="1800" dirty="0" smtClean="0">
                <a:latin typeface="+mj-ea"/>
              </a:rPr>
              <a:t>,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 smtClean="0">
                <a:latin typeface="+mj-ea"/>
              </a:rPr>
              <a:t>결</a:t>
            </a:r>
            <a:r>
              <a:rPr lang="ko-KR" altLang="en-US" sz="1800" dirty="0">
                <a:latin typeface="+mj-ea"/>
              </a:rPr>
              <a:t>제</a:t>
            </a:r>
            <a:r>
              <a:rPr lang="en-US" altLang="ko-KR" sz="1800" dirty="0" smtClean="0">
                <a:latin typeface="+mj-ea"/>
              </a:rPr>
              <a:t> </a:t>
            </a:r>
            <a:r>
              <a:rPr lang="ko-KR" altLang="en-US" sz="1800" dirty="0" smtClean="0">
                <a:latin typeface="+mj-ea"/>
              </a:rPr>
              <a:t>서비스는 </a:t>
            </a:r>
            <a:r>
              <a:rPr lang="ko-KR" altLang="en-US" sz="1800" dirty="0" smtClean="0">
                <a:latin typeface="+mj-ea"/>
              </a:rPr>
              <a:t>어디에 </a:t>
            </a:r>
            <a:r>
              <a:rPr lang="ko-KR" altLang="en-US" sz="1800" dirty="0" smtClean="0">
                <a:latin typeface="+mj-ea"/>
              </a:rPr>
              <a:t>와 있는가</a:t>
            </a:r>
            <a:r>
              <a:rPr lang="en-US" altLang="ko-KR" sz="1800" dirty="0" smtClean="0">
                <a:latin typeface="+mj-ea"/>
              </a:rPr>
              <a:t>? </a:t>
            </a:r>
          </a:p>
          <a:p>
            <a:pPr algn="l"/>
            <a:endParaRPr lang="en-US" altLang="ko-KR" sz="1800" dirty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지금의 전략으로 살아남을 수 있는가</a:t>
            </a:r>
            <a:r>
              <a:rPr lang="en-US" altLang="ko-KR" sz="1800" dirty="0" smtClean="0">
                <a:latin typeface="+mj-ea"/>
              </a:rPr>
              <a:t>?</a:t>
            </a:r>
            <a:endParaRPr lang="en-US" altLang="ko-KR" sz="1800" dirty="0">
              <a:latin typeface="+mj-e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94" y="1628800"/>
            <a:ext cx="4393455" cy="307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2" y="779536"/>
            <a:ext cx="3698296" cy="56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76484"/>
            <a:ext cx="4384482" cy="358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27984" y="4509120"/>
            <a:ext cx="4464496" cy="1876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latin typeface="+mj-ea"/>
              </a:rPr>
              <a:t>계산기계와 지능 </a:t>
            </a:r>
            <a:r>
              <a:rPr lang="en-US" altLang="ko-KR" sz="1400" dirty="0">
                <a:latin typeface="+mj-ea"/>
              </a:rPr>
              <a:t>1950</a:t>
            </a:r>
            <a:endParaRPr lang="en-US" altLang="ko-KR" sz="2400" dirty="0" smtClean="0">
              <a:latin typeface="+mj-ea"/>
            </a:endParaRPr>
          </a:p>
          <a:p>
            <a:r>
              <a:rPr lang="ko-KR" altLang="en-US" sz="1400" dirty="0" err="1" smtClean="0">
                <a:latin typeface="+mj-ea"/>
              </a:rPr>
              <a:t>앨런</a:t>
            </a:r>
            <a:r>
              <a:rPr lang="ko-KR" altLang="en-US" sz="1400" dirty="0" smtClean="0">
                <a:latin typeface="+mj-ea"/>
              </a:rPr>
              <a:t> </a:t>
            </a:r>
            <a:r>
              <a:rPr lang="ko-KR" altLang="en-US" sz="1400" dirty="0" err="1" smtClean="0">
                <a:latin typeface="+mj-ea"/>
              </a:rPr>
              <a:t>튜링</a:t>
            </a:r>
            <a:r>
              <a:rPr lang="en-US" altLang="ko-KR" sz="1400" dirty="0" smtClean="0">
                <a:latin typeface="+mj-ea"/>
              </a:rPr>
              <a:t>(1912~1954)</a:t>
            </a:r>
            <a:endParaRPr lang="en-US" altLang="ko-KR" sz="2400" dirty="0" smtClean="0">
              <a:latin typeface="+mj-ea"/>
            </a:endParaRPr>
          </a:p>
          <a:p>
            <a:pPr algn="l"/>
            <a:endParaRPr lang="en-US" altLang="ko-KR" sz="1600" dirty="0" smtClean="0">
              <a:latin typeface="+mj-ea"/>
            </a:endParaRPr>
          </a:p>
          <a:p>
            <a:pPr algn="l"/>
            <a:r>
              <a:rPr lang="ko-KR" altLang="en-US" sz="1600" dirty="0" smtClean="0">
                <a:latin typeface="+mj-ea"/>
              </a:rPr>
              <a:t>기계는 생각할 수 있을까</a:t>
            </a:r>
            <a:r>
              <a:rPr lang="en-US" altLang="ko-KR" sz="1600" dirty="0" smtClean="0">
                <a:latin typeface="+mj-ea"/>
              </a:rPr>
              <a:t>?</a:t>
            </a:r>
          </a:p>
          <a:p>
            <a:r>
              <a:rPr lang="en-US" altLang="ko-KR" sz="1600" dirty="0" smtClean="0">
                <a:latin typeface="+mj-ea"/>
              </a:rPr>
              <a:t>…</a:t>
            </a:r>
          </a:p>
          <a:p>
            <a:pPr algn="l"/>
            <a:r>
              <a:rPr lang="ko-KR" altLang="en-US" sz="1600" dirty="0" smtClean="0">
                <a:latin typeface="+mj-ea"/>
              </a:rPr>
              <a:t>학습 가능한 기계</a:t>
            </a:r>
            <a:r>
              <a:rPr lang="en-US" altLang="ko-KR" sz="1600" dirty="0" smtClean="0">
                <a:latin typeface="+mj-ea"/>
              </a:rPr>
              <a:t>.. </a:t>
            </a:r>
            <a:r>
              <a:rPr lang="ko-KR" altLang="en-US" sz="1600" dirty="0" smtClean="0">
                <a:latin typeface="+mj-ea"/>
              </a:rPr>
              <a:t>기계가 지적인 분야에서 </a:t>
            </a:r>
            <a:endParaRPr lang="en-US" altLang="ko-KR" sz="1600" dirty="0" smtClean="0">
              <a:latin typeface="+mj-ea"/>
            </a:endParaRPr>
          </a:p>
          <a:p>
            <a:pPr algn="l"/>
            <a:r>
              <a:rPr lang="ko-KR" altLang="en-US" sz="1600" dirty="0" smtClean="0">
                <a:latin typeface="+mj-ea"/>
              </a:rPr>
              <a:t>사람과 경쟁하기 바란다</a:t>
            </a:r>
            <a:r>
              <a:rPr lang="en-US" altLang="ko-KR" sz="1600" dirty="0" smtClean="0">
                <a:latin typeface="+mj-ea"/>
              </a:rPr>
              <a:t>.</a:t>
            </a:r>
          </a:p>
          <a:p>
            <a:pPr algn="l"/>
            <a:r>
              <a:rPr lang="ko-KR" altLang="en-US" sz="1600" b="1" dirty="0" smtClean="0">
                <a:solidFill>
                  <a:srgbClr val="00B0F0"/>
                </a:solidFill>
                <a:latin typeface="+mj-ea"/>
              </a:rPr>
              <a:t>앞으로 </a:t>
            </a:r>
            <a:r>
              <a:rPr lang="ko-KR" altLang="en-US" sz="1600" b="1" dirty="0" err="1" smtClean="0">
                <a:solidFill>
                  <a:srgbClr val="00B0F0"/>
                </a:solidFill>
                <a:latin typeface="+mj-ea"/>
              </a:rPr>
              <a:t>할일이</a:t>
            </a:r>
            <a:r>
              <a:rPr lang="ko-KR" altLang="en-US" sz="1600" b="1" dirty="0" smtClean="0">
                <a:solidFill>
                  <a:srgbClr val="00B0F0"/>
                </a:solidFill>
                <a:latin typeface="+mj-ea"/>
              </a:rPr>
              <a:t> 많이 있음을 알 수 있다</a:t>
            </a:r>
            <a:r>
              <a:rPr lang="en-US" altLang="ko-KR" sz="1600" b="1" dirty="0" smtClean="0">
                <a:solidFill>
                  <a:srgbClr val="00B0F0"/>
                </a:solidFill>
                <a:latin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2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00392" cy="8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44824"/>
            <a:ext cx="33123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43463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14" y="4250372"/>
            <a:ext cx="6535038" cy="148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3" y="5736657"/>
            <a:ext cx="6598759" cy="84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9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90" y="2338586"/>
            <a:ext cx="3545554" cy="29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8926" y="980728"/>
            <a:ext cx="4896544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latin typeface="+mj-ea"/>
              </a:rPr>
              <a:t>I. </a:t>
            </a:r>
            <a:r>
              <a:rPr lang="ko-KR" altLang="en-US" sz="1800" dirty="0" smtClean="0">
                <a:latin typeface="+mj-ea"/>
              </a:rPr>
              <a:t>과학기술과 경영의 궁극적인 목표는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  우리에게 산적한 문제를 해결해 세상을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  이전보다 </a:t>
            </a:r>
            <a:r>
              <a:rPr lang="en-US" altLang="ko-KR" sz="1800" dirty="0" smtClean="0">
                <a:solidFill>
                  <a:schemeClr val="accent1"/>
                </a:solidFill>
                <a:latin typeface="+mj-ea"/>
              </a:rPr>
              <a:t>“</a:t>
            </a:r>
            <a:r>
              <a:rPr lang="ko-KR" altLang="en-US" sz="1800" b="1" dirty="0" smtClean="0">
                <a:solidFill>
                  <a:schemeClr val="accent1"/>
                </a:solidFill>
                <a:latin typeface="+mj-ea"/>
              </a:rPr>
              <a:t>더 살기 좋은 곳</a:t>
            </a:r>
            <a:r>
              <a:rPr lang="en-US" altLang="ko-KR" sz="1800" dirty="0" smtClean="0">
                <a:solidFill>
                  <a:schemeClr val="accent1"/>
                </a:solidFill>
                <a:latin typeface="+mj-ea"/>
              </a:rPr>
              <a:t>”</a:t>
            </a:r>
            <a:r>
              <a:rPr lang="ko-KR" altLang="en-US" sz="1800" dirty="0" smtClean="0">
                <a:latin typeface="+mj-ea"/>
              </a:rPr>
              <a:t>으로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  만드는데 있다               </a:t>
            </a:r>
            <a:r>
              <a:rPr lang="en-US" altLang="ko-KR" sz="1200" dirty="0">
                <a:latin typeface="+mj-ea"/>
              </a:rPr>
              <a:t>(</a:t>
            </a:r>
            <a:r>
              <a:rPr lang="ko-KR" altLang="en-US" sz="1200" dirty="0" smtClean="0">
                <a:latin typeface="+mj-ea"/>
              </a:rPr>
              <a:t>장영재 </a:t>
            </a:r>
            <a:r>
              <a:rPr lang="en-US" altLang="ko-KR" sz="1200" dirty="0" smtClean="0">
                <a:latin typeface="+mj-ea"/>
              </a:rPr>
              <a:t>KAIST </a:t>
            </a:r>
            <a:r>
              <a:rPr lang="ko-KR" altLang="en-US" sz="1200" dirty="0" smtClean="0">
                <a:latin typeface="+mj-ea"/>
              </a:rPr>
              <a:t>교수</a:t>
            </a:r>
            <a:r>
              <a:rPr lang="en-US" altLang="ko-KR" sz="1200" dirty="0" smtClean="0">
                <a:latin typeface="+mj-ea"/>
              </a:rPr>
              <a:t>)</a:t>
            </a:r>
            <a:endParaRPr lang="en-US" altLang="ko-KR" sz="1800" dirty="0"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6167" y="4829155"/>
            <a:ext cx="2734430" cy="1408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latin typeface="+mj-ea"/>
              </a:rPr>
              <a:t>II. </a:t>
            </a:r>
            <a:r>
              <a:rPr lang="ko-KR" altLang="en-US" sz="1800" dirty="0" smtClean="0">
                <a:latin typeface="+mj-ea"/>
              </a:rPr>
              <a:t>시</a:t>
            </a:r>
            <a:r>
              <a:rPr lang="ko-KR" altLang="en-US" sz="18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간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dirty="0" smtClean="0">
                <a:latin typeface="+mj-ea"/>
              </a:rPr>
              <a:t>공</a:t>
            </a:r>
            <a:r>
              <a:rPr lang="ko-KR" altLang="en-US" sz="18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간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dirty="0" smtClean="0">
                <a:latin typeface="+mj-ea"/>
              </a:rPr>
              <a:t>인</a:t>
            </a:r>
            <a:r>
              <a:rPr lang="ko-KR" altLang="en-US" sz="18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간</a:t>
            </a:r>
            <a:r>
              <a:rPr lang="en-US" altLang="ko-KR" sz="1800" dirty="0" smtClean="0">
                <a:latin typeface="+mj-ea"/>
              </a:rPr>
              <a:t> </a:t>
            </a:r>
            <a:r>
              <a:rPr lang="ko-KR" altLang="en-US" sz="1800" dirty="0" smtClean="0">
                <a:latin typeface="+mj-ea"/>
              </a:rPr>
              <a:t>이해</a:t>
            </a:r>
            <a:endParaRPr lang="en-US" altLang="ko-KR" sz="1800" dirty="0" smtClean="0">
              <a:latin typeface="+mj-ea"/>
            </a:endParaRPr>
          </a:p>
          <a:p>
            <a:pPr algn="l"/>
            <a:endParaRPr lang="en-US" altLang="ko-KR" sz="1800" dirty="0">
              <a:latin typeface="+mj-ea"/>
            </a:endParaRPr>
          </a:p>
          <a:p>
            <a:pPr algn="l"/>
            <a:r>
              <a:rPr lang="en-US" altLang="ko-KR" sz="1800" dirty="0" smtClean="0">
                <a:latin typeface="+mj-ea"/>
              </a:rPr>
              <a:t>   </a:t>
            </a:r>
            <a:r>
              <a:rPr lang="ko-KR" altLang="en-US" sz="1800" dirty="0" smtClean="0">
                <a:latin typeface="+mj-ea"/>
              </a:rPr>
              <a:t>디지털 전환에 대응</a:t>
            </a:r>
            <a:endParaRPr lang="en-US" altLang="ko-KR" sz="1800" dirty="0" smtClean="0">
              <a:latin typeface="+mj-ea"/>
            </a:endParaRPr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6428592" y="836712"/>
            <a:ext cx="1563021" cy="720080"/>
          </a:xfrm>
          <a:prstGeom prst="wedgeRoundRectCallout">
            <a:avLst>
              <a:gd name="adj1" fmla="val -65075"/>
              <a:gd name="adj2" fmla="val 571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solidFill>
                  <a:schemeClr val="accent1"/>
                </a:solidFill>
              </a:rPr>
              <a:t>카드업의</a:t>
            </a:r>
            <a:r>
              <a:rPr lang="ko-KR" altLang="en-US" sz="1600" dirty="0" smtClean="0">
                <a:solidFill>
                  <a:schemeClr val="accent1"/>
                </a:solidFill>
              </a:rPr>
              <a:t> 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본질적 가치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611560" y="3965060"/>
            <a:ext cx="1619243" cy="720080"/>
          </a:xfrm>
          <a:prstGeom prst="wedgeRoundRectCallout">
            <a:avLst>
              <a:gd name="adj1" fmla="val 25132"/>
              <a:gd name="adj2" fmla="val 714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제공해야 할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서비스 변화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59063" y="5013174"/>
            <a:ext cx="2734430" cy="1512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latin typeface="+mj-ea"/>
              </a:rPr>
              <a:t>III. </a:t>
            </a:r>
            <a:r>
              <a:rPr lang="ko-KR" altLang="en-US" sz="1800" dirty="0" smtClean="0">
                <a:latin typeface="+mj-ea"/>
              </a:rPr>
              <a:t>서비스의 디지털화</a:t>
            </a:r>
            <a:endParaRPr lang="en-US" altLang="ko-KR" sz="1800" dirty="0">
              <a:latin typeface="+mj-ea"/>
            </a:endParaRPr>
          </a:p>
          <a:p>
            <a:pPr algn="l"/>
            <a:r>
              <a:rPr lang="en-US" altLang="ko-KR" sz="1800" dirty="0" smtClean="0">
                <a:latin typeface="+mj-ea"/>
              </a:rPr>
              <a:t>    “</a:t>
            </a:r>
            <a:r>
              <a:rPr lang="en-US" altLang="ko-KR" sz="1800" b="1" dirty="0" smtClean="0">
                <a:solidFill>
                  <a:srgbClr val="FFC000"/>
                </a:solidFill>
                <a:latin typeface="+mj-ea"/>
              </a:rPr>
              <a:t>Digital First</a:t>
            </a:r>
            <a:r>
              <a:rPr lang="en-US" altLang="ko-KR" sz="1800" dirty="0" smtClean="0">
                <a:latin typeface="+mj-ea"/>
              </a:rPr>
              <a:t>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en-US" altLang="ko-KR" sz="1800" dirty="0" smtClean="0">
                <a:latin typeface="+mj-ea"/>
              </a:rPr>
              <a:t>  </a:t>
            </a:r>
            <a:r>
              <a:rPr lang="ko-KR" altLang="en-US" sz="1800" dirty="0" smtClean="0">
                <a:latin typeface="+mj-ea"/>
              </a:rPr>
              <a:t>디지털재화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smtClean="0">
                <a:latin typeface="+mj-ea"/>
              </a:rPr>
              <a:t>비트코인</a:t>
            </a:r>
            <a:r>
              <a:rPr lang="en-US" altLang="ko-KR" sz="1800" dirty="0" smtClean="0">
                <a:latin typeface="+mj-ea"/>
              </a:rPr>
              <a:t>) </a:t>
            </a: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en-US" altLang="ko-KR" sz="1800" dirty="0" smtClean="0">
                <a:latin typeface="+mj-ea"/>
              </a:rPr>
              <a:t>  </a:t>
            </a:r>
            <a:r>
              <a:rPr lang="ko-KR" altLang="en-US" sz="1800" dirty="0" smtClean="0">
                <a:latin typeface="+mj-ea"/>
              </a:rPr>
              <a:t>편의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smtClean="0">
                <a:latin typeface="+mj-ea"/>
              </a:rPr>
              <a:t>바이오</a:t>
            </a:r>
            <a:r>
              <a:rPr lang="en-US" altLang="ko-KR" sz="1800" dirty="0" smtClean="0">
                <a:latin typeface="+mj-ea"/>
              </a:rPr>
              <a:t>, PUSH)</a:t>
            </a: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en-US" altLang="ko-KR" sz="1800" dirty="0" smtClean="0">
                <a:latin typeface="+mj-ea"/>
              </a:rPr>
              <a:t>  </a:t>
            </a:r>
            <a:r>
              <a:rPr lang="ko-KR" altLang="en-US" sz="1800" dirty="0" smtClean="0">
                <a:latin typeface="+mj-ea"/>
              </a:rPr>
              <a:t>분석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smtClean="0">
                <a:latin typeface="+mj-ea"/>
              </a:rPr>
              <a:t>시각화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dirty="0" smtClean="0">
                <a:latin typeface="+mj-ea"/>
              </a:rPr>
              <a:t>자동화</a:t>
            </a:r>
            <a:r>
              <a:rPr lang="en-US" altLang="ko-KR" sz="1800" dirty="0" smtClean="0">
                <a:latin typeface="+mj-ea"/>
              </a:rPr>
              <a:t>)</a:t>
            </a: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6779910" y="3932260"/>
            <a:ext cx="1824538" cy="720080"/>
          </a:xfrm>
          <a:prstGeom prst="wedgeRoundRectCallout">
            <a:avLst>
              <a:gd name="adj1" fmla="val 8371"/>
              <a:gd name="adj2" fmla="val 750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디지털서비스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제공을 통한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변화 선도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 animBg="1"/>
      <p:bldP spid="8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3608" y="6165305"/>
            <a:ext cx="70567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latin typeface="+mj-ea"/>
              </a:rPr>
              <a:t>서울대 </a:t>
            </a:r>
            <a:r>
              <a:rPr lang="ko-KR" altLang="en-US" sz="1800" dirty="0" err="1" smtClean="0">
                <a:latin typeface="+mj-ea"/>
              </a:rPr>
              <a:t>이면우</a:t>
            </a:r>
            <a:r>
              <a:rPr lang="ko-KR" altLang="en-US" sz="1800" dirty="0" smtClean="0">
                <a:latin typeface="+mj-ea"/>
              </a:rPr>
              <a:t> 교수의  </a:t>
            </a:r>
            <a:r>
              <a:rPr lang="en-US" altLang="ko-KR" sz="1800" dirty="0" smtClean="0">
                <a:latin typeface="+mj-ea"/>
              </a:rPr>
              <a:t>“W</a:t>
            </a:r>
            <a:r>
              <a:rPr lang="ko-KR" altLang="en-US" sz="1800" dirty="0" smtClean="0">
                <a:latin typeface="+mj-ea"/>
              </a:rPr>
              <a:t>이론</a:t>
            </a:r>
            <a:r>
              <a:rPr lang="en-US" altLang="ko-KR" sz="1800" dirty="0" smtClean="0">
                <a:latin typeface="+mj-ea"/>
              </a:rPr>
              <a:t>, 1992” Word Cloud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3635896" y="3212976"/>
            <a:ext cx="1728192" cy="1296144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79512" y="72579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대학은 </a:t>
            </a:r>
            <a:r>
              <a:rPr lang="ko-KR" altLang="en-US" sz="1600" dirty="0"/>
              <a:t>글로벌 랭킹에만 눈이 멀었고 교수는 </a:t>
            </a:r>
            <a:r>
              <a:rPr lang="en-US" altLang="ko-KR" sz="1600" dirty="0"/>
              <a:t>SCI(</a:t>
            </a:r>
            <a:r>
              <a:rPr lang="ko-KR" altLang="en-US" sz="1600" dirty="0"/>
              <a:t>과학기술논문 색인지수</a:t>
            </a:r>
            <a:r>
              <a:rPr lang="en-US" altLang="ko-KR" sz="1600" dirty="0"/>
              <a:t>)</a:t>
            </a:r>
            <a:r>
              <a:rPr lang="ko-KR" altLang="en-US" sz="1600" dirty="0"/>
              <a:t>에만 온 신경이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가 </a:t>
            </a:r>
            <a:r>
              <a:rPr lang="ko-KR" altLang="en-US" sz="1600" dirty="0"/>
              <a:t>있고 학생들은 학점관리에만 혈안이 돼 있구나</a:t>
            </a:r>
            <a:r>
              <a:rPr lang="en-US" altLang="ko-KR" sz="1600" dirty="0"/>
              <a:t>.' </a:t>
            </a:r>
            <a:r>
              <a:rPr lang="en-US" altLang="ko-KR" sz="1600" dirty="0" smtClean="0"/>
              <a:t>“ </a:t>
            </a:r>
            <a:r>
              <a:rPr lang="en-US" altLang="ko-KR" sz="1600" dirty="0" smtClean="0"/>
              <a:t>2011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888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2088"/>
            <a:ext cx="2638454" cy="468325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87" y="1842088"/>
            <a:ext cx="2638454" cy="46832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7" y="1842088"/>
            <a:ext cx="2638454" cy="4683256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3528" y="792087"/>
            <a:ext cx="4896544" cy="6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 smtClean="0">
                <a:latin typeface="+mj-ea"/>
              </a:rPr>
              <a:t>자원의 공유 </a:t>
            </a:r>
            <a:r>
              <a:rPr lang="en-US" altLang="ko-KR" sz="1800" dirty="0" smtClean="0">
                <a:latin typeface="+mj-ea"/>
              </a:rPr>
              <a:t>: </a:t>
            </a:r>
            <a:r>
              <a:rPr lang="ko-KR" altLang="en-US" sz="1800" dirty="0" smtClean="0">
                <a:latin typeface="+mj-ea"/>
              </a:rPr>
              <a:t>숙박시설 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en-US" altLang="ko-KR" sz="1800" dirty="0" err="1" smtClean="0">
                <a:latin typeface="+mj-ea"/>
              </a:rPr>
              <a:t>AirBnB</a:t>
            </a:r>
            <a:r>
              <a:rPr lang="en-US" altLang="ko-KR" sz="1800" dirty="0" smtClean="0">
                <a:latin typeface="+mj-ea"/>
              </a:rPr>
              <a:t>)</a:t>
            </a:r>
            <a:endParaRPr lang="en-US" altLang="ko-KR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52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504</Words>
  <Application>Microsoft Office PowerPoint</Application>
  <PresentationFormat>화면 슬라이드 쇼(4:3)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SangShik Min</dc:creator>
  <cp:lastModifiedBy>user</cp:lastModifiedBy>
  <cp:revision>482</cp:revision>
  <dcterms:created xsi:type="dcterms:W3CDTF">2015-05-16T01:47:45Z</dcterms:created>
  <dcterms:modified xsi:type="dcterms:W3CDTF">2015-10-28T13:47:29Z</dcterms:modified>
</cp:coreProperties>
</file>