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27" r:id="rId3"/>
    <p:sldId id="330" r:id="rId4"/>
    <p:sldId id="328" r:id="rId5"/>
    <p:sldId id="324" r:id="rId6"/>
    <p:sldId id="310" r:id="rId7"/>
    <p:sldId id="329" r:id="rId8"/>
    <p:sldId id="325" r:id="rId9"/>
    <p:sldId id="326" r:id="rId10"/>
    <p:sldId id="319" r:id="rId11"/>
    <p:sldId id="301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1480"/>
            <a:ext cx="5181445" cy="27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21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49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5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2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42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90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0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013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29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82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37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2179-9FDF-47FD-B7D5-2C1D5E2FE2A6}" type="datetimeFigureOut">
              <a:rPr lang="ko-KR" altLang="en-US" smtClean="0"/>
              <a:t>2015-09-03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39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3" y="1059582"/>
            <a:ext cx="8671928" cy="973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>
                <a:latin typeface="+mj-ea"/>
              </a:rPr>
              <a:t>“</a:t>
            </a:r>
            <a:r>
              <a:rPr lang="ko-KR" altLang="en-US" dirty="0" err="1" smtClean="0">
                <a:latin typeface="+mj-ea"/>
              </a:rPr>
              <a:t>핀테크</a:t>
            </a:r>
            <a:r>
              <a:rPr lang="en-US" altLang="ko-KR" dirty="0" smtClean="0">
                <a:latin typeface="+mj-ea"/>
              </a:rPr>
              <a:t>” </a:t>
            </a:r>
            <a:r>
              <a:rPr lang="en-US" altLang="ko-KR" sz="3600" dirty="0" smtClean="0">
                <a:latin typeface="+mj-ea"/>
              </a:rPr>
              <a:t>- </a:t>
            </a:r>
            <a:r>
              <a:rPr lang="ko-KR" altLang="en-US" sz="3200" dirty="0" smtClean="0">
                <a:latin typeface="+mj-ea"/>
              </a:rPr>
              <a:t>금융서비스 경쟁력 분석</a:t>
            </a:r>
            <a:endParaRPr lang="en-US" altLang="ko-KR" sz="3600" dirty="0" smtClean="0">
              <a:latin typeface="+mj-ea"/>
            </a:endParaRPr>
          </a:p>
          <a:p>
            <a:r>
              <a:rPr lang="en-US" altLang="ko-KR" sz="2000" dirty="0" smtClean="0">
                <a:latin typeface="+mj-ea"/>
              </a:rPr>
              <a:t>( “</a:t>
            </a:r>
            <a:r>
              <a:rPr lang="en-US" altLang="ko-KR" sz="2000" dirty="0" err="1" smtClean="0">
                <a:latin typeface="+mj-ea"/>
              </a:rPr>
              <a:t>Fnitech</a:t>
            </a:r>
            <a:r>
              <a:rPr lang="en-US" altLang="ko-KR" sz="2000" dirty="0" smtClean="0">
                <a:latin typeface="+mj-ea"/>
              </a:rPr>
              <a:t>” - </a:t>
            </a:r>
            <a:r>
              <a:rPr lang="en-US" altLang="ko-KR" sz="2000" dirty="0" smtClean="0">
                <a:latin typeface="+mj-ea"/>
              </a:rPr>
              <a:t>Next </a:t>
            </a:r>
            <a:r>
              <a:rPr lang="en-US" altLang="ko-KR" sz="2000" dirty="0" smtClean="0">
                <a:latin typeface="+mj-ea"/>
              </a:rPr>
              <a:t>Strategy in the Era of Digital </a:t>
            </a:r>
            <a:r>
              <a:rPr lang="en-US" altLang="ko-KR" sz="2000" dirty="0" smtClean="0">
                <a:latin typeface="+mj-ea"/>
              </a:rPr>
              <a:t>Convergence? ) </a:t>
            </a:r>
            <a:endParaRPr lang="ko-KR" altLang="en-US" sz="2000" dirty="0">
              <a:latin typeface="+mj-ea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1005" y="3057804"/>
            <a:ext cx="8099425" cy="973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>
                <a:latin typeface="+mj-ea"/>
              </a:rPr>
              <a:t>2015.9.2</a:t>
            </a:r>
          </a:p>
          <a:p>
            <a:endParaRPr lang="en-US" altLang="ko-KR" sz="3200" dirty="0" smtClean="0">
              <a:latin typeface="+mj-ea"/>
            </a:endParaRPr>
          </a:p>
          <a:p>
            <a:endParaRPr lang="en-US" altLang="ko-KR" sz="1400" dirty="0">
              <a:latin typeface="+mj-ea"/>
            </a:endParaRPr>
          </a:p>
          <a:p>
            <a:r>
              <a:rPr lang="en-US" altLang="ko-KR" sz="3200" dirty="0" smtClean="0">
                <a:latin typeface="+mj-ea"/>
              </a:rPr>
              <a:t>Jason, Min </a:t>
            </a:r>
          </a:p>
        </p:txBody>
      </p:sp>
    </p:spTree>
    <p:extLst>
      <p:ext uri="{BB962C8B-B14F-4D97-AF65-F5344CB8AC3E}">
        <p14:creationId xmlns:p14="http://schemas.microsoft.com/office/powerpoint/2010/main" val="5639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170" y="1347614"/>
            <a:ext cx="4057278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7" y="1347614"/>
            <a:ext cx="392307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87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7" y="1653648"/>
            <a:ext cx="8099425" cy="1674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latin typeface="+mj-ea"/>
              </a:rPr>
              <a:t>감사합니다</a:t>
            </a:r>
            <a:endParaRPr lang="en-US" altLang="ko-KR" dirty="0" smtClean="0">
              <a:latin typeface="+mj-ea"/>
            </a:endParaRPr>
          </a:p>
          <a:p>
            <a:endParaRPr lang="en-US" altLang="ko-KR" sz="1600" dirty="0">
              <a:latin typeface="+mj-ea"/>
            </a:endParaRPr>
          </a:p>
          <a:p>
            <a:r>
              <a:rPr lang="en-US" altLang="ko-KR" sz="1800" dirty="0">
                <a:latin typeface="+mj-ea"/>
              </a:rPr>
              <a:t>(facebook.com/</a:t>
            </a:r>
            <a:r>
              <a:rPr lang="en-US" altLang="ko-KR" sz="1800" dirty="0" err="1">
                <a:latin typeface="+mj-ea"/>
              </a:rPr>
              <a:t>sangshik</a:t>
            </a:r>
            <a:r>
              <a:rPr lang="en-US" altLang="ko-KR" sz="1800" dirty="0">
                <a:latin typeface="+mj-ea"/>
              </a:rPr>
              <a:t>, mikado22001@yahoo.co.kr</a:t>
            </a:r>
            <a:r>
              <a:rPr lang="en-US" altLang="ko-KR" sz="1800" dirty="0" smtClean="0">
                <a:latin typeface="+mj-ea"/>
              </a:rPr>
              <a:t>)</a:t>
            </a:r>
            <a:endParaRPr lang="ko-KR" altLang="en-US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997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타원 63"/>
          <p:cNvSpPr/>
          <p:nvPr/>
        </p:nvSpPr>
        <p:spPr>
          <a:xfrm>
            <a:off x="2435886" y="1558840"/>
            <a:ext cx="3420914" cy="1346264"/>
          </a:xfrm>
          <a:prstGeom prst="ellipse">
            <a:avLst/>
          </a:prstGeom>
          <a:solidFill>
            <a:schemeClr val="accent6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57478" y="951571"/>
            <a:ext cx="577321" cy="810090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은</a:t>
            </a:r>
            <a:r>
              <a:rPr lang="ko-KR" altLang="en-US" sz="1100" dirty="0">
                <a:solidFill>
                  <a:schemeClr val="tx1"/>
                </a:solidFill>
              </a:rPr>
              <a:t>행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9752" y="1829569"/>
            <a:ext cx="572000" cy="1008112"/>
          </a:xfrm>
          <a:prstGeom prst="roundRect">
            <a:avLst>
              <a:gd name="adj" fmla="val 798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rgbClr val="FF0000"/>
                </a:solidFill>
              </a:rPr>
              <a:t>카드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0248" y="2891780"/>
            <a:ext cx="571133" cy="674552"/>
          </a:xfrm>
          <a:prstGeom prst="roundRect">
            <a:avLst>
              <a:gd name="adj" fmla="val 255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저축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은행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438275" y="503432"/>
            <a:ext cx="1044039" cy="412362"/>
          </a:xfrm>
          <a:prstGeom prst="roundRect">
            <a:avLst>
              <a:gd name="adj" fmla="val 3145"/>
            </a:avLst>
          </a:prstGeom>
          <a:solidFill>
            <a:schemeClr val="accent6">
              <a:lumMod val="75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조달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3260998" y="719603"/>
            <a:ext cx="841523" cy="196191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여신</a:t>
            </a:r>
            <a:r>
              <a:rPr lang="en-US" altLang="ko-KR" sz="1000" dirty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151287" y="719603"/>
            <a:ext cx="1101055" cy="196191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투자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자금운용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3260998" y="503433"/>
            <a:ext cx="1990817" cy="17423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자금운용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433364" y="991066"/>
            <a:ext cx="489030" cy="372868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중앙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은행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960294" y="1285778"/>
            <a:ext cx="522020" cy="372868"/>
          </a:xfrm>
          <a:prstGeom prst="roundRect">
            <a:avLst>
              <a:gd name="adj" fmla="val 3145"/>
            </a:avLst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</a:t>
            </a:r>
            <a:r>
              <a:rPr lang="ko-KR" altLang="en-US" sz="1000" dirty="0">
                <a:solidFill>
                  <a:schemeClr val="tx1"/>
                </a:solidFill>
              </a:rPr>
              <a:t>축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48489" y="503432"/>
            <a:ext cx="655159" cy="412362"/>
          </a:xfrm>
          <a:prstGeom prst="roundRect">
            <a:avLst>
              <a:gd name="adj" fmla="val 3145"/>
            </a:avLst>
          </a:prstGeom>
          <a:solidFill>
            <a:schemeClr val="accent6">
              <a:lumMod val="75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개발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794917" y="1285877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654349" y="503432"/>
            <a:ext cx="564101" cy="412362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개발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2665884" y="1276352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7" name="꺾인 연결선 6"/>
          <p:cNvCxnSpPr>
            <a:stCxn id="20" idx="3"/>
            <a:endCxn id="18" idx="1"/>
          </p:cNvCxnSpPr>
          <p:nvPr/>
        </p:nvCxnSpPr>
        <p:spPr>
          <a:xfrm flipV="1">
            <a:off x="1359235" y="1472212"/>
            <a:ext cx="601059" cy="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모서리가 둥근 직사각형 27"/>
          <p:cNvSpPr/>
          <p:nvPr/>
        </p:nvSpPr>
        <p:spPr>
          <a:xfrm>
            <a:off x="3400822" y="1276252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29" name="꺾인 연결선 28"/>
          <p:cNvCxnSpPr>
            <a:stCxn id="22" idx="0"/>
            <a:endCxn id="28" idx="0"/>
          </p:cNvCxnSpPr>
          <p:nvPr/>
        </p:nvCxnSpPr>
        <p:spPr>
          <a:xfrm rot="5400000" flipH="1" flipV="1">
            <a:off x="3315462" y="908833"/>
            <a:ext cx="100" cy="73493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4433986" y="1276252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5436097" y="503432"/>
            <a:ext cx="599566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리스크관리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6039916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대응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6569174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마케팅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7101805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회수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0" name="꺾인 연결선 39"/>
          <p:cNvCxnSpPr>
            <a:stCxn id="22" idx="0"/>
            <a:endCxn id="32" idx="0"/>
          </p:cNvCxnSpPr>
          <p:nvPr/>
        </p:nvCxnSpPr>
        <p:spPr>
          <a:xfrm rot="5400000" flipH="1" flipV="1">
            <a:off x="3832044" y="392251"/>
            <a:ext cx="100" cy="1768102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모서리가 둥근 직사각형 43"/>
          <p:cNvSpPr/>
          <p:nvPr/>
        </p:nvSpPr>
        <p:spPr>
          <a:xfrm>
            <a:off x="1444162" y="1829569"/>
            <a:ext cx="489030" cy="372868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시장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조</a:t>
            </a:r>
            <a:r>
              <a:rPr lang="ko-KR" altLang="en-US" sz="1000" dirty="0">
                <a:solidFill>
                  <a:schemeClr val="tx1"/>
                </a:solidFill>
              </a:rPr>
              <a:t>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2608448" y="2035331"/>
            <a:ext cx="652550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</a:t>
            </a:r>
            <a:r>
              <a:rPr lang="ko-KR" altLang="en-US" sz="1000" dirty="0">
                <a:solidFill>
                  <a:schemeClr val="tx1"/>
                </a:solidFill>
              </a:rPr>
              <a:t>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서비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527535" y="2035231"/>
            <a:ext cx="444592" cy="372868"/>
          </a:xfrm>
          <a:prstGeom prst="roundRect">
            <a:avLst>
              <a:gd name="adj" fmla="val 3145"/>
            </a:avLst>
          </a:prstGeom>
          <a:solidFill>
            <a:srgbClr val="0000FF">
              <a:alpha val="2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카드이용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8" name="꺾인 연결선 47"/>
          <p:cNvCxnSpPr>
            <a:stCxn id="46" idx="0"/>
            <a:endCxn id="47" idx="0"/>
          </p:cNvCxnSpPr>
          <p:nvPr/>
        </p:nvCxnSpPr>
        <p:spPr>
          <a:xfrm rot="5400000" flipH="1" flipV="1">
            <a:off x="3342227" y="1627727"/>
            <a:ext cx="100" cy="81510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4363516" y="2139702"/>
            <a:ext cx="511374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할부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리스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50" name="꺾인 연결선 49"/>
          <p:cNvCxnSpPr>
            <a:stCxn id="46" idx="0"/>
            <a:endCxn id="55" idx="1"/>
          </p:cNvCxnSpPr>
          <p:nvPr/>
        </p:nvCxnSpPr>
        <p:spPr>
          <a:xfrm rot="5400000" flipH="1" flipV="1">
            <a:off x="3623772" y="1295588"/>
            <a:ext cx="50695" cy="14287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모서리가 둥근 직사각형 52"/>
          <p:cNvSpPr/>
          <p:nvPr/>
        </p:nvSpPr>
        <p:spPr>
          <a:xfrm>
            <a:off x="7642845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채널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운</a:t>
            </a:r>
            <a:r>
              <a:rPr lang="ko-KR" altLang="en-US" sz="1000" dirty="0">
                <a:solidFill>
                  <a:schemeClr val="tx1"/>
                </a:solidFill>
              </a:rPr>
              <a:t>영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4363516" y="1829569"/>
            <a:ext cx="943422" cy="310133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현금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서비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4867572" y="2139702"/>
            <a:ext cx="439366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기타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2" name="꺾인 연결선 61"/>
          <p:cNvCxnSpPr>
            <a:stCxn id="46" idx="2"/>
            <a:endCxn id="49" idx="2"/>
          </p:cNvCxnSpPr>
          <p:nvPr/>
        </p:nvCxnSpPr>
        <p:spPr>
          <a:xfrm rot="16200000" flipH="1">
            <a:off x="3724778" y="1618144"/>
            <a:ext cx="104371" cy="1684480"/>
          </a:xfrm>
          <a:prstGeom prst="bentConnector3">
            <a:avLst>
              <a:gd name="adj1" fmla="val 3190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꺾인 연결선 64"/>
          <p:cNvCxnSpPr>
            <a:stCxn id="46" idx="2"/>
            <a:endCxn id="60" idx="2"/>
          </p:cNvCxnSpPr>
          <p:nvPr/>
        </p:nvCxnSpPr>
        <p:spPr>
          <a:xfrm rot="16200000" flipH="1">
            <a:off x="3958804" y="1384118"/>
            <a:ext cx="104371" cy="2152532"/>
          </a:xfrm>
          <a:prstGeom prst="bentConnector3">
            <a:avLst>
              <a:gd name="adj1" fmla="val 3190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1874569" y="943441"/>
            <a:ext cx="6481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기준금리</a:t>
            </a:r>
            <a:r>
              <a:rPr lang="en-US" altLang="ko-KR" sz="700" dirty="0" smtClean="0"/>
              <a:t>(1.5~2%)</a:t>
            </a:r>
            <a:endParaRPr lang="ko-KR" altLang="en-US" sz="700" dirty="0"/>
          </a:p>
        </p:txBody>
      </p:sp>
      <p:sp>
        <p:nvSpPr>
          <p:cNvPr id="69" name="직사각형 68"/>
          <p:cNvSpPr/>
          <p:nvPr/>
        </p:nvSpPr>
        <p:spPr>
          <a:xfrm>
            <a:off x="1897227" y="1649120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2~3%</a:t>
            </a:r>
            <a:endParaRPr lang="ko-KR" altLang="en-US" sz="700" dirty="0"/>
          </a:p>
        </p:txBody>
      </p:sp>
      <p:sp>
        <p:nvSpPr>
          <p:cNvPr id="70" name="직사각형 69"/>
          <p:cNvSpPr/>
          <p:nvPr/>
        </p:nvSpPr>
        <p:spPr>
          <a:xfrm>
            <a:off x="1364600" y="2208145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2~3%</a:t>
            </a:r>
            <a:endParaRPr lang="ko-KR" altLang="en-US" sz="700" dirty="0"/>
          </a:p>
        </p:txBody>
      </p:sp>
      <p:sp>
        <p:nvSpPr>
          <p:cNvPr id="71" name="직사각형 70"/>
          <p:cNvSpPr/>
          <p:nvPr/>
        </p:nvSpPr>
        <p:spPr>
          <a:xfrm>
            <a:off x="3218956" y="2413706"/>
            <a:ext cx="10650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700" dirty="0" smtClean="0"/>
              <a:t>카드할인</a:t>
            </a:r>
            <a:r>
              <a:rPr lang="en-US" altLang="ko-KR" sz="700" dirty="0" smtClean="0"/>
              <a:t>, </a:t>
            </a:r>
            <a:r>
              <a:rPr lang="ko-KR" altLang="en-US" sz="700" dirty="0" smtClean="0"/>
              <a:t>무이자 </a:t>
            </a:r>
            <a:r>
              <a:rPr lang="en-US" altLang="ko-KR" sz="700" dirty="0" smtClean="0"/>
              <a:t>XX</a:t>
            </a:r>
            <a:r>
              <a:rPr lang="ko-KR" altLang="en-US" sz="700" dirty="0" smtClean="0"/>
              <a:t>일 대출 기능</a:t>
            </a:r>
            <a:endParaRPr lang="ko-KR" altLang="en-US" sz="70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57480" y="3723878"/>
            <a:ext cx="571133" cy="1368152"/>
          </a:xfrm>
          <a:prstGeom prst="roundRect">
            <a:avLst>
              <a:gd name="adj" fmla="val 3212"/>
            </a:avLst>
          </a:prstGeom>
          <a:solidFill>
            <a:schemeClr val="accent6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>
                <a:solidFill>
                  <a:schemeClr val="accent1"/>
                </a:solidFill>
              </a:rPr>
              <a:t>핀테크</a:t>
            </a:r>
            <a:endParaRPr lang="ko-KR" altLang="en-US" sz="1100" dirty="0">
              <a:solidFill>
                <a:schemeClr val="accent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8316416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VAN/PG</a:t>
            </a:r>
          </a:p>
        </p:txBody>
      </p:sp>
      <p:sp>
        <p:nvSpPr>
          <p:cNvPr id="74" name="모서리가 둥근 직사각형 73"/>
          <p:cNvSpPr/>
          <p:nvPr/>
        </p:nvSpPr>
        <p:spPr>
          <a:xfrm>
            <a:off x="8381172" y="2035231"/>
            <a:ext cx="444592" cy="372868"/>
          </a:xfrm>
          <a:prstGeom prst="roundRect">
            <a:avLst>
              <a:gd name="adj" fmla="val 3145"/>
            </a:avLst>
          </a:prstGeom>
          <a:solidFill>
            <a:srgbClr val="0000FF">
              <a:alpha val="2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가맹</a:t>
            </a:r>
            <a:r>
              <a:rPr lang="ko-KR" altLang="en-US" sz="1000" dirty="0">
                <a:solidFill>
                  <a:schemeClr val="tx1"/>
                </a:solidFill>
              </a:rPr>
              <a:t>점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1913866" y="3042523"/>
            <a:ext cx="522020" cy="372868"/>
          </a:xfrm>
          <a:prstGeom prst="roundRect">
            <a:avLst>
              <a:gd name="adj" fmla="val 3145"/>
            </a:avLst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</a:t>
            </a:r>
            <a:r>
              <a:rPr lang="ko-KR" altLang="en-US" sz="1000" dirty="0">
                <a:solidFill>
                  <a:schemeClr val="tx1"/>
                </a:solidFill>
              </a:rPr>
              <a:t>축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748489" y="3042622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77" name="꺾인 연결선 76"/>
          <p:cNvCxnSpPr>
            <a:stCxn id="76" idx="3"/>
            <a:endCxn id="75" idx="1"/>
          </p:cNvCxnSpPr>
          <p:nvPr/>
        </p:nvCxnSpPr>
        <p:spPr>
          <a:xfrm flipV="1">
            <a:off x="1312807" y="3228957"/>
            <a:ext cx="601059" cy="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/>
          <p:cNvSpPr/>
          <p:nvPr/>
        </p:nvSpPr>
        <p:spPr>
          <a:xfrm>
            <a:off x="1850799" y="3405865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3~4%</a:t>
            </a:r>
            <a:endParaRPr lang="ko-KR" altLang="en-US" sz="700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2679367" y="3053785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3414305" y="3053685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81" name="꺾인 연결선 80"/>
          <p:cNvCxnSpPr>
            <a:stCxn id="79" idx="0"/>
            <a:endCxn id="80" idx="0"/>
          </p:cNvCxnSpPr>
          <p:nvPr/>
        </p:nvCxnSpPr>
        <p:spPr>
          <a:xfrm rot="5400000" flipH="1" flipV="1">
            <a:off x="3328945" y="2686266"/>
            <a:ext cx="100" cy="73493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모서리가 둥근 직사각형 81"/>
          <p:cNvSpPr/>
          <p:nvPr/>
        </p:nvSpPr>
        <p:spPr>
          <a:xfrm>
            <a:off x="4447469" y="3053685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83" name="꺾인 연결선 82"/>
          <p:cNvCxnSpPr>
            <a:stCxn id="79" idx="0"/>
            <a:endCxn id="82" idx="0"/>
          </p:cNvCxnSpPr>
          <p:nvPr/>
        </p:nvCxnSpPr>
        <p:spPr>
          <a:xfrm rot="5400000" flipH="1" flipV="1">
            <a:off x="3845527" y="2169684"/>
            <a:ext cx="100" cy="1768102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직사각형 83"/>
          <p:cNvSpPr/>
          <p:nvPr/>
        </p:nvSpPr>
        <p:spPr>
          <a:xfrm>
            <a:off x="3372387" y="3426653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7~30%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174346" y="1884607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6~20%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357682" y="1629514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3~8%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7601025" y="3651870"/>
            <a:ext cx="1291456" cy="372868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제조사</a:t>
            </a:r>
            <a:r>
              <a:rPr lang="en-US" altLang="ko-KR" sz="1000" dirty="0">
                <a:solidFill>
                  <a:schemeClr val="tx1"/>
                </a:solidFill>
              </a:rPr>
              <a:t>]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삼성페이</a:t>
            </a:r>
            <a:r>
              <a:rPr lang="en-US" altLang="ko-KR" sz="1000" dirty="0" smtClean="0">
                <a:solidFill>
                  <a:schemeClr val="tx1"/>
                </a:solidFill>
              </a:rPr>
              <a:t>,</a:t>
            </a:r>
            <a:r>
              <a:rPr lang="ko-KR" altLang="en-US" sz="1000" dirty="0" smtClean="0">
                <a:solidFill>
                  <a:schemeClr val="tx1"/>
                </a:solidFill>
              </a:rPr>
              <a:t>애플페이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7601025" y="4083918"/>
            <a:ext cx="1291456" cy="372868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온라인마켓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아마존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페이팔</a:t>
            </a:r>
            <a:r>
              <a:rPr lang="ko-KR" altLang="en-US" sz="1000" dirty="0" smtClean="0">
                <a:solidFill>
                  <a:schemeClr val="tx1"/>
                </a:solidFill>
              </a:rPr>
              <a:t> 등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0" name="모서리가 둥근 직사각형 89"/>
          <p:cNvSpPr/>
          <p:nvPr/>
        </p:nvSpPr>
        <p:spPr>
          <a:xfrm>
            <a:off x="7593731" y="4515966"/>
            <a:ext cx="1298749" cy="504056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en-US" altLang="ko-KR" sz="1000" dirty="0" smtClean="0">
                <a:solidFill>
                  <a:schemeClr val="tx1"/>
                </a:solidFill>
              </a:rPr>
              <a:t>IT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카카오페이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네이버페이</a:t>
            </a:r>
            <a:r>
              <a:rPr lang="ko-KR" altLang="en-US" sz="1000" dirty="0" smtClean="0">
                <a:solidFill>
                  <a:schemeClr val="tx1"/>
                </a:solidFill>
              </a:rPr>
              <a:t> 등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1427666" y="4077457"/>
            <a:ext cx="1054647" cy="300860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가상화폐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4" name="모서리가 둥근 직사각형 93"/>
          <p:cNvSpPr/>
          <p:nvPr/>
        </p:nvSpPr>
        <p:spPr>
          <a:xfrm>
            <a:off x="1427666" y="4431130"/>
            <a:ext cx="1054647" cy="300860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C2C or C2B</a:t>
            </a: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크라우드펀딩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5856800" y="1251218"/>
            <a:ext cx="2171584" cy="1261352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향후 서비스 가능 예측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] </a:t>
            </a:r>
          </a:p>
          <a:p>
            <a:pPr algn="ctr"/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1. C2C </a:t>
            </a:r>
            <a:r>
              <a:rPr lang="ko-KR" altLang="en-US" sz="1000" dirty="0" smtClean="0">
                <a:solidFill>
                  <a:schemeClr val="tx1"/>
                </a:solidFill>
              </a:rPr>
              <a:t>직접거래 </a:t>
            </a:r>
            <a:r>
              <a:rPr lang="ko-KR" altLang="en-US" sz="1000" dirty="0" smtClean="0">
                <a:solidFill>
                  <a:schemeClr val="tx1"/>
                </a:solidFill>
              </a:rPr>
              <a:t>플랫폼 제공</a:t>
            </a:r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2. </a:t>
            </a:r>
            <a:r>
              <a:rPr lang="ko-KR" altLang="en-US" sz="1000" dirty="0" smtClean="0">
                <a:solidFill>
                  <a:schemeClr val="tx1"/>
                </a:solidFill>
              </a:rPr>
              <a:t>가상 화폐 </a:t>
            </a:r>
            <a:r>
              <a:rPr lang="en-US" altLang="ko-KR" sz="1000" dirty="0" smtClean="0">
                <a:solidFill>
                  <a:schemeClr val="tx1"/>
                </a:solidFill>
              </a:rPr>
              <a:t>/ </a:t>
            </a:r>
            <a:r>
              <a:rPr lang="ko-KR" altLang="en-US" sz="1000" dirty="0" smtClean="0">
                <a:solidFill>
                  <a:schemeClr val="tx1"/>
                </a:solidFill>
              </a:rPr>
              <a:t>지역 화폐 연동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0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57478" y="951571"/>
            <a:ext cx="577321" cy="810090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은</a:t>
            </a:r>
            <a:r>
              <a:rPr lang="ko-KR" altLang="en-US" sz="1100" dirty="0">
                <a:solidFill>
                  <a:schemeClr val="tx1"/>
                </a:solidFill>
              </a:rPr>
              <a:t>행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9752" y="1829569"/>
            <a:ext cx="572000" cy="1008112"/>
          </a:xfrm>
          <a:prstGeom prst="roundRect">
            <a:avLst>
              <a:gd name="adj" fmla="val 798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rgbClr val="FF0000"/>
                </a:solidFill>
              </a:rPr>
              <a:t>카드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0248" y="2891780"/>
            <a:ext cx="571133" cy="674552"/>
          </a:xfrm>
          <a:prstGeom prst="roundRect">
            <a:avLst>
              <a:gd name="adj" fmla="val 2557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저축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100" dirty="0" smtClean="0">
                <a:solidFill>
                  <a:schemeClr val="tx1"/>
                </a:solidFill>
              </a:rPr>
              <a:t>은행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1438275" y="503432"/>
            <a:ext cx="1044039" cy="412362"/>
          </a:xfrm>
          <a:prstGeom prst="roundRect">
            <a:avLst>
              <a:gd name="adj" fmla="val 3145"/>
            </a:avLst>
          </a:prstGeom>
          <a:solidFill>
            <a:schemeClr val="accent6">
              <a:lumMod val="75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조달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3260998" y="719603"/>
            <a:ext cx="841523" cy="196191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여신</a:t>
            </a:r>
            <a:r>
              <a:rPr lang="en-US" altLang="ko-KR" sz="1000" dirty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151287" y="719603"/>
            <a:ext cx="1101055" cy="196191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투자</a:t>
            </a:r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자금운용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3260998" y="503433"/>
            <a:ext cx="1990817" cy="17423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자금운용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433364" y="991066"/>
            <a:ext cx="489030" cy="372868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중앙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은행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960294" y="1285778"/>
            <a:ext cx="522020" cy="372868"/>
          </a:xfrm>
          <a:prstGeom prst="roundRect">
            <a:avLst>
              <a:gd name="adj" fmla="val 3145"/>
            </a:avLst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</a:t>
            </a:r>
            <a:r>
              <a:rPr lang="ko-KR" altLang="en-US" sz="1000" dirty="0">
                <a:solidFill>
                  <a:schemeClr val="tx1"/>
                </a:solidFill>
              </a:rPr>
              <a:t>축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48489" y="503432"/>
            <a:ext cx="655159" cy="412362"/>
          </a:xfrm>
          <a:prstGeom prst="roundRect">
            <a:avLst>
              <a:gd name="adj" fmla="val 3145"/>
            </a:avLst>
          </a:prstGeom>
          <a:solidFill>
            <a:schemeClr val="accent6">
              <a:lumMod val="75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개발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794917" y="1285877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654349" y="503432"/>
            <a:ext cx="564101" cy="412362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개발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2665884" y="1276352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7" name="꺾인 연결선 6"/>
          <p:cNvCxnSpPr>
            <a:stCxn id="20" idx="3"/>
            <a:endCxn id="18" idx="1"/>
          </p:cNvCxnSpPr>
          <p:nvPr/>
        </p:nvCxnSpPr>
        <p:spPr>
          <a:xfrm flipV="1">
            <a:off x="1359235" y="1472212"/>
            <a:ext cx="601059" cy="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모서리가 둥근 직사각형 27"/>
          <p:cNvSpPr/>
          <p:nvPr/>
        </p:nvSpPr>
        <p:spPr>
          <a:xfrm>
            <a:off x="3400822" y="1276252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29" name="꺾인 연결선 28"/>
          <p:cNvCxnSpPr>
            <a:stCxn id="22" idx="0"/>
            <a:endCxn id="28" idx="0"/>
          </p:cNvCxnSpPr>
          <p:nvPr/>
        </p:nvCxnSpPr>
        <p:spPr>
          <a:xfrm rot="5400000" flipH="1" flipV="1">
            <a:off x="3315462" y="908833"/>
            <a:ext cx="100" cy="73493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모서리가 둥근 직사각형 31"/>
          <p:cNvSpPr/>
          <p:nvPr/>
        </p:nvSpPr>
        <p:spPr>
          <a:xfrm>
            <a:off x="4433986" y="1276252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5436097" y="503432"/>
            <a:ext cx="599566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err="1" smtClean="0">
                <a:solidFill>
                  <a:schemeClr val="tx1"/>
                </a:solidFill>
              </a:rPr>
              <a:t>리스크관리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6039916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대응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6569174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마케팅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7101805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자금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회수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0" name="꺾인 연결선 39"/>
          <p:cNvCxnSpPr>
            <a:stCxn id="22" idx="0"/>
            <a:endCxn id="32" idx="0"/>
          </p:cNvCxnSpPr>
          <p:nvPr/>
        </p:nvCxnSpPr>
        <p:spPr>
          <a:xfrm rot="5400000" flipH="1" flipV="1">
            <a:off x="3832044" y="392251"/>
            <a:ext cx="100" cy="1768102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모서리가 둥근 직사각형 43"/>
          <p:cNvSpPr/>
          <p:nvPr/>
        </p:nvSpPr>
        <p:spPr>
          <a:xfrm>
            <a:off x="1444162" y="1829569"/>
            <a:ext cx="489030" cy="372868"/>
          </a:xfrm>
          <a:prstGeom prst="roundRect">
            <a:avLst>
              <a:gd name="adj" fmla="val 314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시장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조</a:t>
            </a:r>
            <a:r>
              <a:rPr lang="ko-KR" altLang="en-US" sz="1000" dirty="0">
                <a:solidFill>
                  <a:schemeClr val="tx1"/>
                </a:solidFill>
              </a:rPr>
              <a:t>달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2608448" y="2035331"/>
            <a:ext cx="652550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</a:t>
            </a:r>
            <a:r>
              <a:rPr lang="ko-KR" altLang="en-US" sz="1000" dirty="0">
                <a:solidFill>
                  <a:schemeClr val="tx1"/>
                </a:solidFill>
              </a:rPr>
              <a:t>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서비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3527535" y="2035231"/>
            <a:ext cx="444592" cy="372868"/>
          </a:xfrm>
          <a:prstGeom prst="roundRect">
            <a:avLst>
              <a:gd name="adj" fmla="val 3145"/>
            </a:avLst>
          </a:prstGeom>
          <a:solidFill>
            <a:srgbClr val="0000FF">
              <a:alpha val="2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카드이용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48" name="꺾인 연결선 47"/>
          <p:cNvCxnSpPr>
            <a:stCxn id="46" idx="0"/>
            <a:endCxn id="47" idx="0"/>
          </p:cNvCxnSpPr>
          <p:nvPr/>
        </p:nvCxnSpPr>
        <p:spPr>
          <a:xfrm rot="5400000" flipH="1" flipV="1">
            <a:off x="3342227" y="1627727"/>
            <a:ext cx="100" cy="81510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모서리가 둥근 직사각형 48"/>
          <p:cNvSpPr/>
          <p:nvPr/>
        </p:nvSpPr>
        <p:spPr>
          <a:xfrm>
            <a:off x="4363516" y="2139702"/>
            <a:ext cx="511374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할부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리스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50" name="꺾인 연결선 49"/>
          <p:cNvCxnSpPr>
            <a:stCxn id="46" idx="0"/>
            <a:endCxn id="55" idx="1"/>
          </p:cNvCxnSpPr>
          <p:nvPr/>
        </p:nvCxnSpPr>
        <p:spPr>
          <a:xfrm rot="5400000" flipH="1" flipV="1">
            <a:off x="3623772" y="1295588"/>
            <a:ext cx="50695" cy="14287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모서리가 둥근 직사각형 52"/>
          <p:cNvSpPr/>
          <p:nvPr/>
        </p:nvSpPr>
        <p:spPr>
          <a:xfrm>
            <a:off x="7642845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채널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운</a:t>
            </a:r>
            <a:r>
              <a:rPr lang="ko-KR" altLang="en-US" sz="1000" dirty="0">
                <a:solidFill>
                  <a:schemeClr val="tx1"/>
                </a:solidFill>
              </a:rPr>
              <a:t>영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4363516" y="1829569"/>
            <a:ext cx="943422" cy="310133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현금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서비</a:t>
            </a:r>
            <a:r>
              <a:rPr lang="ko-KR" altLang="en-US" sz="1000" dirty="0">
                <a:solidFill>
                  <a:schemeClr val="tx1"/>
                </a:solidFill>
              </a:rPr>
              <a:t>스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4867572" y="2139702"/>
            <a:ext cx="439366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기타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2" name="꺾인 연결선 61"/>
          <p:cNvCxnSpPr>
            <a:stCxn id="46" idx="2"/>
            <a:endCxn id="49" idx="2"/>
          </p:cNvCxnSpPr>
          <p:nvPr/>
        </p:nvCxnSpPr>
        <p:spPr>
          <a:xfrm rot="16200000" flipH="1">
            <a:off x="3724778" y="1618144"/>
            <a:ext cx="104371" cy="1684480"/>
          </a:xfrm>
          <a:prstGeom prst="bentConnector3">
            <a:avLst>
              <a:gd name="adj1" fmla="val 3190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꺾인 연결선 64"/>
          <p:cNvCxnSpPr>
            <a:stCxn id="46" idx="2"/>
            <a:endCxn id="60" idx="2"/>
          </p:cNvCxnSpPr>
          <p:nvPr/>
        </p:nvCxnSpPr>
        <p:spPr>
          <a:xfrm rot="16200000" flipH="1">
            <a:off x="3958804" y="1384118"/>
            <a:ext cx="104371" cy="2152532"/>
          </a:xfrm>
          <a:prstGeom prst="bentConnector3">
            <a:avLst>
              <a:gd name="adj1" fmla="val 31902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1874569" y="943441"/>
            <a:ext cx="6481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700" dirty="0" smtClean="0"/>
              <a:t>기준금리</a:t>
            </a:r>
            <a:r>
              <a:rPr lang="en-US" altLang="ko-KR" sz="700" dirty="0" smtClean="0"/>
              <a:t>(1.5~2%)</a:t>
            </a:r>
            <a:endParaRPr lang="ko-KR" altLang="en-US" sz="700" dirty="0"/>
          </a:p>
        </p:txBody>
      </p:sp>
      <p:sp>
        <p:nvSpPr>
          <p:cNvPr id="69" name="직사각형 68"/>
          <p:cNvSpPr/>
          <p:nvPr/>
        </p:nvSpPr>
        <p:spPr>
          <a:xfrm>
            <a:off x="1897227" y="1649120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2~3%</a:t>
            </a:r>
            <a:endParaRPr lang="ko-KR" altLang="en-US" sz="700" dirty="0"/>
          </a:p>
        </p:txBody>
      </p:sp>
      <p:sp>
        <p:nvSpPr>
          <p:cNvPr id="70" name="직사각형 69"/>
          <p:cNvSpPr/>
          <p:nvPr/>
        </p:nvSpPr>
        <p:spPr>
          <a:xfrm>
            <a:off x="1364600" y="2208145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2~3%</a:t>
            </a:r>
            <a:endParaRPr lang="ko-KR" altLang="en-US" sz="700" dirty="0"/>
          </a:p>
        </p:txBody>
      </p:sp>
      <p:sp>
        <p:nvSpPr>
          <p:cNvPr id="71" name="직사각형 70"/>
          <p:cNvSpPr/>
          <p:nvPr/>
        </p:nvSpPr>
        <p:spPr>
          <a:xfrm>
            <a:off x="3218956" y="2413706"/>
            <a:ext cx="10650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700" dirty="0" smtClean="0"/>
              <a:t>카드할인</a:t>
            </a:r>
            <a:r>
              <a:rPr lang="en-US" altLang="ko-KR" sz="700" dirty="0" smtClean="0"/>
              <a:t>, </a:t>
            </a:r>
            <a:r>
              <a:rPr lang="ko-KR" altLang="en-US" sz="700" dirty="0" smtClean="0"/>
              <a:t>무이자 </a:t>
            </a:r>
            <a:r>
              <a:rPr lang="en-US" altLang="ko-KR" sz="700" dirty="0" smtClean="0"/>
              <a:t>XX</a:t>
            </a:r>
            <a:r>
              <a:rPr lang="ko-KR" altLang="en-US" sz="700" dirty="0" smtClean="0"/>
              <a:t>일 대출 기능</a:t>
            </a:r>
            <a:endParaRPr lang="ko-KR" altLang="en-US" sz="70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57480" y="3723878"/>
            <a:ext cx="571133" cy="1368152"/>
          </a:xfrm>
          <a:prstGeom prst="roundRect">
            <a:avLst>
              <a:gd name="adj" fmla="val 3212"/>
            </a:avLst>
          </a:prstGeom>
          <a:solidFill>
            <a:schemeClr val="accent6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>
                <a:solidFill>
                  <a:schemeClr val="accent1"/>
                </a:solidFill>
              </a:rPr>
              <a:t>핀테크</a:t>
            </a:r>
            <a:endParaRPr lang="ko-KR" altLang="en-US" sz="1100" dirty="0">
              <a:solidFill>
                <a:schemeClr val="accent1"/>
              </a:solidFill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8316416" y="503432"/>
            <a:ext cx="537642" cy="412362"/>
          </a:xfrm>
          <a:prstGeom prst="roundRect">
            <a:avLst>
              <a:gd name="adj" fmla="val 3145"/>
            </a:avLst>
          </a:prstGeom>
          <a:solidFill>
            <a:schemeClr val="accent5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VAN/PG</a:t>
            </a:r>
          </a:p>
        </p:txBody>
      </p:sp>
      <p:sp>
        <p:nvSpPr>
          <p:cNvPr id="74" name="모서리가 둥근 직사각형 73"/>
          <p:cNvSpPr/>
          <p:nvPr/>
        </p:nvSpPr>
        <p:spPr>
          <a:xfrm>
            <a:off x="8381172" y="2035231"/>
            <a:ext cx="444592" cy="372868"/>
          </a:xfrm>
          <a:prstGeom prst="roundRect">
            <a:avLst>
              <a:gd name="adj" fmla="val 3145"/>
            </a:avLst>
          </a:prstGeom>
          <a:solidFill>
            <a:srgbClr val="0000FF">
              <a:alpha val="2862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가맹</a:t>
            </a:r>
            <a:r>
              <a:rPr lang="ko-KR" altLang="en-US" sz="1000" dirty="0">
                <a:solidFill>
                  <a:schemeClr val="tx1"/>
                </a:solidFill>
              </a:rPr>
              <a:t>점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1913866" y="3042523"/>
            <a:ext cx="522020" cy="372868"/>
          </a:xfrm>
          <a:prstGeom prst="roundRect">
            <a:avLst>
              <a:gd name="adj" fmla="val 3145"/>
            </a:avLst>
          </a:prstGeom>
          <a:solidFill>
            <a:srgbClr val="00B05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</a:t>
            </a:r>
            <a:r>
              <a:rPr lang="ko-KR" altLang="en-US" sz="1000" dirty="0">
                <a:solidFill>
                  <a:schemeClr val="tx1"/>
                </a:solidFill>
              </a:rPr>
              <a:t>축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748489" y="3042622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저축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77" name="꺾인 연결선 76"/>
          <p:cNvCxnSpPr>
            <a:stCxn id="76" idx="3"/>
            <a:endCxn id="75" idx="1"/>
          </p:cNvCxnSpPr>
          <p:nvPr/>
        </p:nvCxnSpPr>
        <p:spPr>
          <a:xfrm flipV="1">
            <a:off x="1312807" y="3228957"/>
            <a:ext cx="601059" cy="9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직사각형 77"/>
          <p:cNvSpPr/>
          <p:nvPr/>
        </p:nvSpPr>
        <p:spPr>
          <a:xfrm>
            <a:off x="1850799" y="3405865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/>
              <a:t>3~4%</a:t>
            </a:r>
            <a:endParaRPr lang="ko-KR" altLang="en-US" sz="700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2679367" y="3053785"/>
            <a:ext cx="564318" cy="372868"/>
          </a:xfrm>
          <a:prstGeom prst="roundRect">
            <a:avLst>
              <a:gd name="adj" fmla="val 3145"/>
            </a:avLst>
          </a:prstGeom>
          <a:solidFill>
            <a:schemeClr val="accent5">
              <a:lumMod val="20000"/>
              <a:lumOff val="80000"/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상품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3414305" y="3053685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고객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81" name="꺾인 연결선 80"/>
          <p:cNvCxnSpPr>
            <a:stCxn id="79" idx="0"/>
            <a:endCxn id="80" idx="0"/>
          </p:cNvCxnSpPr>
          <p:nvPr/>
        </p:nvCxnSpPr>
        <p:spPr>
          <a:xfrm rot="5400000" flipH="1" flipV="1">
            <a:off x="3328945" y="2686266"/>
            <a:ext cx="100" cy="734938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모서리가 둥근 직사각형 81"/>
          <p:cNvSpPr/>
          <p:nvPr/>
        </p:nvSpPr>
        <p:spPr>
          <a:xfrm>
            <a:off x="4447469" y="3053685"/>
            <a:ext cx="564318" cy="372868"/>
          </a:xfrm>
          <a:prstGeom prst="roundRect">
            <a:avLst>
              <a:gd name="adj" fmla="val 3145"/>
            </a:avLst>
          </a:prstGeom>
          <a:solidFill>
            <a:srgbClr val="FF00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대출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83" name="꺾인 연결선 82"/>
          <p:cNvCxnSpPr>
            <a:stCxn id="79" idx="0"/>
            <a:endCxn id="82" idx="0"/>
          </p:cNvCxnSpPr>
          <p:nvPr/>
        </p:nvCxnSpPr>
        <p:spPr>
          <a:xfrm rot="5400000" flipH="1" flipV="1">
            <a:off x="3845527" y="2169684"/>
            <a:ext cx="100" cy="1768102"/>
          </a:xfrm>
          <a:prstGeom prst="bentConnector3">
            <a:avLst>
              <a:gd name="adj1" fmla="val 2287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직사각형 83"/>
          <p:cNvSpPr/>
          <p:nvPr/>
        </p:nvSpPr>
        <p:spPr>
          <a:xfrm>
            <a:off x="3372387" y="3426653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7~30%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5174346" y="1884607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6~20%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357682" y="1629514"/>
            <a:ext cx="64815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 smtClean="0">
                <a:solidFill>
                  <a:srgbClr val="FF0000"/>
                </a:solidFill>
              </a:rPr>
              <a:t>3~8%</a:t>
            </a:r>
            <a:endParaRPr lang="ko-KR" altLang="en-US" sz="700" dirty="0">
              <a:solidFill>
                <a:srgbClr val="FF0000"/>
              </a:solidFill>
            </a:endParaRPr>
          </a:p>
        </p:txBody>
      </p:sp>
      <p:sp>
        <p:nvSpPr>
          <p:cNvPr id="88" name="모서리가 둥근 직사각형 87"/>
          <p:cNvSpPr/>
          <p:nvPr/>
        </p:nvSpPr>
        <p:spPr>
          <a:xfrm>
            <a:off x="7601025" y="3651870"/>
            <a:ext cx="1291456" cy="372868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제조사</a:t>
            </a:r>
            <a:r>
              <a:rPr lang="en-US" altLang="ko-KR" sz="1000" dirty="0">
                <a:solidFill>
                  <a:schemeClr val="tx1"/>
                </a:solidFill>
              </a:rPr>
              <a:t>]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삼성페이</a:t>
            </a:r>
            <a:r>
              <a:rPr lang="en-US" altLang="ko-KR" sz="1000" dirty="0" smtClean="0">
                <a:solidFill>
                  <a:schemeClr val="tx1"/>
                </a:solidFill>
              </a:rPr>
              <a:t>,</a:t>
            </a:r>
            <a:r>
              <a:rPr lang="ko-KR" altLang="en-US" sz="1000" dirty="0" smtClean="0">
                <a:solidFill>
                  <a:schemeClr val="tx1"/>
                </a:solidFill>
              </a:rPr>
              <a:t>애플페이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7601025" y="4083918"/>
            <a:ext cx="1291456" cy="372868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ko-KR" altLang="en-US" sz="1000" dirty="0" smtClean="0">
                <a:solidFill>
                  <a:schemeClr val="tx1"/>
                </a:solidFill>
              </a:rPr>
              <a:t>온라인마켓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아마존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페이팔</a:t>
            </a:r>
            <a:r>
              <a:rPr lang="ko-KR" altLang="en-US" sz="1000" dirty="0" smtClean="0">
                <a:solidFill>
                  <a:schemeClr val="tx1"/>
                </a:solidFill>
              </a:rPr>
              <a:t> 등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0" name="모서리가 둥근 직사각형 89"/>
          <p:cNvSpPr/>
          <p:nvPr/>
        </p:nvSpPr>
        <p:spPr>
          <a:xfrm>
            <a:off x="7593731" y="4515966"/>
            <a:ext cx="1298749" cy="504056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[</a:t>
            </a:r>
            <a:r>
              <a:rPr lang="en-US" altLang="ko-KR" sz="1000" dirty="0" smtClean="0">
                <a:solidFill>
                  <a:schemeClr val="tx1"/>
                </a:solidFill>
              </a:rPr>
              <a:t>IT</a:t>
            </a:r>
            <a:r>
              <a:rPr lang="ko-KR" altLang="en-US" sz="1000" dirty="0" smtClean="0">
                <a:solidFill>
                  <a:schemeClr val="tx1"/>
                </a:solidFill>
              </a:rPr>
              <a:t>기업</a:t>
            </a:r>
            <a:r>
              <a:rPr lang="en-US" altLang="ko-KR" sz="1000" dirty="0" smtClean="0">
                <a:solidFill>
                  <a:schemeClr val="tx1"/>
                </a:solidFill>
              </a:rPr>
              <a:t>]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000" dirty="0" smtClean="0">
                <a:solidFill>
                  <a:schemeClr val="tx1"/>
                </a:solidFill>
              </a:rPr>
              <a:t>카카오페이</a:t>
            </a:r>
            <a:r>
              <a:rPr lang="en-US" altLang="ko-KR" sz="1000" dirty="0" smtClean="0">
                <a:solidFill>
                  <a:schemeClr val="tx1"/>
                </a:solidFill>
              </a:rPr>
              <a:t>, 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네이버페이</a:t>
            </a:r>
            <a:r>
              <a:rPr lang="ko-KR" altLang="en-US" sz="1000" dirty="0" smtClean="0">
                <a:solidFill>
                  <a:schemeClr val="tx1"/>
                </a:solidFill>
              </a:rPr>
              <a:t> 등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1427666" y="4077457"/>
            <a:ext cx="1054647" cy="300860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가상화폐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94" name="모서리가 둥근 직사각형 93"/>
          <p:cNvSpPr/>
          <p:nvPr/>
        </p:nvSpPr>
        <p:spPr>
          <a:xfrm>
            <a:off x="1427666" y="4431130"/>
            <a:ext cx="1054647" cy="300860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C2C or C2B</a:t>
            </a: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(</a:t>
            </a:r>
            <a:r>
              <a:rPr lang="ko-KR" altLang="en-US" sz="1000" dirty="0" err="1" smtClean="0">
                <a:solidFill>
                  <a:schemeClr val="tx1"/>
                </a:solidFill>
              </a:rPr>
              <a:t>크라우드펀딩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5856800" y="1251218"/>
            <a:ext cx="2171584" cy="1261352"/>
          </a:xfrm>
          <a:prstGeom prst="roundRect">
            <a:avLst>
              <a:gd name="adj" fmla="val 3145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000" b="1" dirty="0" smtClean="0">
                <a:solidFill>
                  <a:schemeClr val="tx1"/>
                </a:solidFill>
              </a:rPr>
              <a:t>향후 서비스 가능 예측</a:t>
            </a:r>
            <a:r>
              <a:rPr lang="en-US" altLang="ko-KR" sz="1000" b="1" dirty="0" smtClean="0">
                <a:solidFill>
                  <a:schemeClr val="tx1"/>
                </a:solidFill>
              </a:rPr>
              <a:t>] </a:t>
            </a:r>
          </a:p>
          <a:p>
            <a:pPr algn="ctr"/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1. C2C </a:t>
            </a:r>
            <a:r>
              <a:rPr lang="ko-KR" altLang="en-US" sz="1000" dirty="0" smtClean="0">
                <a:solidFill>
                  <a:schemeClr val="tx1"/>
                </a:solidFill>
              </a:rPr>
              <a:t>직접거래 </a:t>
            </a:r>
            <a:r>
              <a:rPr lang="ko-KR" altLang="en-US" sz="1000" dirty="0" smtClean="0">
                <a:solidFill>
                  <a:schemeClr val="tx1"/>
                </a:solidFill>
              </a:rPr>
              <a:t>플랫폼 제공</a:t>
            </a:r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en-US" altLang="ko-KR" sz="1000" dirty="0" smtClean="0">
                <a:solidFill>
                  <a:schemeClr val="tx1"/>
                </a:solidFill>
              </a:rPr>
              <a:t>2. </a:t>
            </a:r>
            <a:r>
              <a:rPr lang="ko-KR" altLang="en-US" sz="1000" dirty="0" smtClean="0">
                <a:solidFill>
                  <a:schemeClr val="tx1"/>
                </a:solidFill>
              </a:rPr>
              <a:t>가상 화폐 </a:t>
            </a:r>
            <a:r>
              <a:rPr lang="en-US" altLang="ko-KR" sz="1000" dirty="0" smtClean="0">
                <a:solidFill>
                  <a:schemeClr val="tx1"/>
                </a:solidFill>
              </a:rPr>
              <a:t>/ </a:t>
            </a:r>
            <a:r>
              <a:rPr lang="ko-KR" altLang="en-US" sz="1000" dirty="0" smtClean="0">
                <a:solidFill>
                  <a:schemeClr val="tx1"/>
                </a:solidFill>
              </a:rPr>
              <a:t>지역 화폐 연동</a:t>
            </a:r>
            <a:endParaRPr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4" name="타원 63"/>
          <p:cNvSpPr/>
          <p:nvPr/>
        </p:nvSpPr>
        <p:spPr>
          <a:xfrm>
            <a:off x="1162928" y="764574"/>
            <a:ext cx="1594732" cy="1415474"/>
          </a:xfrm>
          <a:prstGeom prst="ellipse">
            <a:avLst/>
          </a:prstGeom>
          <a:solidFill>
            <a:schemeClr val="accent6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1. </a:t>
            </a:r>
            <a:r>
              <a:rPr lang="ko-KR" altLang="en-US" dirty="0" smtClean="0"/>
              <a:t>자금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조달</a:t>
            </a:r>
            <a:endParaRPr lang="ko-KR" altLang="en-US" dirty="0"/>
          </a:p>
        </p:txBody>
      </p:sp>
      <p:sp>
        <p:nvSpPr>
          <p:cNvPr id="63" name="타원 62"/>
          <p:cNvSpPr/>
          <p:nvPr/>
        </p:nvSpPr>
        <p:spPr>
          <a:xfrm>
            <a:off x="3832094" y="1729541"/>
            <a:ext cx="1594732" cy="1415474"/>
          </a:xfrm>
          <a:prstGeom prst="ellipse">
            <a:avLst/>
          </a:prstGeom>
          <a:solidFill>
            <a:schemeClr val="accent6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2. </a:t>
            </a:r>
            <a:r>
              <a:rPr lang="ko-KR" altLang="en-US" dirty="0" smtClean="0"/>
              <a:t>자금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운용</a:t>
            </a:r>
            <a:endParaRPr lang="ko-KR" altLang="en-US" dirty="0"/>
          </a:p>
        </p:txBody>
      </p:sp>
      <p:sp>
        <p:nvSpPr>
          <p:cNvPr id="66" name="타원 65"/>
          <p:cNvSpPr/>
          <p:nvPr/>
        </p:nvSpPr>
        <p:spPr>
          <a:xfrm>
            <a:off x="7449387" y="3619139"/>
            <a:ext cx="1594732" cy="1415474"/>
          </a:xfrm>
          <a:prstGeom prst="ellipse">
            <a:avLst/>
          </a:prstGeom>
          <a:solidFill>
            <a:schemeClr val="accent6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3. </a:t>
            </a:r>
            <a:r>
              <a:rPr lang="ko-KR" altLang="en-US" dirty="0" smtClean="0"/>
              <a:t>거래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프로세스</a:t>
            </a:r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2934723" y="3979113"/>
            <a:ext cx="3607648" cy="8576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1+2+3 = </a:t>
            </a:r>
            <a:r>
              <a:rPr lang="ko-KR" altLang="en-US" dirty="0" smtClean="0"/>
              <a:t>인터넷 전문은행</a:t>
            </a:r>
            <a:endParaRPr lang="ko-KR" altLang="en-US" dirty="0"/>
          </a:p>
        </p:txBody>
      </p:sp>
      <p:sp>
        <p:nvSpPr>
          <p:cNvPr id="3" name="덧셈 기호 2"/>
          <p:cNvSpPr/>
          <p:nvPr/>
        </p:nvSpPr>
        <p:spPr>
          <a:xfrm>
            <a:off x="2699048" y="1568697"/>
            <a:ext cx="1070464" cy="89461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덧셈 기호 66"/>
          <p:cNvSpPr/>
          <p:nvPr/>
        </p:nvSpPr>
        <p:spPr>
          <a:xfrm>
            <a:off x="5725513" y="2979347"/>
            <a:ext cx="1070464" cy="89461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1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400" dirty="0" smtClean="0">
                <a:latin typeface="+mj-ea"/>
              </a:rPr>
              <a:t>미래금융 </a:t>
            </a:r>
            <a:r>
              <a:rPr lang="en-US" altLang="ko-KR" sz="2400" dirty="0" smtClean="0">
                <a:latin typeface="+mj-ea"/>
              </a:rPr>
              <a:t>Biz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 smtClean="0">
                <a:latin typeface="+mj-ea"/>
              </a:rPr>
              <a:t>예측 </a:t>
            </a:r>
            <a:r>
              <a:rPr lang="en-US" altLang="ko-KR" sz="2400" dirty="0" smtClean="0">
                <a:latin typeface="+mj-ea"/>
              </a:rPr>
              <a:t>V1.0</a:t>
            </a:r>
            <a:r>
              <a:rPr lang="en-US" altLang="ko-KR" sz="1600" dirty="0" smtClean="0">
                <a:latin typeface="+mj-ea"/>
              </a:rPr>
              <a:t>(`15.9.3), </a:t>
            </a:r>
            <a:r>
              <a:rPr lang="ko-KR" altLang="en-US" sz="1400" dirty="0" smtClean="0">
                <a:latin typeface="+mj-ea"/>
              </a:rPr>
              <a:t>무담보소액대출</a:t>
            </a:r>
            <a:r>
              <a:rPr lang="en-US" altLang="ko-KR" sz="1400" dirty="0" smtClean="0">
                <a:latin typeface="+mj-ea"/>
              </a:rPr>
              <a:t>/</a:t>
            </a:r>
            <a:r>
              <a:rPr lang="ko-KR" altLang="en-US" sz="1400" dirty="0" smtClean="0">
                <a:latin typeface="+mj-ea"/>
              </a:rPr>
              <a:t>할인</a:t>
            </a:r>
            <a:r>
              <a:rPr lang="en-US" altLang="ko-KR" sz="1400" dirty="0" smtClean="0">
                <a:latin typeface="+mj-ea"/>
              </a:rPr>
              <a:t>(</a:t>
            </a:r>
            <a:r>
              <a:rPr lang="ko-KR" altLang="en-US" sz="1400" dirty="0" smtClean="0">
                <a:latin typeface="+mj-ea"/>
              </a:rPr>
              <a:t>대 고객</a:t>
            </a:r>
            <a:r>
              <a:rPr lang="en-US" altLang="ko-KR" sz="1400" dirty="0" smtClean="0">
                <a:latin typeface="+mj-ea"/>
              </a:rPr>
              <a:t>)&amp;</a:t>
            </a:r>
            <a:r>
              <a:rPr lang="ko-KR" altLang="en-US" sz="1400" dirty="0" smtClean="0">
                <a:latin typeface="+mj-ea"/>
              </a:rPr>
              <a:t>마케팅컨설팅</a:t>
            </a:r>
            <a:r>
              <a:rPr lang="en-US" altLang="ko-KR" sz="1400" dirty="0" smtClean="0">
                <a:latin typeface="+mj-ea"/>
              </a:rPr>
              <a:t>(</a:t>
            </a:r>
            <a:r>
              <a:rPr lang="ko-KR" altLang="en-US" sz="1400" dirty="0" smtClean="0">
                <a:latin typeface="+mj-ea"/>
              </a:rPr>
              <a:t>대 가맹점</a:t>
            </a:r>
            <a:r>
              <a:rPr lang="en-US" altLang="ko-KR" sz="1400" dirty="0">
                <a:latin typeface="+mj-ea"/>
              </a:rPr>
              <a:t>)</a:t>
            </a:r>
            <a:endParaRPr lang="en-US" altLang="ko-KR" sz="2400" dirty="0">
              <a:latin typeface="+mj-ea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377280" y="981168"/>
            <a:ext cx="8280920" cy="37508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1.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당분간 카드사가 제공하는 본질적 경쟁력은 있으나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, </a:t>
            </a:r>
          </a:p>
          <a:p>
            <a:pPr algn="l"/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   글로벌 금융위기가 예상되어 </a:t>
            </a:r>
            <a:r>
              <a:rPr lang="ko-KR" altLang="en-US" sz="2000" b="1" dirty="0" smtClean="0">
                <a:solidFill>
                  <a:srgbClr val="FF0000"/>
                </a:solidFill>
                <a:latin typeface="+mj-ea"/>
              </a:rPr>
              <a:t>비상경영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에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들어가야 함</a:t>
            </a:r>
            <a:endParaRPr lang="en-US" altLang="ko-KR" sz="2000" b="1" dirty="0" smtClean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ko-KR" altLang="en-US" sz="2000" dirty="0" smtClean="0">
                <a:solidFill>
                  <a:srgbClr val="0070C0"/>
                </a:solidFill>
                <a:latin typeface="+mj-ea"/>
              </a:rPr>
              <a:t>  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(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</a:rPr>
              <a:t>리스크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 관리방안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: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</a:rPr>
              <a:t>리스크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 한계점에서 운영되는 사업이라서 근본적 대응방안 없음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</a:p>
          <a:p>
            <a:pPr algn="l"/>
            <a:r>
              <a:rPr lang="en-US" altLang="ko-KR" sz="1600" dirty="0">
                <a:solidFill>
                  <a:srgbClr val="0070C0"/>
                </a:solidFill>
                <a:latin typeface="+mj-ea"/>
              </a:rPr>
              <a:t>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    IT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기업 등에서 신용기반의 여신과 할인서비스 등을 제공하는 경우 경쟁력이 없어짐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)</a:t>
            </a:r>
          </a:p>
          <a:p>
            <a:pPr algn="l"/>
            <a:endParaRPr lang="en-US" altLang="ko-KR" sz="2000" dirty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2.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국내 </a:t>
            </a:r>
            <a:r>
              <a:rPr lang="ko-KR" altLang="en-US" sz="2000" b="1" dirty="0" err="1" smtClean="0">
                <a:solidFill>
                  <a:srgbClr val="0070C0"/>
                </a:solidFill>
                <a:latin typeface="+mj-ea"/>
              </a:rPr>
              <a:t>핀테크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기업이 제공하는 서비스는 </a:t>
            </a:r>
            <a:r>
              <a:rPr lang="ko-KR" altLang="en-US" sz="2000" b="1" dirty="0" smtClean="0">
                <a:solidFill>
                  <a:srgbClr val="FF0000"/>
                </a:solidFill>
                <a:latin typeface="+mj-ea"/>
              </a:rPr>
              <a:t>글로벌 서비스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가 아닌 한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,</a:t>
            </a:r>
          </a:p>
          <a:p>
            <a:pPr algn="l"/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  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장기적 경쟁력 확보에는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실질적으로 어려움이 있음</a:t>
            </a:r>
            <a:endParaRPr lang="en-US" altLang="ko-KR" sz="2000" b="1" dirty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  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(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일부 인증기술 등은 </a:t>
            </a:r>
            <a:r>
              <a:rPr lang="ko-KR" altLang="en-US" sz="1600" dirty="0" err="1" smtClean="0">
                <a:solidFill>
                  <a:srgbClr val="0070C0"/>
                </a:solidFill>
                <a:latin typeface="+mj-ea"/>
              </a:rPr>
              <a:t>핀테크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 기술로 보기에는 어려움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단순 기술의 발전에 불과함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)</a:t>
            </a:r>
            <a:endParaRPr lang="en-US" altLang="ko-KR" sz="2000" dirty="0" smtClean="0">
              <a:solidFill>
                <a:srgbClr val="0070C0"/>
              </a:solidFill>
              <a:latin typeface="+mj-ea"/>
            </a:endParaRPr>
          </a:p>
          <a:p>
            <a:pPr algn="l"/>
            <a:endParaRPr lang="en-US" altLang="ko-KR" sz="2000" b="1" dirty="0" smtClean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3. 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장기적 발전 방향 </a:t>
            </a:r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: </a:t>
            </a:r>
            <a:r>
              <a:rPr lang="en-US" altLang="ko-KR" sz="2000" b="1" dirty="0" smtClean="0">
                <a:solidFill>
                  <a:srgbClr val="FF0000"/>
                </a:solidFill>
                <a:latin typeface="+mj-ea"/>
              </a:rPr>
              <a:t>LINK</a:t>
            </a:r>
            <a:r>
              <a:rPr lang="ko-KR" altLang="en-US" sz="2000" b="1" dirty="0" smtClean="0">
                <a:solidFill>
                  <a:srgbClr val="FF0000"/>
                </a:solidFill>
                <a:latin typeface="+mj-ea"/>
              </a:rPr>
              <a:t>의 중심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에 서야 함</a:t>
            </a:r>
            <a:endParaRPr lang="en-US" altLang="ko-KR" sz="2000" b="1" dirty="0" smtClean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   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(Offline=&gt;Online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전환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게임화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즐거움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가상화폐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/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지역화폐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네트워크 확보 전략 등을 </a:t>
            </a:r>
            <a:endParaRPr lang="en-US" altLang="ko-KR" sz="1600" dirty="0" smtClean="0">
              <a:solidFill>
                <a:srgbClr val="0070C0"/>
              </a:solidFill>
              <a:latin typeface="+mj-ea"/>
            </a:endParaRPr>
          </a:p>
          <a:p>
            <a:pPr algn="l"/>
            <a:r>
              <a:rPr lang="en-US" altLang="ko-KR" sz="1600" dirty="0">
                <a:solidFill>
                  <a:srgbClr val="0070C0"/>
                </a:solidFill>
                <a:latin typeface="+mj-ea"/>
              </a:rPr>
              <a:t> 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   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통해 금융서비스 이용자의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경험 및 이익을 확장하여 제공하여야 </a:t>
            </a:r>
            <a:r>
              <a:rPr lang="ko-KR" altLang="en-US" sz="1600" dirty="0" smtClean="0">
                <a:solidFill>
                  <a:srgbClr val="0070C0"/>
                </a:solidFill>
                <a:latin typeface="+mj-ea"/>
              </a:rPr>
              <a:t>함</a:t>
            </a:r>
            <a:r>
              <a:rPr lang="en-US" altLang="ko-KR" sz="1600" dirty="0" smtClean="0">
                <a:solidFill>
                  <a:srgbClr val="0070C0"/>
                </a:solidFill>
                <a:latin typeface="+mj-ea"/>
              </a:rPr>
              <a:t>)</a:t>
            </a:r>
            <a:endParaRPr lang="en-US" altLang="ko-KR" sz="1600" dirty="0">
              <a:solidFill>
                <a:srgbClr val="0070C0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5765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8611" y="3705876"/>
            <a:ext cx="7272808" cy="1188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b="1" dirty="0" smtClean="0">
                <a:latin typeface="+mj-ea"/>
              </a:rPr>
              <a:t>“</a:t>
            </a:r>
            <a:r>
              <a:rPr lang="ko-KR" altLang="en-US" sz="1800" b="1" dirty="0" smtClean="0">
                <a:latin typeface="+mj-ea"/>
              </a:rPr>
              <a:t>만약 당신이 미래를 꿈꾸지 않거나 지금 기술개선을 위해 노력하지</a:t>
            </a:r>
            <a:endParaRPr lang="en-US" altLang="ko-KR" sz="1800" b="1" dirty="0" smtClean="0">
              <a:latin typeface="+mj-ea"/>
            </a:endParaRPr>
          </a:p>
          <a:p>
            <a:pPr algn="l"/>
            <a:r>
              <a:rPr lang="ko-KR" altLang="en-US" sz="1800" b="1" dirty="0" smtClean="0">
                <a:latin typeface="+mj-ea"/>
              </a:rPr>
              <a:t>  않는다면 그건 </a:t>
            </a:r>
            <a:r>
              <a:rPr lang="ko-KR" altLang="en-US" sz="1800" b="1" dirty="0">
                <a:latin typeface="+mj-ea"/>
              </a:rPr>
              <a:t>곧</a:t>
            </a:r>
            <a:r>
              <a:rPr lang="ko-KR" altLang="en-US" sz="1800" b="1" dirty="0" smtClean="0">
                <a:latin typeface="+mj-ea"/>
              </a:rPr>
              <a:t> 낙오되고 있는 것이나 마찬가지 입니다</a:t>
            </a:r>
            <a:r>
              <a:rPr lang="en-US" altLang="ko-KR" sz="1800" b="1" dirty="0" smtClean="0">
                <a:latin typeface="+mj-ea"/>
              </a:rPr>
              <a:t>.”</a:t>
            </a:r>
          </a:p>
          <a:p>
            <a:pPr algn="l"/>
            <a:endParaRPr lang="en-US" altLang="ko-KR" sz="1800" dirty="0" smtClean="0">
              <a:latin typeface="+mj-ea"/>
            </a:endParaRPr>
          </a:p>
          <a:p>
            <a:pPr algn="r"/>
            <a:r>
              <a:rPr lang="en-US" altLang="ko-KR" sz="1800" dirty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그윈</a:t>
            </a:r>
            <a:r>
              <a:rPr lang="ko-KR" altLang="en-US" sz="1800" dirty="0" smtClean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쇼트웰</a:t>
            </a:r>
            <a:r>
              <a:rPr lang="en-US" altLang="ko-KR" sz="1800" dirty="0" smtClean="0">
                <a:latin typeface="+mj-ea"/>
              </a:rPr>
              <a:t>(Gwynne </a:t>
            </a:r>
            <a:r>
              <a:rPr lang="en-US" altLang="ko-KR" sz="1800" dirty="0" err="1" smtClean="0">
                <a:latin typeface="+mj-ea"/>
              </a:rPr>
              <a:t>Shtwell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en-US" altLang="ko-KR" sz="1800" dirty="0" err="1" smtClean="0">
                <a:latin typeface="+mj-ea"/>
              </a:rPr>
              <a:t>SpaceX</a:t>
            </a:r>
            <a:r>
              <a:rPr lang="en-US" altLang="ko-KR" sz="1800" dirty="0" smtClean="0">
                <a:latin typeface="+mj-ea"/>
              </a:rPr>
              <a:t> CEO, COO)</a:t>
            </a:r>
            <a:endParaRPr lang="en-US" altLang="ko-KR" sz="1800" dirty="0">
              <a:latin typeface="+mj-ea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843559"/>
            <a:ext cx="4690527" cy="261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3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직사각형 1038"/>
          <p:cNvSpPr/>
          <p:nvPr/>
        </p:nvSpPr>
        <p:spPr>
          <a:xfrm>
            <a:off x="179512" y="4779027"/>
            <a:ext cx="8676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http://thetally.efinancialnews.com/2014/06/fintech-focus/</a:t>
            </a:r>
            <a:endParaRPr lang="ko-KR" altLang="en-US" dirty="0"/>
          </a:p>
        </p:txBody>
      </p:sp>
      <p:sp>
        <p:nvSpPr>
          <p:cNvPr id="1040" name="직사각형 1039"/>
          <p:cNvSpPr/>
          <p:nvPr/>
        </p:nvSpPr>
        <p:spPr>
          <a:xfrm>
            <a:off x="224588" y="951571"/>
            <a:ext cx="8631380" cy="366543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altLang="ko-KR" sz="1000" dirty="0"/>
              <a:t> </a:t>
            </a:r>
            <a:r>
              <a:rPr lang="en-US" altLang="ko-KR" sz="1200" dirty="0" smtClean="0"/>
              <a:t>1. </a:t>
            </a:r>
            <a:r>
              <a:rPr lang="en-US" altLang="ko-KR" sz="1200" dirty="0"/>
              <a:t> </a:t>
            </a:r>
            <a:r>
              <a:rPr lang="ko-KR" altLang="en-US" sz="1200" dirty="0"/>
              <a:t>은행과 금융 서비스 회사들은 지금보다 더 </a:t>
            </a:r>
            <a:r>
              <a:rPr lang="ko-KR" altLang="en-US" sz="1600" b="1" dirty="0">
                <a:solidFill>
                  <a:srgbClr val="00B0F0"/>
                </a:solidFill>
              </a:rPr>
              <a:t>소비자</a:t>
            </a:r>
            <a:r>
              <a:rPr lang="ko-KR" altLang="en-US" sz="1600" b="1" dirty="0"/>
              <a:t>의 선택</a:t>
            </a:r>
            <a:r>
              <a:rPr lang="ko-KR" altLang="en-US" sz="1200" dirty="0"/>
              <a:t>이 중심이 돼서 운영될 </a:t>
            </a:r>
            <a:r>
              <a:rPr lang="ko-KR" altLang="en-US" sz="1200" dirty="0" smtClean="0"/>
              <a:t>것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2.  </a:t>
            </a:r>
            <a:r>
              <a:rPr lang="ko-KR" altLang="en-US" sz="1200" dirty="0"/>
              <a:t>미래 은행들은 </a:t>
            </a:r>
            <a:r>
              <a:rPr lang="ko-KR" altLang="en-US" sz="1600" b="1" dirty="0" err="1">
                <a:solidFill>
                  <a:srgbClr val="00B0F0"/>
                </a:solidFill>
              </a:rPr>
              <a:t>모바일</a:t>
            </a:r>
            <a:r>
              <a:rPr lang="ko-KR" altLang="en-US" sz="1600" b="1" dirty="0"/>
              <a:t> 기기</a:t>
            </a:r>
            <a:r>
              <a:rPr lang="ko-KR" altLang="en-US" sz="1200" dirty="0"/>
              <a:t>로 옮겨갈 </a:t>
            </a:r>
            <a:r>
              <a:rPr lang="ko-KR" altLang="en-US" sz="1200" dirty="0" smtClean="0"/>
              <a:t>것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3.  </a:t>
            </a:r>
            <a:r>
              <a:rPr lang="ko-KR" altLang="en-US" sz="1200" dirty="0"/>
              <a:t>시스템의 도움으로 항상 빈틈없이 </a:t>
            </a:r>
            <a:r>
              <a:rPr lang="ko-KR" altLang="en-US" sz="1600" b="1" dirty="0"/>
              <a:t>실시간</a:t>
            </a:r>
            <a:r>
              <a:rPr lang="ko-KR" altLang="en-US" sz="1200" dirty="0"/>
              <a:t>으로 고객의 잘못된 재정 운영을 멈추게 하고 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올바른 </a:t>
            </a:r>
            <a:r>
              <a:rPr lang="ko-KR" altLang="en-US" sz="1200" dirty="0"/>
              <a:t>선택을 할 수 있도록 돕게 될 </a:t>
            </a:r>
            <a:r>
              <a:rPr lang="ko-KR" altLang="en-US" sz="1200" dirty="0" smtClean="0"/>
              <a:t>것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4.  </a:t>
            </a:r>
            <a:r>
              <a:rPr lang="ko-KR" altLang="en-US" sz="1200" dirty="0"/>
              <a:t>강력한 </a:t>
            </a:r>
            <a:r>
              <a:rPr lang="ko-KR" altLang="en-US" sz="1600" b="1" dirty="0">
                <a:solidFill>
                  <a:srgbClr val="00B0F0"/>
                </a:solidFill>
              </a:rPr>
              <a:t>알고리즘</a:t>
            </a:r>
            <a:r>
              <a:rPr lang="ko-KR" altLang="en-US" sz="1200" dirty="0"/>
              <a:t>으로 은행 </a:t>
            </a:r>
            <a:r>
              <a:rPr lang="ko-KR" altLang="en-US" sz="1600" b="1" dirty="0" err="1">
                <a:solidFill>
                  <a:srgbClr val="00B0F0"/>
                </a:solidFill>
              </a:rPr>
              <a:t>데이타</a:t>
            </a:r>
            <a:r>
              <a:rPr lang="ko-KR" altLang="en-US" sz="1200" dirty="0" err="1"/>
              <a:t>의</a:t>
            </a:r>
            <a:r>
              <a:rPr lang="ko-KR" altLang="en-US" sz="1200" dirty="0"/>
              <a:t> 동향을 감시하게 될 </a:t>
            </a:r>
            <a:r>
              <a:rPr lang="ko-KR" altLang="en-US" sz="1200" dirty="0" smtClean="0"/>
              <a:t>것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5.  </a:t>
            </a:r>
            <a:r>
              <a:rPr lang="ko-KR" altLang="en-US" sz="1200" dirty="0"/>
              <a:t>은행들은 고객 신분 정보 브로커가 될 가능성이 </a:t>
            </a:r>
            <a:r>
              <a:rPr lang="ko-KR" altLang="en-US" sz="1200" dirty="0" smtClean="0"/>
              <a:t>있</a:t>
            </a:r>
            <a:r>
              <a:rPr lang="ko-KR" altLang="en-US" sz="1200" dirty="0"/>
              <a:t>음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r>
              <a:rPr lang="en-US" altLang="ko-KR" sz="1200" dirty="0"/>
              <a:t>    </a:t>
            </a:r>
            <a:r>
              <a:rPr lang="ko-KR" altLang="en-US" sz="1200" dirty="0" smtClean="0"/>
              <a:t>고객정보분석과 </a:t>
            </a:r>
            <a:r>
              <a:rPr lang="ko-KR" altLang="en-US" sz="1200" dirty="0"/>
              <a:t>행태를 </a:t>
            </a:r>
            <a:r>
              <a:rPr lang="ko-KR" altLang="en-US" sz="1200" dirty="0" err="1" smtClean="0"/>
              <a:t>추적관리하여</a:t>
            </a:r>
            <a:r>
              <a:rPr lang="ko-KR" altLang="en-US" sz="1200" dirty="0" smtClean="0"/>
              <a:t> </a:t>
            </a:r>
            <a:r>
              <a:rPr lang="ko-KR" altLang="en-US" sz="1600" b="1" dirty="0"/>
              <a:t>새로운 유용한 </a:t>
            </a:r>
            <a:r>
              <a:rPr lang="ko-KR" altLang="en-US" sz="1600" b="1" dirty="0">
                <a:solidFill>
                  <a:srgbClr val="00B0F0"/>
                </a:solidFill>
              </a:rPr>
              <a:t>정보</a:t>
            </a:r>
            <a:r>
              <a:rPr lang="ko-KR" altLang="en-US" sz="1600" b="1" dirty="0"/>
              <a:t>를 </a:t>
            </a:r>
            <a:r>
              <a:rPr lang="ko-KR" altLang="en-US" sz="1600" b="1" dirty="0" smtClean="0"/>
              <a:t>창조하고 </a:t>
            </a:r>
            <a:r>
              <a:rPr lang="ko-KR" altLang="en-US" sz="1600" b="1" dirty="0"/>
              <a:t>전달</a:t>
            </a:r>
            <a:r>
              <a:rPr lang="ko-KR" altLang="en-US" sz="1200" dirty="0"/>
              <a:t>하는 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 </a:t>
            </a:r>
            <a:r>
              <a:rPr lang="ko-KR" altLang="en-US" sz="1200" dirty="0" smtClean="0"/>
              <a:t>업무 수행</a:t>
            </a:r>
            <a:r>
              <a:rPr lang="en-US" altLang="ko-KR" sz="1200" dirty="0"/>
              <a:t> </a:t>
            </a:r>
          </a:p>
          <a:p>
            <a:r>
              <a:rPr lang="en-US" altLang="ko-KR" sz="1200" dirty="0"/>
              <a:t>6.  </a:t>
            </a:r>
            <a:r>
              <a:rPr lang="ko-KR" altLang="en-US" sz="1200" dirty="0"/>
              <a:t>은행들은 플랫폼으로 대체 될 </a:t>
            </a:r>
            <a:r>
              <a:rPr lang="ko-KR" altLang="en-US" sz="1200" dirty="0" smtClean="0"/>
              <a:t>것</a:t>
            </a:r>
            <a:endParaRPr lang="en-US" altLang="ko-KR" sz="1200" dirty="0"/>
          </a:p>
          <a:p>
            <a:r>
              <a:rPr lang="en-US" altLang="ko-KR" sz="1200" dirty="0"/>
              <a:t>    </a:t>
            </a:r>
            <a:r>
              <a:rPr lang="ko-KR" altLang="en-US" sz="1200" dirty="0" smtClean="0"/>
              <a:t>고객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금융상품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서비스를 분석</a:t>
            </a:r>
            <a:r>
              <a:rPr lang="en-US" altLang="ko-KR" sz="1200" dirty="0" smtClean="0"/>
              <a:t>,</a:t>
            </a:r>
            <a:r>
              <a:rPr lang="ko-KR" altLang="en-US" sz="1200" dirty="0" smtClean="0"/>
              <a:t> </a:t>
            </a:r>
            <a:r>
              <a:rPr lang="ko-KR" altLang="en-US" sz="1600" b="1" dirty="0"/>
              <a:t>고객 </a:t>
            </a:r>
            <a:r>
              <a:rPr lang="ko-KR" altLang="en-US" sz="1600" b="1" dirty="0">
                <a:solidFill>
                  <a:srgbClr val="00B0F0"/>
                </a:solidFill>
              </a:rPr>
              <a:t>정보</a:t>
            </a:r>
            <a:r>
              <a:rPr lang="ko-KR" altLang="en-US" sz="1600" b="1" dirty="0"/>
              <a:t>를 가공</a:t>
            </a:r>
            <a:r>
              <a:rPr lang="ko-KR" altLang="en-US" sz="1200" dirty="0"/>
              <a:t>하는 기술을 지향하는 </a:t>
            </a:r>
            <a:r>
              <a:rPr lang="ko-KR" altLang="en-US" sz="1200" dirty="0" smtClean="0"/>
              <a:t>플랫폼 회사로</a:t>
            </a:r>
            <a:endParaRPr lang="en-US" altLang="ko-KR" sz="1200" dirty="0" smtClean="0"/>
          </a:p>
          <a:p>
            <a:r>
              <a:rPr lang="en-US" altLang="ko-KR" sz="1200" dirty="0"/>
              <a:t> </a:t>
            </a:r>
            <a:r>
              <a:rPr lang="en-US" altLang="ko-KR" sz="1200" dirty="0" smtClean="0"/>
              <a:t>  </a:t>
            </a:r>
            <a:r>
              <a:rPr lang="ko-KR" altLang="en-US" sz="1200" dirty="0" smtClean="0"/>
              <a:t> 변신</a:t>
            </a:r>
            <a:endParaRPr lang="en-US" altLang="ko-KR" sz="1200" dirty="0"/>
          </a:p>
          <a:p>
            <a:r>
              <a:rPr lang="en-US" altLang="ko-KR" sz="1200" dirty="0"/>
              <a:t>7.  </a:t>
            </a:r>
            <a:r>
              <a:rPr lang="ko-KR" altLang="en-US" sz="1200" dirty="0" smtClean="0"/>
              <a:t>금융 </a:t>
            </a:r>
            <a:r>
              <a:rPr lang="ko-KR" altLang="en-US" sz="1200" dirty="0"/>
              <a:t>계정은 오픈 </a:t>
            </a:r>
            <a:r>
              <a:rPr lang="ko-KR" altLang="en-US" sz="1200" dirty="0" smtClean="0"/>
              <a:t>금융 </a:t>
            </a:r>
            <a:r>
              <a:rPr lang="ko-KR" altLang="en-US" sz="1200" dirty="0"/>
              <a:t>생태계에서 모든 거래에서 유일한 신분증 역할을 수행하게 </a:t>
            </a:r>
            <a:r>
              <a:rPr lang="ko-KR" altLang="en-US" sz="1200" dirty="0" smtClean="0"/>
              <a:t>될 것</a:t>
            </a:r>
            <a:r>
              <a:rPr lang="en-US" altLang="ko-KR" sz="1200" dirty="0"/>
              <a:t/>
            </a:r>
            <a:br>
              <a:rPr lang="en-US" altLang="ko-KR" sz="1200" dirty="0"/>
            </a:br>
            <a:r>
              <a:rPr lang="en-US" altLang="ko-KR" sz="1200" dirty="0"/>
              <a:t>    </a:t>
            </a:r>
            <a:r>
              <a:rPr lang="ko-KR" altLang="en-US" sz="1200" b="1" dirty="0" smtClean="0"/>
              <a:t>하나의 </a:t>
            </a:r>
            <a:r>
              <a:rPr lang="ko-KR" altLang="en-US" sz="1200" b="1" dirty="0"/>
              <a:t>계정으로 모든 거래</a:t>
            </a:r>
            <a:r>
              <a:rPr lang="ko-KR" altLang="en-US" sz="1200" dirty="0"/>
              <a:t>를 하게 </a:t>
            </a:r>
            <a:r>
              <a:rPr lang="ko-KR" altLang="en-US" sz="1200" dirty="0" smtClean="0"/>
              <a:t>됨</a:t>
            </a:r>
            <a:endParaRPr lang="en-US" altLang="ko-KR" sz="1200" dirty="0" smtClean="0"/>
          </a:p>
          <a:p>
            <a:r>
              <a:rPr lang="en-US" altLang="ko-KR" sz="1200" dirty="0" smtClean="0"/>
              <a:t>8</a:t>
            </a:r>
            <a:r>
              <a:rPr lang="en-US" altLang="ko-KR" sz="1200" dirty="0"/>
              <a:t>.  </a:t>
            </a:r>
            <a:r>
              <a:rPr lang="ko-KR" altLang="en-US" sz="1200" dirty="0" err="1"/>
              <a:t>블럭체인</a:t>
            </a:r>
            <a:r>
              <a:rPr lang="en-US" altLang="ko-KR" sz="1200" dirty="0"/>
              <a:t>(block chain) </a:t>
            </a:r>
            <a:r>
              <a:rPr lang="ko-KR" altLang="en-US" sz="1200" dirty="0"/>
              <a:t>기술이 널리 사용될 </a:t>
            </a:r>
            <a:r>
              <a:rPr lang="ko-KR" altLang="en-US" sz="1200" dirty="0" smtClean="0"/>
              <a:t>것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    위험 </a:t>
            </a:r>
            <a:r>
              <a:rPr lang="ko-KR" altLang="en-US" sz="1200" dirty="0"/>
              <a:t>또한 분산 되겠지만 새로운 문제가 대두될 </a:t>
            </a:r>
            <a:r>
              <a:rPr lang="ko-KR" altLang="en-US" sz="1200" dirty="0" smtClean="0"/>
              <a:t>것</a:t>
            </a:r>
            <a:endParaRPr lang="en-US" altLang="ko-KR" sz="1200" dirty="0" smtClean="0"/>
          </a:p>
          <a:p>
            <a:r>
              <a:rPr lang="en-US" altLang="ko-KR" sz="1200" dirty="0" smtClean="0"/>
              <a:t>9</a:t>
            </a:r>
            <a:r>
              <a:rPr lang="en-US" altLang="ko-KR" sz="1200" dirty="0"/>
              <a:t>.  </a:t>
            </a:r>
            <a:r>
              <a:rPr lang="ko-KR" altLang="en-US" sz="1200" dirty="0" smtClean="0"/>
              <a:t>금융 </a:t>
            </a:r>
            <a:r>
              <a:rPr lang="ko-KR" altLang="en-US" sz="1200" dirty="0"/>
              <a:t>거래가</a:t>
            </a:r>
            <a:r>
              <a:rPr lang="ko-KR" altLang="en-US" sz="1200" dirty="0">
                <a:solidFill>
                  <a:srgbClr val="00B0F0"/>
                </a:solidFill>
              </a:rPr>
              <a:t> </a:t>
            </a:r>
            <a:r>
              <a:rPr lang="en-US" altLang="ko-KR" sz="1600" b="1" dirty="0" smtClean="0">
                <a:solidFill>
                  <a:srgbClr val="00B0F0"/>
                </a:solidFill>
              </a:rPr>
              <a:t>Social Network</a:t>
            </a:r>
            <a:r>
              <a:rPr lang="en-US" altLang="ko-KR" sz="1600" b="1" dirty="0" smtClean="0"/>
              <a:t> Platform</a:t>
            </a:r>
            <a:r>
              <a:rPr lang="ko-KR" altLang="en-US" sz="1200" dirty="0"/>
              <a:t>을 이용하는 추세가 확산될 </a:t>
            </a:r>
            <a:r>
              <a:rPr lang="ko-KR" altLang="en-US" sz="1200" dirty="0" smtClean="0"/>
              <a:t>것</a:t>
            </a:r>
            <a:endParaRPr lang="en-US" altLang="ko-KR" sz="1200" dirty="0"/>
          </a:p>
          <a:p>
            <a:r>
              <a:rPr lang="en-US" altLang="ko-KR" sz="1200" dirty="0"/>
              <a:t>10. </a:t>
            </a:r>
            <a:r>
              <a:rPr lang="ko-KR" altLang="en-US" sz="1200" dirty="0"/>
              <a:t>자본 조달 방식이 </a:t>
            </a:r>
            <a:r>
              <a:rPr lang="en-US" altLang="ko-KR" sz="1200" dirty="0"/>
              <a:t>social network platform</a:t>
            </a:r>
            <a:r>
              <a:rPr lang="ko-KR" altLang="en-US" sz="1200" dirty="0"/>
              <a:t>에 의해서 은행 중계가 사라지고</a:t>
            </a:r>
          </a:p>
          <a:p>
            <a:r>
              <a:rPr lang="ko-KR" altLang="en-US" sz="1200" dirty="0"/>
              <a:t>     </a:t>
            </a:r>
            <a:r>
              <a:rPr lang="ko-KR" altLang="en-US" sz="1200" dirty="0" smtClean="0"/>
              <a:t>투자자가 </a:t>
            </a:r>
            <a:r>
              <a:rPr lang="ko-KR" altLang="en-US" sz="1600" b="1" dirty="0">
                <a:solidFill>
                  <a:srgbClr val="00B0F0"/>
                </a:solidFill>
              </a:rPr>
              <a:t>직접</a:t>
            </a:r>
            <a:r>
              <a:rPr lang="ko-KR" altLang="en-US" sz="1600" b="1" dirty="0"/>
              <a:t> 금융 소비자에게 자본을 제공</a:t>
            </a:r>
            <a:r>
              <a:rPr lang="ko-KR" altLang="en-US" sz="1200" dirty="0"/>
              <a:t>하는 것이 일반화 될 </a:t>
            </a:r>
            <a:r>
              <a:rPr lang="ko-KR" altLang="en-US" sz="1200" dirty="0" smtClean="0"/>
              <a:t>것</a:t>
            </a:r>
            <a:endParaRPr lang="en-US" altLang="ko-KR" sz="11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400" dirty="0" smtClean="0">
                <a:latin typeface="+mj-ea"/>
              </a:rPr>
              <a:t>[</a:t>
            </a:r>
            <a:r>
              <a:rPr lang="ko-KR" altLang="en-US" sz="2400" dirty="0" smtClean="0">
                <a:latin typeface="+mj-ea"/>
              </a:rPr>
              <a:t>참고</a:t>
            </a:r>
            <a:r>
              <a:rPr lang="en-US" altLang="ko-KR" sz="2400" dirty="0" smtClean="0">
                <a:latin typeface="+mj-ea"/>
              </a:rPr>
              <a:t>] </a:t>
            </a:r>
            <a:r>
              <a:rPr lang="en-US" altLang="ko-KR" sz="2400" dirty="0">
                <a:latin typeface="+mj-ea"/>
              </a:rPr>
              <a:t>FN’s 40 leaders in </a:t>
            </a:r>
            <a:r>
              <a:rPr lang="en-US" altLang="ko-KR" sz="2400" dirty="0" err="1" smtClean="0">
                <a:latin typeface="+mj-ea"/>
              </a:rPr>
              <a:t>fintech</a:t>
            </a: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63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86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400" dirty="0" smtClean="0">
                <a:latin typeface="+mj-ea"/>
              </a:rPr>
              <a:t>미래금융 </a:t>
            </a:r>
            <a:r>
              <a:rPr lang="en-US" altLang="ko-KR" sz="2400" dirty="0" smtClean="0">
                <a:latin typeface="+mj-ea"/>
              </a:rPr>
              <a:t>Biz</a:t>
            </a:r>
            <a:r>
              <a:rPr lang="ko-KR" altLang="en-US" sz="2400" dirty="0" smtClean="0">
                <a:latin typeface="+mj-ea"/>
              </a:rPr>
              <a:t> 대응방안</a:t>
            </a:r>
            <a:endParaRPr lang="en-US" altLang="ko-KR" sz="2400" dirty="0">
              <a:latin typeface="+mj-ea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16597" y="4353948"/>
            <a:ext cx="8280920" cy="6102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solidFill>
                  <a:srgbClr val="0070C0"/>
                </a:solidFill>
                <a:latin typeface="+mj-ea"/>
              </a:rPr>
              <a:t>LINK</a:t>
            </a:r>
            <a:r>
              <a:rPr lang="ko-KR" altLang="en-US" sz="2000" b="1" dirty="0" smtClean="0">
                <a:solidFill>
                  <a:srgbClr val="0070C0"/>
                </a:solidFill>
                <a:latin typeface="+mj-ea"/>
              </a:rPr>
              <a:t>의 중심에 서야 함</a:t>
            </a:r>
            <a:endParaRPr lang="en-US" altLang="ko-KR" sz="2000" b="1" dirty="0" smtClean="0">
              <a:solidFill>
                <a:srgbClr val="0070C0"/>
              </a:solidFill>
              <a:latin typeface="+mj-ea"/>
            </a:endParaRPr>
          </a:p>
          <a:p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게임화</a:t>
            </a:r>
            <a:r>
              <a:rPr lang="en-US" altLang="ko-KR" sz="1600" b="1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즐거움</a:t>
            </a:r>
            <a:r>
              <a:rPr lang="en-US" altLang="ko-KR" sz="1600" b="1" dirty="0" smtClean="0">
                <a:solidFill>
                  <a:srgbClr val="0070C0"/>
                </a:solidFill>
                <a:latin typeface="+mj-ea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가상화폐 네트워크 확보 전략 등을 통해 </a:t>
            </a:r>
            <a:endParaRPr lang="en-US" altLang="ko-KR" sz="1600" b="1" dirty="0" smtClean="0">
              <a:solidFill>
                <a:srgbClr val="0070C0"/>
              </a:solidFill>
              <a:latin typeface="+mj-ea"/>
            </a:endParaRPr>
          </a:p>
          <a:p>
            <a:r>
              <a:rPr lang="ko-KR" altLang="en-US" sz="1600" b="1" dirty="0" err="1" smtClean="0">
                <a:solidFill>
                  <a:srgbClr val="0070C0"/>
                </a:solidFill>
                <a:latin typeface="+mj-ea"/>
              </a:rPr>
              <a:t>금융앱</a:t>
            </a:r>
            <a:r>
              <a:rPr lang="ko-KR" altLang="en-US" sz="1600" b="1" dirty="0" smtClean="0">
                <a:solidFill>
                  <a:srgbClr val="0070C0"/>
                </a:solidFill>
                <a:latin typeface="+mj-ea"/>
              </a:rPr>
              <a:t> 이용자의 경험 및 이익을 확장하여 제공하여야 함</a:t>
            </a:r>
            <a:endParaRPr lang="en-US" altLang="ko-KR" sz="1600" b="1" dirty="0">
              <a:solidFill>
                <a:srgbClr val="0070C0"/>
              </a:solidFill>
              <a:latin typeface="+mj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55576" y="2463738"/>
            <a:ext cx="7704856" cy="17821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1187625" y="2287962"/>
            <a:ext cx="1080119" cy="34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POS</a:t>
            </a:r>
            <a:endParaRPr lang="ko-KR" altLang="en-US" sz="2000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475657" y="3370212"/>
            <a:ext cx="1630013" cy="2964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</a:rPr>
              <a:t>카드사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1" name="꺾인 연결선 20"/>
          <p:cNvCxnSpPr>
            <a:stCxn id="13" idx="2"/>
            <a:endCxn id="24" idx="0"/>
          </p:cNvCxnSpPr>
          <p:nvPr/>
        </p:nvCxnSpPr>
        <p:spPr>
          <a:xfrm rot="5400000">
            <a:off x="2212803" y="3744522"/>
            <a:ext cx="155723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모서리가 둥근 직사각형 23"/>
          <p:cNvSpPr/>
          <p:nvPr/>
        </p:nvSpPr>
        <p:spPr>
          <a:xfrm>
            <a:off x="1475656" y="3822384"/>
            <a:ext cx="1630013" cy="2964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은행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1475660" y="2752061"/>
            <a:ext cx="1630008" cy="3780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333200" y="2290044"/>
            <a:ext cx="1080119" cy="34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PG</a:t>
            </a:r>
            <a:endParaRPr lang="ko-KR" altLang="en-US" sz="2000" dirty="0"/>
          </a:p>
        </p:txBody>
      </p:sp>
      <p:cxnSp>
        <p:nvCxnSpPr>
          <p:cNvPr id="28" name="꺾인 연결선 27"/>
          <p:cNvCxnSpPr>
            <a:stCxn id="26" idx="2"/>
            <a:endCxn id="13" idx="0"/>
          </p:cNvCxnSpPr>
          <p:nvPr/>
        </p:nvCxnSpPr>
        <p:spPr>
          <a:xfrm rot="5400000">
            <a:off x="2170611" y="3250158"/>
            <a:ext cx="240109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224" y="966452"/>
            <a:ext cx="1683444" cy="74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모서리가 둥근 직사각형 29"/>
          <p:cNvSpPr/>
          <p:nvPr/>
        </p:nvSpPr>
        <p:spPr>
          <a:xfrm>
            <a:off x="3851920" y="2301720"/>
            <a:ext cx="792088" cy="3473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POS</a:t>
            </a:r>
            <a:endParaRPr lang="ko-KR" altLang="en-US" sz="2000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4090885" y="3368601"/>
            <a:ext cx="1165192" cy="29644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카드사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2" name="꺾인 연결선 31"/>
          <p:cNvCxnSpPr>
            <a:stCxn id="31" idx="2"/>
            <a:endCxn id="33" idx="0"/>
          </p:cNvCxnSpPr>
          <p:nvPr/>
        </p:nvCxnSpPr>
        <p:spPr>
          <a:xfrm rot="5400000">
            <a:off x="4607983" y="3730549"/>
            <a:ext cx="130999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직사각형 32"/>
          <p:cNvSpPr/>
          <p:nvPr/>
        </p:nvSpPr>
        <p:spPr>
          <a:xfrm>
            <a:off x="3858474" y="3796049"/>
            <a:ext cx="1630013" cy="3960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은행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(</a:t>
            </a:r>
            <a:r>
              <a:rPr lang="en-US" altLang="ko-KR" sz="1200" dirty="0" err="1" smtClean="0">
                <a:solidFill>
                  <a:schemeClr val="tx1"/>
                </a:solidFill>
              </a:rPr>
              <a:t>CheckCard</a:t>
            </a:r>
            <a:r>
              <a:rPr lang="en-US" altLang="ko-KR" sz="1200" dirty="0" smtClean="0">
                <a:solidFill>
                  <a:schemeClr val="tx1"/>
                </a:solidFill>
              </a:rPr>
              <a:t>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090887" y="2750450"/>
            <a:ext cx="1165190" cy="37804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6" name="꺾인 연결선 35"/>
          <p:cNvCxnSpPr>
            <a:stCxn id="34" idx="2"/>
            <a:endCxn id="31" idx="0"/>
          </p:cNvCxnSpPr>
          <p:nvPr/>
        </p:nvCxnSpPr>
        <p:spPr>
          <a:xfrm rot="5400000">
            <a:off x="4553429" y="3248547"/>
            <a:ext cx="240109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435" y="859612"/>
            <a:ext cx="864096" cy="9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모서리가 둥근 직사각형 37"/>
          <p:cNvSpPr/>
          <p:nvPr/>
        </p:nvSpPr>
        <p:spPr>
          <a:xfrm>
            <a:off x="4038483" y="1613961"/>
            <a:ext cx="1355068" cy="20481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XX PAYs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9" name="꺾인 연결선 38"/>
          <p:cNvCxnSpPr>
            <a:stCxn id="38" idx="3"/>
            <a:endCxn id="31" idx="3"/>
          </p:cNvCxnSpPr>
          <p:nvPr/>
        </p:nvCxnSpPr>
        <p:spPr>
          <a:xfrm flipH="1">
            <a:off x="5256077" y="1716368"/>
            <a:ext cx="137474" cy="1800458"/>
          </a:xfrm>
          <a:prstGeom prst="bentConnector3">
            <a:avLst>
              <a:gd name="adj1" fmla="val -1662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모서리가 둥근 직사각형 49"/>
          <p:cNvSpPr/>
          <p:nvPr/>
        </p:nvSpPr>
        <p:spPr>
          <a:xfrm>
            <a:off x="6205263" y="3769346"/>
            <a:ext cx="1630013" cy="47659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tx1"/>
                </a:solidFill>
              </a:rPr>
              <a:t>은행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600" dirty="0">
                <a:solidFill>
                  <a:schemeClr val="tx1"/>
                </a:solidFill>
              </a:rPr>
              <a:t>(</a:t>
            </a:r>
            <a:r>
              <a:rPr lang="en-US" altLang="ko-KR" sz="1600" dirty="0" err="1">
                <a:solidFill>
                  <a:schemeClr val="tx1"/>
                </a:solidFill>
              </a:rPr>
              <a:t>CheckCard</a:t>
            </a:r>
            <a:r>
              <a:rPr lang="en-US" altLang="ko-KR" sz="1600" dirty="0">
                <a:solidFill>
                  <a:schemeClr val="tx1"/>
                </a:solidFill>
              </a:rPr>
              <a:t>)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모서리가 둥근 직사각형 50"/>
          <p:cNvSpPr/>
          <p:nvPr/>
        </p:nvSpPr>
        <p:spPr>
          <a:xfrm>
            <a:off x="6601160" y="2796064"/>
            <a:ext cx="837866" cy="29003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VAN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54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859612"/>
            <a:ext cx="864096" cy="9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모서리가 둥근 직사각형 54"/>
          <p:cNvSpPr/>
          <p:nvPr/>
        </p:nvSpPr>
        <p:spPr>
          <a:xfrm>
            <a:off x="6247800" y="1568144"/>
            <a:ext cx="1630013" cy="2964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XX PAYs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6" name="꺾인 연결선 55"/>
          <p:cNvCxnSpPr>
            <a:stCxn id="55" idx="3"/>
            <a:endCxn id="50" idx="3"/>
          </p:cNvCxnSpPr>
          <p:nvPr/>
        </p:nvCxnSpPr>
        <p:spPr>
          <a:xfrm flipH="1">
            <a:off x="7835276" y="1716369"/>
            <a:ext cx="42537" cy="2291273"/>
          </a:xfrm>
          <a:prstGeom prst="bentConnector3">
            <a:avLst>
              <a:gd name="adj1" fmla="val -80612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모서리가 둥근 직사각형 64"/>
          <p:cNvSpPr/>
          <p:nvPr/>
        </p:nvSpPr>
        <p:spPr>
          <a:xfrm>
            <a:off x="6611044" y="3390337"/>
            <a:ext cx="818456" cy="2529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solidFill>
                  <a:schemeClr val="tx1"/>
                </a:solidFill>
              </a:rPr>
              <a:t>카드사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66" name="꺾인 연결선 65"/>
          <p:cNvCxnSpPr>
            <a:stCxn id="51" idx="2"/>
            <a:endCxn id="65" idx="0"/>
          </p:cNvCxnSpPr>
          <p:nvPr/>
        </p:nvCxnSpPr>
        <p:spPr>
          <a:xfrm rot="16200000" flipH="1">
            <a:off x="6868065" y="3238129"/>
            <a:ext cx="304237" cy="17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꺾인 연결선 71"/>
          <p:cNvCxnSpPr>
            <a:stCxn id="55" idx="3"/>
            <a:endCxn id="65" idx="3"/>
          </p:cNvCxnSpPr>
          <p:nvPr/>
        </p:nvCxnSpPr>
        <p:spPr>
          <a:xfrm flipH="1">
            <a:off x="7429500" y="1716369"/>
            <a:ext cx="448312" cy="1800457"/>
          </a:xfrm>
          <a:prstGeom prst="bentConnector3">
            <a:avLst>
              <a:gd name="adj1" fmla="val -509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모서리가 둥근 직사각형 75"/>
          <p:cNvSpPr/>
          <p:nvPr/>
        </p:nvSpPr>
        <p:spPr>
          <a:xfrm>
            <a:off x="6321896" y="2365791"/>
            <a:ext cx="554360" cy="2192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/>
              <a:t>POS</a:t>
            </a:r>
            <a:endParaRPr lang="ko-KR" altLang="en-US" sz="1400" dirty="0"/>
          </a:p>
        </p:txBody>
      </p:sp>
      <p:cxnSp>
        <p:nvCxnSpPr>
          <p:cNvPr id="80" name="꺾인 연결선 79"/>
          <p:cNvCxnSpPr>
            <a:stCxn id="65" idx="2"/>
            <a:endCxn id="50" idx="0"/>
          </p:cNvCxnSpPr>
          <p:nvPr/>
        </p:nvCxnSpPr>
        <p:spPr>
          <a:xfrm rot="5400000">
            <a:off x="6957255" y="3706328"/>
            <a:ext cx="126034" cy="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모서리가 둥근 직사각형 82"/>
          <p:cNvSpPr/>
          <p:nvPr/>
        </p:nvSpPr>
        <p:spPr>
          <a:xfrm>
            <a:off x="4676452" y="2279594"/>
            <a:ext cx="812034" cy="34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PG</a:t>
            </a:r>
            <a:endParaRPr lang="ko-KR" altLang="en-US" sz="2000" dirty="0"/>
          </a:p>
        </p:txBody>
      </p:sp>
      <p:sp>
        <p:nvSpPr>
          <p:cNvPr id="84" name="모서리가 둥근 직사각형 83"/>
          <p:cNvSpPr/>
          <p:nvPr/>
        </p:nvSpPr>
        <p:spPr>
          <a:xfrm>
            <a:off x="7020093" y="2290044"/>
            <a:ext cx="812034" cy="34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PG</a:t>
            </a:r>
            <a:endParaRPr lang="ko-KR" altLang="en-US" sz="2000" dirty="0"/>
          </a:p>
        </p:txBody>
      </p:sp>
      <p:sp>
        <p:nvSpPr>
          <p:cNvPr id="82" name="오른쪽 화살표 81"/>
          <p:cNvSpPr/>
          <p:nvPr/>
        </p:nvSpPr>
        <p:spPr>
          <a:xfrm rot="7463515">
            <a:off x="7833530" y="958567"/>
            <a:ext cx="594066" cy="6840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오른쪽 화살표 85"/>
          <p:cNvSpPr/>
          <p:nvPr/>
        </p:nvSpPr>
        <p:spPr>
          <a:xfrm rot="7463515">
            <a:off x="7673708" y="1747973"/>
            <a:ext cx="594066" cy="6840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11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2018" y="573529"/>
            <a:ext cx="4896544" cy="378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800" dirty="0" smtClean="0">
                <a:latin typeface="+mj-ea"/>
              </a:rPr>
              <a:t>거시경제 추이 분석</a:t>
            </a:r>
            <a:endParaRPr lang="en-US" altLang="ko-KR" sz="1800" dirty="0">
              <a:latin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45180"/>
            <a:ext cx="8064896" cy="151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111810"/>
            <a:ext cx="4152156" cy="181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749" y="2976079"/>
            <a:ext cx="3114675" cy="135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90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2018" y="573529"/>
            <a:ext cx="4896544" cy="378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800" dirty="0" smtClean="0">
                <a:latin typeface="+mj-ea"/>
              </a:rPr>
              <a:t>거시경제 추이 분석</a:t>
            </a:r>
            <a:endParaRPr lang="en-US" altLang="ko-KR" sz="1800" dirty="0">
              <a:latin typeface="+mj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64981"/>
            <a:ext cx="7315200" cy="233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491880" y="320288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100" dirty="0"/>
              <a:t>http://www.econovill.com/news/articleView.html?idxno=227315</a:t>
            </a:r>
            <a:endParaRPr lang="ko-KR" altLang="en-US" sz="1100" dirty="0"/>
          </a:p>
        </p:txBody>
      </p:sp>
      <p:sp>
        <p:nvSpPr>
          <p:cNvPr id="3" name="직사각형 2"/>
          <p:cNvSpPr/>
          <p:nvPr/>
        </p:nvSpPr>
        <p:spPr>
          <a:xfrm>
            <a:off x="611560" y="4299942"/>
            <a:ext cx="3220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http://ppss.kr/archives/24075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636675" y="4047947"/>
            <a:ext cx="4025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/>
              <a:t>스페인</a:t>
            </a:r>
            <a:r>
              <a:rPr lang="en-US" altLang="ko-KR" dirty="0"/>
              <a:t>, </a:t>
            </a:r>
            <a:r>
              <a:rPr lang="ko-KR" altLang="en-US" dirty="0"/>
              <a:t>그 위기의 원인을 되짚어보다</a:t>
            </a:r>
          </a:p>
        </p:txBody>
      </p:sp>
    </p:spTree>
    <p:extLst>
      <p:ext uri="{BB962C8B-B14F-4D97-AF65-F5344CB8AC3E}">
        <p14:creationId xmlns:p14="http://schemas.microsoft.com/office/powerpoint/2010/main" val="374672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3912</TotalTime>
  <Words>578</Words>
  <Application>Microsoft Office PowerPoint</Application>
  <PresentationFormat>화면 슬라이드 쇼(16:9)</PresentationFormat>
  <Paragraphs>234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SangShik Min</dc:creator>
  <cp:lastModifiedBy>SangShik Min</cp:lastModifiedBy>
  <cp:revision>526</cp:revision>
  <dcterms:created xsi:type="dcterms:W3CDTF">2015-05-16T01:47:45Z</dcterms:created>
  <dcterms:modified xsi:type="dcterms:W3CDTF">2015-09-03T12:01:10Z</dcterms:modified>
</cp:coreProperties>
</file>