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319" r:id="rId3"/>
    <p:sldId id="313" r:id="rId4"/>
    <p:sldId id="320" r:id="rId5"/>
    <p:sldId id="323" r:id="rId6"/>
    <p:sldId id="322" r:id="rId7"/>
    <p:sldId id="321" r:id="rId8"/>
    <p:sldId id="316" r:id="rId9"/>
    <p:sldId id="310" r:id="rId10"/>
    <p:sldId id="301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374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179-9FDF-47FD-B7D5-2C1D5E2FE2A6}" type="datetimeFigureOut">
              <a:rPr lang="ko-KR" altLang="en-US" smtClean="0"/>
              <a:t>2015-08-01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5181445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8212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179-9FDF-47FD-B7D5-2C1D5E2FE2A6}" type="datetimeFigureOut">
              <a:rPr lang="ko-KR" altLang="en-US" smtClean="0"/>
              <a:t>2015-08-01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2496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179-9FDF-47FD-B7D5-2C1D5E2FE2A6}" type="datetimeFigureOut">
              <a:rPr lang="ko-KR" altLang="en-US" smtClean="0"/>
              <a:t>2015-08-01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3535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179-9FDF-47FD-B7D5-2C1D5E2FE2A6}" type="datetimeFigureOut">
              <a:rPr lang="ko-KR" altLang="en-US" smtClean="0"/>
              <a:t>2015-08-01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2259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179-9FDF-47FD-B7D5-2C1D5E2FE2A6}" type="datetimeFigureOut">
              <a:rPr lang="ko-KR" altLang="en-US" smtClean="0"/>
              <a:t>2015-08-01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0420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179-9FDF-47FD-B7D5-2C1D5E2FE2A6}" type="datetimeFigureOut">
              <a:rPr lang="ko-KR" altLang="en-US" smtClean="0"/>
              <a:t>2015-08-01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690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179-9FDF-47FD-B7D5-2C1D5E2FE2A6}" type="datetimeFigureOut">
              <a:rPr lang="ko-KR" altLang="en-US" smtClean="0"/>
              <a:t>2015-08-01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8013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179-9FDF-47FD-B7D5-2C1D5E2FE2A6}" type="datetimeFigureOut">
              <a:rPr lang="ko-KR" altLang="en-US" smtClean="0"/>
              <a:t>2015-08-01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0137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179-9FDF-47FD-B7D5-2C1D5E2FE2A6}" type="datetimeFigureOut">
              <a:rPr lang="ko-KR" altLang="en-US" smtClean="0"/>
              <a:t>2015-08-01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6297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179-9FDF-47FD-B7D5-2C1D5E2FE2A6}" type="datetimeFigureOut">
              <a:rPr lang="ko-KR" altLang="en-US" smtClean="0"/>
              <a:t>2015-08-01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6823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179-9FDF-47FD-B7D5-2C1D5E2FE2A6}" type="datetimeFigureOut">
              <a:rPr lang="ko-KR" altLang="en-US" smtClean="0"/>
              <a:t>2015-08-01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337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92179-9FDF-47FD-B7D5-2C1D5E2FE2A6}" type="datetimeFigureOut">
              <a:rPr lang="ko-KR" altLang="en-US" smtClean="0"/>
              <a:t>2015-08-01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5398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9513" y="1412776"/>
            <a:ext cx="8671928" cy="12983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>
                <a:latin typeface="+mj-ea"/>
              </a:rPr>
              <a:t>“</a:t>
            </a:r>
            <a:r>
              <a:rPr lang="en-US" altLang="ko-KR" dirty="0" smtClean="0">
                <a:latin typeface="+mj-ea"/>
              </a:rPr>
              <a:t>HUMAN</a:t>
            </a:r>
            <a:r>
              <a:rPr lang="en-US" altLang="ko-KR" dirty="0" smtClean="0">
                <a:latin typeface="+mj-ea"/>
              </a:rPr>
              <a:t>” </a:t>
            </a:r>
            <a:r>
              <a:rPr lang="en-US" altLang="ko-KR" sz="3600" dirty="0" smtClean="0">
                <a:latin typeface="+mj-ea"/>
              </a:rPr>
              <a:t>- </a:t>
            </a:r>
            <a:r>
              <a:rPr lang="ko-KR" altLang="en-US" sz="3200" dirty="0" smtClean="0">
                <a:latin typeface="+mj-ea"/>
              </a:rPr>
              <a:t>미래 금융비즈니스 </a:t>
            </a:r>
            <a:r>
              <a:rPr lang="ko-KR" altLang="en-US" sz="3200" dirty="0" smtClean="0">
                <a:latin typeface="+mj-ea"/>
              </a:rPr>
              <a:t>전략 </a:t>
            </a:r>
            <a:r>
              <a:rPr lang="en-US" altLang="ko-KR" sz="3200" dirty="0" smtClean="0">
                <a:latin typeface="+mj-ea"/>
              </a:rPr>
              <a:t>II</a:t>
            </a:r>
            <a:endParaRPr lang="en-US" altLang="ko-KR" sz="3600" dirty="0" smtClean="0">
              <a:latin typeface="+mj-ea"/>
            </a:endParaRPr>
          </a:p>
          <a:p>
            <a:r>
              <a:rPr lang="en-US" altLang="ko-KR" sz="2000" dirty="0" smtClean="0">
                <a:latin typeface="+mj-ea"/>
              </a:rPr>
              <a:t>(‘HUMAN’ - Next </a:t>
            </a:r>
            <a:r>
              <a:rPr lang="en-US" altLang="ko-KR" sz="2000" dirty="0" smtClean="0">
                <a:latin typeface="+mj-ea"/>
              </a:rPr>
              <a:t>Strategy in the Era of Digital Convergence)</a:t>
            </a:r>
            <a:endParaRPr lang="ko-KR" altLang="en-US" sz="2000" dirty="0">
              <a:latin typeface="+mj-ea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11004" y="4077072"/>
            <a:ext cx="8099425" cy="12983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200" dirty="0" smtClean="0">
                <a:latin typeface="+mj-ea"/>
              </a:rPr>
              <a:t>2015.8.2</a:t>
            </a:r>
            <a:endParaRPr lang="en-US" altLang="ko-KR" sz="3200" dirty="0" smtClean="0">
              <a:latin typeface="+mj-ea"/>
            </a:endParaRPr>
          </a:p>
          <a:p>
            <a:endParaRPr lang="en-US" altLang="ko-KR" sz="3200" dirty="0" smtClean="0">
              <a:latin typeface="+mj-ea"/>
            </a:endParaRPr>
          </a:p>
          <a:p>
            <a:endParaRPr lang="en-US" altLang="ko-KR" sz="1400" dirty="0">
              <a:latin typeface="+mj-ea"/>
            </a:endParaRPr>
          </a:p>
          <a:p>
            <a:r>
              <a:rPr lang="en-US" altLang="ko-KR" sz="3200" dirty="0" smtClean="0">
                <a:latin typeface="+mj-ea"/>
              </a:rPr>
              <a:t>Jason, Min </a:t>
            </a:r>
          </a:p>
        </p:txBody>
      </p:sp>
    </p:spTree>
    <p:extLst>
      <p:ext uri="{BB962C8B-B14F-4D97-AF65-F5344CB8AC3E}">
        <p14:creationId xmlns:p14="http://schemas.microsoft.com/office/powerpoint/2010/main" val="56394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95536" y="2204864"/>
            <a:ext cx="8099425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dirty="0" smtClean="0">
                <a:latin typeface="+mj-ea"/>
              </a:rPr>
              <a:t>감사합니다</a:t>
            </a:r>
            <a:endParaRPr lang="en-US" altLang="ko-KR" dirty="0" smtClean="0">
              <a:latin typeface="+mj-ea"/>
            </a:endParaRPr>
          </a:p>
          <a:p>
            <a:endParaRPr lang="en-US" altLang="ko-KR" sz="1600" dirty="0">
              <a:latin typeface="+mj-ea"/>
            </a:endParaRPr>
          </a:p>
          <a:p>
            <a:r>
              <a:rPr lang="en-US" altLang="ko-KR" sz="1800" dirty="0">
                <a:latin typeface="+mj-ea"/>
              </a:rPr>
              <a:t>(facebook.com/</a:t>
            </a:r>
            <a:r>
              <a:rPr lang="en-US" altLang="ko-KR" sz="1800" dirty="0" err="1">
                <a:latin typeface="+mj-ea"/>
              </a:rPr>
              <a:t>sangshik</a:t>
            </a:r>
            <a:r>
              <a:rPr lang="en-US" altLang="ko-KR" sz="1800" dirty="0">
                <a:latin typeface="+mj-ea"/>
              </a:rPr>
              <a:t>, mikado22001@yahoo.co.kr</a:t>
            </a:r>
            <a:r>
              <a:rPr lang="en-US" altLang="ko-KR" sz="1800" dirty="0" smtClean="0">
                <a:latin typeface="+mj-ea"/>
              </a:rPr>
              <a:t>)</a:t>
            </a:r>
            <a:endParaRPr lang="ko-KR" altLang="en-US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09972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123728" y="4941167"/>
            <a:ext cx="4896544" cy="1584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1800" dirty="0" smtClean="0">
                <a:latin typeface="+mj-ea"/>
              </a:rPr>
              <a:t>위치 </a:t>
            </a:r>
            <a:r>
              <a:rPr lang="en-US" altLang="ko-KR" sz="1800" dirty="0" smtClean="0">
                <a:latin typeface="+mj-ea"/>
              </a:rPr>
              <a:t>: </a:t>
            </a:r>
            <a:r>
              <a:rPr lang="ko-KR" altLang="en-US" sz="1800" dirty="0" smtClean="0">
                <a:latin typeface="+mj-ea"/>
              </a:rPr>
              <a:t>현재 </a:t>
            </a:r>
            <a:r>
              <a:rPr lang="ko-KR" altLang="en-US" sz="1800" dirty="0" smtClean="0">
                <a:latin typeface="+mj-ea"/>
              </a:rPr>
              <a:t>등수는</a:t>
            </a:r>
            <a:r>
              <a:rPr lang="en-US" altLang="ko-KR" sz="1800" dirty="0" smtClean="0">
                <a:latin typeface="+mj-ea"/>
              </a:rPr>
              <a:t>? </a:t>
            </a:r>
          </a:p>
          <a:p>
            <a:pPr algn="l"/>
            <a:endParaRPr lang="en-US" altLang="ko-KR" sz="1800" dirty="0">
              <a:latin typeface="+mj-ea"/>
            </a:endParaRPr>
          </a:p>
          <a:p>
            <a:pPr algn="l"/>
            <a:r>
              <a:rPr lang="ko-KR" altLang="en-US" sz="1800" dirty="0" smtClean="0">
                <a:latin typeface="+mj-ea"/>
              </a:rPr>
              <a:t>생존 </a:t>
            </a:r>
            <a:r>
              <a:rPr lang="en-US" altLang="ko-KR" sz="1800" dirty="0" smtClean="0">
                <a:latin typeface="+mj-ea"/>
              </a:rPr>
              <a:t>: </a:t>
            </a:r>
            <a:r>
              <a:rPr lang="ko-KR" altLang="en-US" sz="1800" dirty="0" smtClean="0">
                <a:latin typeface="+mj-ea"/>
              </a:rPr>
              <a:t>지금의 전략으로 살아남을 수 있는가</a:t>
            </a:r>
            <a:r>
              <a:rPr lang="en-US" altLang="ko-KR" sz="1800" dirty="0" smtClean="0">
                <a:latin typeface="+mj-ea"/>
              </a:rPr>
              <a:t>?</a:t>
            </a:r>
            <a:endParaRPr lang="en-US" altLang="ko-KR" sz="1800" dirty="0">
              <a:latin typeface="+mj-ea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6094" y="1628800"/>
            <a:ext cx="4393455" cy="3077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887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290" y="2338586"/>
            <a:ext cx="3545554" cy="2900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98926" y="980728"/>
            <a:ext cx="4896544" cy="1584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1800" dirty="0" smtClean="0">
                <a:latin typeface="+mj-ea"/>
              </a:rPr>
              <a:t>I. </a:t>
            </a:r>
            <a:r>
              <a:rPr lang="ko-KR" altLang="en-US" sz="1800" dirty="0" smtClean="0">
                <a:latin typeface="+mj-ea"/>
              </a:rPr>
              <a:t>과학기술과 경영의 궁극적인 목표는 </a:t>
            </a:r>
            <a:endParaRPr lang="en-US" altLang="ko-KR" sz="1800" dirty="0" smtClean="0">
              <a:latin typeface="+mj-ea"/>
            </a:endParaRPr>
          </a:p>
          <a:p>
            <a:pPr algn="l"/>
            <a:r>
              <a:rPr lang="ko-KR" altLang="en-US" sz="1800" dirty="0" smtClean="0">
                <a:latin typeface="+mj-ea"/>
              </a:rPr>
              <a:t>  우리에게 산적한 문제를 해결해 세상을 </a:t>
            </a:r>
            <a:endParaRPr lang="en-US" altLang="ko-KR" sz="1800" dirty="0" smtClean="0">
              <a:latin typeface="+mj-ea"/>
            </a:endParaRPr>
          </a:p>
          <a:p>
            <a:pPr algn="l"/>
            <a:r>
              <a:rPr lang="ko-KR" altLang="en-US" sz="1800" dirty="0" smtClean="0">
                <a:latin typeface="+mj-ea"/>
              </a:rPr>
              <a:t>  이전보다 </a:t>
            </a:r>
            <a:r>
              <a:rPr lang="en-US" altLang="ko-KR" sz="1800" dirty="0" smtClean="0">
                <a:solidFill>
                  <a:schemeClr val="accent1"/>
                </a:solidFill>
                <a:latin typeface="+mj-ea"/>
              </a:rPr>
              <a:t>“</a:t>
            </a:r>
            <a:r>
              <a:rPr lang="ko-KR" altLang="en-US" sz="1800" b="1" dirty="0" smtClean="0">
                <a:solidFill>
                  <a:schemeClr val="accent1"/>
                </a:solidFill>
                <a:latin typeface="+mj-ea"/>
              </a:rPr>
              <a:t>더 살기 좋은 곳</a:t>
            </a:r>
            <a:r>
              <a:rPr lang="en-US" altLang="ko-KR" sz="1800" dirty="0" smtClean="0">
                <a:solidFill>
                  <a:schemeClr val="accent1"/>
                </a:solidFill>
                <a:latin typeface="+mj-ea"/>
              </a:rPr>
              <a:t>”</a:t>
            </a:r>
            <a:r>
              <a:rPr lang="ko-KR" altLang="en-US" sz="1800" dirty="0" smtClean="0">
                <a:latin typeface="+mj-ea"/>
              </a:rPr>
              <a:t>으로 </a:t>
            </a:r>
            <a:endParaRPr lang="en-US" altLang="ko-KR" sz="1800" dirty="0" smtClean="0">
              <a:latin typeface="+mj-ea"/>
            </a:endParaRPr>
          </a:p>
          <a:p>
            <a:pPr algn="l"/>
            <a:r>
              <a:rPr lang="ko-KR" altLang="en-US" sz="1800" dirty="0" smtClean="0">
                <a:latin typeface="+mj-ea"/>
              </a:rPr>
              <a:t>  만드는데 있다               </a:t>
            </a:r>
            <a:r>
              <a:rPr lang="en-US" altLang="ko-KR" sz="1200" dirty="0">
                <a:latin typeface="+mj-ea"/>
              </a:rPr>
              <a:t>(</a:t>
            </a:r>
            <a:r>
              <a:rPr lang="ko-KR" altLang="en-US" sz="1200" dirty="0" smtClean="0">
                <a:latin typeface="+mj-ea"/>
              </a:rPr>
              <a:t>장영재 </a:t>
            </a:r>
            <a:r>
              <a:rPr lang="en-US" altLang="ko-KR" sz="1200" dirty="0" smtClean="0">
                <a:latin typeface="+mj-ea"/>
              </a:rPr>
              <a:t>KAIST </a:t>
            </a:r>
            <a:r>
              <a:rPr lang="ko-KR" altLang="en-US" sz="1200" dirty="0" smtClean="0">
                <a:latin typeface="+mj-ea"/>
              </a:rPr>
              <a:t>교수</a:t>
            </a:r>
            <a:r>
              <a:rPr lang="en-US" altLang="ko-KR" sz="1200" dirty="0" smtClean="0">
                <a:latin typeface="+mj-ea"/>
              </a:rPr>
              <a:t>)</a:t>
            </a:r>
            <a:endParaRPr lang="en-US" altLang="ko-KR" sz="1800" dirty="0">
              <a:latin typeface="+mj-ea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06167" y="4829155"/>
            <a:ext cx="2734430" cy="14081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1800" dirty="0" smtClean="0">
                <a:latin typeface="+mj-ea"/>
              </a:rPr>
              <a:t>II. </a:t>
            </a:r>
            <a:r>
              <a:rPr lang="ko-KR" altLang="en-US" sz="1800" dirty="0" smtClean="0">
                <a:latin typeface="+mj-ea"/>
              </a:rPr>
              <a:t>시</a:t>
            </a:r>
            <a:r>
              <a:rPr lang="ko-KR" altLang="en-US" sz="1800" b="1" dirty="0" smtClean="0">
                <a:solidFill>
                  <a:schemeClr val="accent2">
                    <a:lumMod val="75000"/>
                  </a:schemeClr>
                </a:solidFill>
                <a:latin typeface="+mj-ea"/>
              </a:rPr>
              <a:t>간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공</a:t>
            </a:r>
            <a:r>
              <a:rPr lang="ko-KR" altLang="en-US" sz="1800" b="1" dirty="0" smtClean="0">
                <a:solidFill>
                  <a:schemeClr val="accent2">
                    <a:lumMod val="75000"/>
                  </a:schemeClr>
                </a:solidFill>
                <a:latin typeface="+mj-ea"/>
              </a:rPr>
              <a:t>간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인</a:t>
            </a:r>
            <a:r>
              <a:rPr lang="ko-KR" altLang="en-US" sz="1800" b="1" dirty="0" smtClean="0">
                <a:solidFill>
                  <a:schemeClr val="accent2">
                    <a:lumMod val="75000"/>
                  </a:schemeClr>
                </a:solidFill>
                <a:latin typeface="+mj-ea"/>
              </a:rPr>
              <a:t>간</a:t>
            </a:r>
            <a:r>
              <a:rPr lang="en-US" altLang="ko-KR" sz="1800" dirty="0" smtClean="0">
                <a:latin typeface="+mj-ea"/>
              </a:rPr>
              <a:t> </a:t>
            </a:r>
            <a:r>
              <a:rPr lang="ko-KR" altLang="en-US" sz="1800" dirty="0" smtClean="0">
                <a:latin typeface="+mj-ea"/>
              </a:rPr>
              <a:t>이해</a:t>
            </a:r>
            <a:endParaRPr lang="en-US" altLang="ko-KR" sz="1800" dirty="0" smtClean="0">
              <a:latin typeface="+mj-ea"/>
            </a:endParaRPr>
          </a:p>
          <a:p>
            <a:pPr algn="l"/>
            <a:endParaRPr lang="en-US" altLang="ko-KR" sz="1800" dirty="0">
              <a:latin typeface="+mj-ea"/>
            </a:endParaRPr>
          </a:p>
          <a:p>
            <a:pPr algn="l"/>
            <a:r>
              <a:rPr lang="en-US" altLang="ko-KR" sz="1800" dirty="0" smtClean="0">
                <a:latin typeface="+mj-ea"/>
              </a:rPr>
              <a:t>   </a:t>
            </a:r>
            <a:r>
              <a:rPr lang="ko-KR" altLang="en-US" sz="1800" dirty="0" smtClean="0">
                <a:latin typeface="+mj-ea"/>
              </a:rPr>
              <a:t>디지털 전환에 대응</a:t>
            </a:r>
            <a:endParaRPr lang="en-US" altLang="ko-KR" sz="1800" dirty="0" smtClean="0">
              <a:latin typeface="+mj-ea"/>
            </a:endParaRPr>
          </a:p>
        </p:txBody>
      </p:sp>
      <p:sp>
        <p:nvSpPr>
          <p:cNvPr id="3" name="모서리가 둥근 사각형 설명선 2"/>
          <p:cNvSpPr/>
          <p:nvPr/>
        </p:nvSpPr>
        <p:spPr>
          <a:xfrm>
            <a:off x="6428592" y="836712"/>
            <a:ext cx="1563021" cy="720080"/>
          </a:xfrm>
          <a:prstGeom prst="wedgeRoundRectCallout">
            <a:avLst>
              <a:gd name="adj1" fmla="val -65075"/>
              <a:gd name="adj2" fmla="val 5713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err="1" smtClean="0">
                <a:solidFill>
                  <a:schemeClr val="accent1"/>
                </a:solidFill>
              </a:rPr>
              <a:t>카드업의</a:t>
            </a:r>
            <a:r>
              <a:rPr lang="ko-KR" altLang="en-US" sz="1600" dirty="0" smtClean="0">
                <a:solidFill>
                  <a:schemeClr val="accent1"/>
                </a:solidFill>
              </a:rPr>
              <a:t> </a:t>
            </a:r>
            <a:endParaRPr lang="en-US" altLang="ko-KR" sz="1600" dirty="0" smtClean="0">
              <a:solidFill>
                <a:schemeClr val="accent1"/>
              </a:solidFill>
            </a:endParaRPr>
          </a:p>
          <a:p>
            <a:pPr algn="ctr"/>
            <a:r>
              <a:rPr lang="ko-KR" altLang="en-US" sz="1600" dirty="0" smtClean="0">
                <a:solidFill>
                  <a:schemeClr val="accent1"/>
                </a:solidFill>
              </a:rPr>
              <a:t>본질적 가치</a:t>
            </a:r>
            <a:endParaRPr lang="ko-KR" altLang="en-US" sz="1600" dirty="0">
              <a:solidFill>
                <a:schemeClr val="accent1"/>
              </a:solidFill>
            </a:endParaRPr>
          </a:p>
        </p:txBody>
      </p:sp>
      <p:sp>
        <p:nvSpPr>
          <p:cNvPr id="8" name="모서리가 둥근 사각형 설명선 7"/>
          <p:cNvSpPr/>
          <p:nvPr/>
        </p:nvSpPr>
        <p:spPr>
          <a:xfrm>
            <a:off x="611560" y="3965060"/>
            <a:ext cx="1619243" cy="720080"/>
          </a:xfrm>
          <a:prstGeom prst="wedgeRoundRectCallout">
            <a:avLst>
              <a:gd name="adj1" fmla="val 25132"/>
              <a:gd name="adj2" fmla="val 71442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accent1"/>
                </a:solidFill>
              </a:rPr>
              <a:t>제공해야 할</a:t>
            </a:r>
            <a:endParaRPr lang="en-US" altLang="ko-KR" sz="1600" dirty="0" smtClean="0">
              <a:solidFill>
                <a:schemeClr val="accent1"/>
              </a:solidFill>
            </a:endParaRPr>
          </a:p>
          <a:p>
            <a:pPr algn="ctr"/>
            <a:r>
              <a:rPr lang="ko-KR" altLang="en-US" sz="1600" dirty="0" smtClean="0">
                <a:solidFill>
                  <a:schemeClr val="accent1"/>
                </a:solidFill>
              </a:rPr>
              <a:t>서비스 변화</a:t>
            </a:r>
            <a:endParaRPr lang="ko-KR" altLang="en-US" sz="1600" dirty="0">
              <a:solidFill>
                <a:schemeClr val="accent1"/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6059063" y="5013174"/>
            <a:ext cx="2734430" cy="15121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1800" dirty="0" smtClean="0">
                <a:latin typeface="+mj-ea"/>
              </a:rPr>
              <a:t>III. </a:t>
            </a:r>
            <a:r>
              <a:rPr lang="ko-KR" altLang="en-US" sz="1800" dirty="0" smtClean="0">
                <a:latin typeface="+mj-ea"/>
              </a:rPr>
              <a:t>서비스의 디지털화</a:t>
            </a:r>
            <a:endParaRPr lang="en-US" altLang="ko-KR" sz="1800" dirty="0">
              <a:latin typeface="+mj-ea"/>
            </a:endParaRPr>
          </a:p>
          <a:p>
            <a:pPr algn="l"/>
            <a:r>
              <a:rPr lang="en-US" altLang="ko-KR" sz="1800" dirty="0" smtClean="0">
                <a:latin typeface="+mj-ea"/>
              </a:rPr>
              <a:t>    “</a:t>
            </a:r>
            <a:r>
              <a:rPr lang="en-US" altLang="ko-KR" sz="1800" b="1" dirty="0" smtClean="0">
                <a:solidFill>
                  <a:srgbClr val="FFC000"/>
                </a:solidFill>
                <a:latin typeface="+mj-ea"/>
              </a:rPr>
              <a:t>Digital First</a:t>
            </a:r>
            <a:r>
              <a:rPr lang="en-US" altLang="ko-KR" sz="1800" dirty="0" smtClean="0">
                <a:latin typeface="+mj-ea"/>
              </a:rPr>
              <a:t>”</a:t>
            </a:r>
          </a:p>
          <a:p>
            <a:pPr algn="l"/>
            <a:endParaRPr lang="en-US" altLang="ko-KR" sz="1800" dirty="0" smtClean="0">
              <a:latin typeface="+mj-ea"/>
            </a:endParaRPr>
          </a:p>
          <a:p>
            <a:pPr algn="l"/>
            <a:r>
              <a:rPr lang="en-US" altLang="ko-KR" sz="1800" dirty="0">
                <a:latin typeface="+mj-ea"/>
              </a:rPr>
              <a:t> </a:t>
            </a:r>
            <a:r>
              <a:rPr lang="en-US" altLang="ko-KR" sz="1800" dirty="0" smtClean="0">
                <a:latin typeface="+mj-ea"/>
              </a:rPr>
              <a:t>  </a:t>
            </a:r>
            <a:r>
              <a:rPr lang="ko-KR" altLang="en-US" sz="1800" dirty="0" smtClean="0">
                <a:latin typeface="+mj-ea"/>
              </a:rPr>
              <a:t>디지털재화</a:t>
            </a:r>
            <a:r>
              <a:rPr lang="en-US" altLang="ko-KR" sz="1800" dirty="0" smtClean="0">
                <a:latin typeface="+mj-ea"/>
              </a:rPr>
              <a:t>(</a:t>
            </a:r>
            <a:r>
              <a:rPr lang="ko-KR" altLang="en-US" sz="1800" dirty="0" smtClean="0">
                <a:latin typeface="+mj-ea"/>
              </a:rPr>
              <a:t>비트코인</a:t>
            </a:r>
            <a:r>
              <a:rPr lang="en-US" altLang="ko-KR" sz="1800" dirty="0" smtClean="0">
                <a:latin typeface="+mj-ea"/>
              </a:rPr>
              <a:t>) </a:t>
            </a:r>
          </a:p>
          <a:p>
            <a:pPr algn="l"/>
            <a:r>
              <a:rPr lang="en-US" altLang="ko-KR" sz="1800" dirty="0">
                <a:latin typeface="+mj-ea"/>
              </a:rPr>
              <a:t> </a:t>
            </a:r>
            <a:r>
              <a:rPr lang="en-US" altLang="ko-KR" sz="1800" dirty="0" smtClean="0">
                <a:latin typeface="+mj-ea"/>
              </a:rPr>
              <a:t>  </a:t>
            </a:r>
            <a:r>
              <a:rPr lang="ko-KR" altLang="en-US" sz="1800" dirty="0" smtClean="0">
                <a:latin typeface="+mj-ea"/>
              </a:rPr>
              <a:t>편의</a:t>
            </a:r>
            <a:r>
              <a:rPr lang="en-US" altLang="ko-KR" sz="1800" dirty="0" smtClean="0">
                <a:latin typeface="+mj-ea"/>
              </a:rPr>
              <a:t>(</a:t>
            </a:r>
            <a:r>
              <a:rPr lang="ko-KR" altLang="en-US" sz="1800" dirty="0" smtClean="0">
                <a:latin typeface="+mj-ea"/>
              </a:rPr>
              <a:t>바이오</a:t>
            </a:r>
            <a:r>
              <a:rPr lang="en-US" altLang="ko-KR" sz="1800" dirty="0" smtClean="0">
                <a:latin typeface="+mj-ea"/>
              </a:rPr>
              <a:t>, PUSH)</a:t>
            </a:r>
          </a:p>
          <a:p>
            <a:pPr algn="l"/>
            <a:r>
              <a:rPr lang="en-US" altLang="ko-KR" sz="1800" dirty="0">
                <a:latin typeface="+mj-ea"/>
              </a:rPr>
              <a:t> </a:t>
            </a:r>
            <a:r>
              <a:rPr lang="en-US" altLang="ko-KR" sz="1800" dirty="0" smtClean="0">
                <a:latin typeface="+mj-ea"/>
              </a:rPr>
              <a:t>  </a:t>
            </a:r>
            <a:r>
              <a:rPr lang="ko-KR" altLang="en-US" sz="1800" dirty="0" smtClean="0">
                <a:latin typeface="+mj-ea"/>
              </a:rPr>
              <a:t>분석</a:t>
            </a:r>
            <a:r>
              <a:rPr lang="en-US" altLang="ko-KR" sz="1800" dirty="0" smtClean="0">
                <a:latin typeface="+mj-ea"/>
              </a:rPr>
              <a:t>(</a:t>
            </a:r>
            <a:r>
              <a:rPr lang="ko-KR" altLang="en-US" sz="1800" dirty="0" smtClean="0">
                <a:latin typeface="+mj-ea"/>
              </a:rPr>
              <a:t>시각화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자동화</a:t>
            </a:r>
            <a:r>
              <a:rPr lang="en-US" altLang="ko-KR" sz="1800" dirty="0" smtClean="0">
                <a:latin typeface="+mj-ea"/>
              </a:rPr>
              <a:t>)</a:t>
            </a:r>
          </a:p>
        </p:txBody>
      </p:sp>
      <p:sp>
        <p:nvSpPr>
          <p:cNvPr id="10" name="모서리가 둥근 사각형 설명선 9"/>
          <p:cNvSpPr/>
          <p:nvPr/>
        </p:nvSpPr>
        <p:spPr>
          <a:xfrm>
            <a:off x="6779910" y="3932260"/>
            <a:ext cx="1824538" cy="720080"/>
          </a:xfrm>
          <a:prstGeom prst="wedgeRoundRectCallout">
            <a:avLst>
              <a:gd name="adj1" fmla="val 8371"/>
              <a:gd name="adj2" fmla="val 7502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accent1"/>
                </a:solidFill>
              </a:rPr>
              <a:t>디지털서비스</a:t>
            </a:r>
            <a:endParaRPr lang="en-US" altLang="ko-KR" sz="1600" dirty="0" smtClean="0">
              <a:solidFill>
                <a:schemeClr val="accent1"/>
              </a:solidFill>
            </a:endParaRPr>
          </a:p>
          <a:p>
            <a:pPr algn="ctr"/>
            <a:r>
              <a:rPr lang="ko-KR" altLang="en-US" sz="1600" dirty="0" smtClean="0">
                <a:solidFill>
                  <a:schemeClr val="accent1"/>
                </a:solidFill>
              </a:rPr>
              <a:t>제공을 통한</a:t>
            </a:r>
            <a:endParaRPr lang="en-US" altLang="ko-KR" sz="1600" dirty="0" smtClean="0">
              <a:solidFill>
                <a:schemeClr val="accent1"/>
              </a:solidFill>
            </a:endParaRPr>
          </a:p>
          <a:p>
            <a:pPr algn="ctr"/>
            <a:r>
              <a:rPr lang="ko-KR" altLang="en-US" sz="1600" dirty="0" smtClean="0">
                <a:solidFill>
                  <a:schemeClr val="accent1"/>
                </a:solidFill>
              </a:rPr>
              <a:t>변화 선도</a:t>
            </a:r>
            <a:endParaRPr lang="ko-KR" altLang="en-US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507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3" grpId="0" animBg="1"/>
      <p:bldP spid="8" grpId="0" animBg="1"/>
      <p:bldP spid="9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13" y="980728"/>
            <a:ext cx="1636755" cy="9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직사각형 19"/>
          <p:cNvSpPr/>
          <p:nvPr/>
        </p:nvSpPr>
        <p:spPr>
          <a:xfrm>
            <a:off x="1357811" y="1780784"/>
            <a:ext cx="5184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 smtClean="0"/>
              <a:t>가치 </a:t>
            </a:r>
            <a:r>
              <a:rPr lang="en-US" altLang="ko-KR" dirty="0" smtClean="0"/>
              <a:t>: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</a:rPr>
              <a:t>신용</a:t>
            </a:r>
            <a:r>
              <a:rPr lang="ko-KR" altLang="en-US" dirty="0" smtClean="0"/>
              <a:t>을 기반으로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</a:rPr>
              <a:t>재화</a:t>
            </a:r>
            <a:r>
              <a:rPr lang="ko-KR" altLang="en-US" dirty="0" smtClean="0"/>
              <a:t>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</a:rPr>
              <a:t>이동</a:t>
            </a:r>
            <a:r>
              <a:rPr lang="ko-KR" altLang="en-US" dirty="0" smtClean="0"/>
              <a:t>의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</a:rPr>
              <a:t>편의</a:t>
            </a:r>
            <a:r>
              <a:rPr lang="ko-KR" altLang="en-US" dirty="0" smtClean="0"/>
              <a:t>성 제공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563703" y="5733256"/>
            <a:ext cx="84132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/>
              <a:t>1951</a:t>
            </a:r>
            <a:r>
              <a:rPr lang="ko-KR" altLang="en-US" sz="1200" dirty="0"/>
              <a:t>년 미국 뉴욕에서 </a:t>
            </a:r>
            <a:r>
              <a:rPr lang="ko-KR" altLang="en-US" sz="1200" dirty="0" err="1"/>
              <a:t>프랭크</a:t>
            </a:r>
            <a:r>
              <a:rPr lang="ko-KR" altLang="en-US" sz="1200" dirty="0"/>
              <a:t> </a:t>
            </a:r>
            <a:r>
              <a:rPr lang="ko-KR" altLang="en-US" sz="1200" dirty="0" err="1"/>
              <a:t>맥나마라</a:t>
            </a:r>
            <a:r>
              <a:rPr lang="ko-KR" altLang="en-US" sz="1200" dirty="0"/>
              <a:t> 등이 설립한 </a:t>
            </a:r>
            <a:r>
              <a:rPr lang="en-US" altLang="ko-KR" sz="1200" dirty="0"/>
              <a:t>'</a:t>
            </a:r>
            <a:r>
              <a:rPr lang="ko-KR" altLang="en-US" sz="1200" dirty="0" err="1"/>
              <a:t>다이너스</a:t>
            </a:r>
            <a:r>
              <a:rPr lang="ko-KR" altLang="en-US" sz="1200" dirty="0"/>
              <a:t> 클럽</a:t>
            </a:r>
            <a:r>
              <a:rPr lang="en-US" altLang="ko-KR" sz="1200" dirty="0"/>
              <a:t>'</a:t>
            </a:r>
            <a:r>
              <a:rPr lang="ko-KR" altLang="en-US" sz="1200" dirty="0"/>
              <a:t>의 신용카드</a:t>
            </a:r>
            <a:endParaRPr lang="ko-KR" altLang="en-US" sz="1200" dirty="0"/>
          </a:p>
        </p:txBody>
      </p:sp>
      <p:sp>
        <p:nvSpPr>
          <p:cNvPr id="5" name="직사각형 4"/>
          <p:cNvSpPr/>
          <p:nvPr/>
        </p:nvSpPr>
        <p:spPr>
          <a:xfrm>
            <a:off x="563703" y="6056211"/>
            <a:ext cx="822376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/>
              <a:t>1987</a:t>
            </a:r>
            <a:r>
              <a:rPr lang="ko-KR" altLang="en-US" sz="1200" dirty="0"/>
              <a:t>년 </a:t>
            </a:r>
            <a:r>
              <a:rPr lang="ko-KR" altLang="en-US" sz="1200" dirty="0" err="1"/>
              <a:t>신용카드업법이</a:t>
            </a:r>
            <a:r>
              <a:rPr lang="ko-KR" altLang="en-US" sz="1200" dirty="0"/>
              <a:t> 제정되면서 활성화</a:t>
            </a:r>
            <a:endParaRPr lang="ko-KR" altLang="en-US" sz="1200" dirty="0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069" y="2544195"/>
            <a:ext cx="864096" cy="1278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직사각형 10"/>
          <p:cNvSpPr/>
          <p:nvPr/>
        </p:nvSpPr>
        <p:spPr>
          <a:xfrm>
            <a:off x="2729336" y="3782095"/>
            <a:ext cx="1107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/>
            <a:r>
              <a:rPr lang="en-US" altLang="ko-KR" b="1" dirty="0" smtClean="0"/>
              <a:t>1988</a:t>
            </a:r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2631977" y="2661216"/>
            <a:ext cx="14205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latinLnBrk="0"/>
            <a:r>
              <a:rPr lang="ko-KR" altLang="en-US" dirty="0" smtClean="0"/>
              <a:t>국내 </a:t>
            </a:r>
            <a:endParaRPr lang="en-US" altLang="ko-KR" dirty="0" smtClean="0"/>
          </a:p>
          <a:p>
            <a:pPr algn="ctr" latinLnBrk="0"/>
            <a:r>
              <a:rPr lang="ko-KR" altLang="en-US" dirty="0" smtClean="0"/>
              <a:t>신용카드사 </a:t>
            </a:r>
            <a:endParaRPr lang="en-US" altLang="ko-KR" dirty="0" smtClean="0"/>
          </a:p>
          <a:p>
            <a:pPr algn="ctr" latinLnBrk="0"/>
            <a:r>
              <a:rPr lang="ko-KR" altLang="en-US" dirty="0" smtClean="0"/>
              <a:t>설립</a:t>
            </a:r>
            <a:endParaRPr lang="ko-KR" altLang="en-US" dirty="0"/>
          </a:p>
        </p:txBody>
      </p:sp>
      <p:sp>
        <p:nvSpPr>
          <p:cNvPr id="26" name="직사각형 25"/>
          <p:cNvSpPr/>
          <p:nvPr/>
        </p:nvSpPr>
        <p:spPr>
          <a:xfrm>
            <a:off x="5037266" y="3807853"/>
            <a:ext cx="1107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/>
            <a:r>
              <a:rPr lang="en-US" altLang="ko-KR" b="1" dirty="0" smtClean="0"/>
              <a:t>2009</a:t>
            </a:r>
            <a:endParaRPr lang="ko-KR" altLang="en-US" dirty="0"/>
          </a:p>
        </p:txBody>
      </p:sp>
      <p:sp>
        <p:nvSpPr>
          <p:cNvPr id="27" name="직사각형 26"/>
          <p:cNvSpPr/>
          <p:nvPr/>
        </p:nvSpPr>
        <p:spPr>
          <a:xfrm>
            <a:off x="520121" y="3782095"/>
            <a:ext cx="1107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/>
            <a:r>
              <a:rPr lang="en-US" altLang="ko-KR" b="1" dirty="0" smtClean="0"/>
              <a:t>1951</a:t>
            </a:r>
            <a:endParaRPr lang="ko-KR" altLang="en-US" dirty="0"/>
          </a:p>
        </p:txBody>
      </p:sp>
      <p:sp>
        <p:nvSpPr>
          <p:cNvPr id="28" name="직사각형 27"/>
          <p:cNvSpPr/>
          <p:nvPr/>
        </p:nvSpPr>
        <p:spPr>
          <a:xfrm>
            <a:off x="284891" y="2721972"/>
            <a:ext cx="16514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latinLnBrk="0"/>
            <a:r>
              <a:rPr lang="ko-KR" altLang="en-US" dirty="0" err="1" smtClean="0"/>
              <a:t>다이너스</a:t>
            </a:r>
            <a:r>
              <a:rPr lang="ko-KR" altLang="en-US" dirty="0" smtClean="0"/>
              <a:t> 클럽</a:t>
            </a:r>
            <a:endParaRPr lang="en-US" altLang="ko-KR" dirty="0" smtClean="0"/>
          </a:p>
          <a:p>
            <a:pPr algn="ctr" latinLnBrk="0"/>
            <a:r>
              <a:rPr lang="ko-KR" altLang="en-US" dirty="0" smtClean="0"/>
              <a:t>카</a:t>
            </a:r>
            <a:r>
              <a:rPr lang="ko-KR" altLang="en-US" dirty="0"/>
              <a:t>드</a:t>
            </a:r>
            <a:endParaRPr lang="ko-KR" altLang="en-US" dirty="0"/>
          </a:p>
        </p:txBody>
      </p:sp>
      <p:sp>
        <p:nvSpPr>
          <p:cNvPr id="13" name="오른쪽 화살표 12"/>
          <p:cNvSpPr/>
          <p:nvPr/>
        </p:nvSpPr>
        <p:spPr>
          <a:xfrm>
            <a:off x="1936304" y="3045137"/>
            <a:ext cx="695673" cy="323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직사각형 29"/>
          <p:cNvSpPr/>
          <p:nvPr/>
        </p:nvSpPr>
        <p:spPr>
          <a:xfrm>
            <a:off x="7290578" y="3775587"/>
            <a:ext cx="1107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/>
            <a:r>
              <a:rPr lang="en-US" altLang="ko-KR" b="1" dirty="0" smtClean="0"/>
              <a:t>2015</a:t>
            </a:r>
            <a:endParaRPr lang="ko-KR" altLang="en-US" dirty="0"/>
          </a:p>
        </p:txBody>
      </p:sp>
      <p:sp>
        <p:nvSpPr>
          <p:cNvPr id="31" name="직사각형 30"/>
          <p:cNvSpPr/>
          <p:nvPr/>
        </p:nvSpPr>
        <p:spPr>
          <a:xfrm>
            <a:off x="6942352" y="2628950"/>
            <a:ext cx="192232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latinLnBrk="0"/>
            <a:r>
              <a:rPr lang="ko-KR" altLang="en-US" b="1" dirty="0" err="1" smtClean="0"/>
              <a:t>핀테크</a:t>
            </a:r>
            <a:endParaRPr lang="en-US" altLang="ko-KR" b="1" dirty="0"/>
          </a:p>
          <a:p>
            <a:pPr algn="ctr" latinLnBrk="0"/>
            <a:r>
              <a:rPr lang="en-US" altLang="ko-KR" dirty="0" smtClean="0"/>
              <a:t>(</a:t>
            </a:r>
            <a:r>
              <a:rPr lang="ko-KR" altLang="en-US" dirty="0" smtClean="0"/>
              <a:t>인터넷전문은행</a:t>
            </a:r>
            <a:r>
              <a:rPr lang="en-US" altLang="ko-KR" dirty="0" smtClean="0"/>
              <a:t>,</a:t>
            </a:r>
          </a:p>
          <a:p>
            <a:pPr algn="ctr" latinLnBrk="0"/>
            <a:r>
              <a:rPr lang="en-US" altLang="ko-KR" dirty="0" smtClean="0"/>
              <a:t>PG, IT</a:t>
            </a:r>
            <a:r>
              <a:rPr lang="ko-KR" altLang="en-US" dirty="0" smtClean="0"/>
              <a:t>기업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2" name="오른쪽 화살표 31"/>
          <p:cNvSpPr/>
          <p:nvPr/>
        </p:nvSpPr>
        <p:spPr>
          <a:xfrm>
            <a:off x="4292118" y="3045137"/>
            <a:ext cx="695673" cy="323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오른쪽 화살표 32"/>
          <p:cNvSpPr/>
          <p:nvPr/>
        </p:nvSpPr>
        <p:spPr>
          <a:xfrm>
            <a:off x="6186829" y="3045137"/>
            <a:ext cx="695673" cy="323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직사각형 34"/>
          <p:cNvSpPr/>
          <p:nvPr/>
        </p:nvSpPr>
        <p:spPr>
          <a:xfrm>
            <a:off x="3962392" y="4561304"/>
            <a:ext cx="1158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dirty="0" smtClean="0"/>
              <a:t>21</a:t>
            </a:r>
            <a:r>
              <a:rPr lang="ko-KR" altLang="en-US" dirty="0" smtClean="0"/>
              <a:t>년</a:t>
            </a:r>
            <a:endParaRPr lang="ko-KR" altLang="en-US" dirty="0"/>
          </a:p>
        </p:txBody>
      </p:sp>
      <p:sp>
        <p:nvSpPr>
          <p:cNvPr id="15" name="왼쪽 중괄호 14"/>
          <p:cNvSpPr/>
          <p:nvPr/>
        </p:nvSpPr>
        <p:spPr>
          <a:xfrm rot="16200000">
            <a:off x="4374566" y="3337701"/>
            <a:ext cx="293861" cy="213924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직사각형 37"/>
          <p:cNvSpPr/>
          <p:nvPr/>
        </p:nvSpPr>
        <p:spPr>
          <a:xfrm>
            <a:off x="6150262" y="4568917"/>
            <a:ext cx="1158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dirty="0" smtClean="0"/>
              <a:t>6</a:t>
            </a:r>
            <a:r>
              <a:rPr lang="ko-KR" altLang="en-US" dirty="0" smtClean="0"/>
              <a:t>년</a:t>
            </a:r>
            <a:endParaRPr lang="ko-KR" altLang="en-US" dirty="0"/>
          </a:p>
        </p:txBody>
      </p:sp>
      <p:sp>
        <p:nvSpPr>
          <p:cNvPr id="39" name="왼쪽 중괄호 38"/>
          <p:cNvSpPr/>
          <p:nvPr/>
        </p:nvSpPr>
        <p:spPr>
          <a:xfrm rot="16200000">
            <a:off x="6562436" y="3345314"/>
            <a:ext cx="293861" cy="213924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모서리가 둥근 직사각형 13"/>
          <p:cNvSpPr/>
          <p:nvPr/>
        </p:nvSpPr>
        <p:spPr>
          <a:xfrm>
            <a:off x="140875" y="2442842"/>
            <a:ext cx="8856984" cy="1710932"/>
          </a:xfrm>
          <a:prstGeom prst="roundRect">
            <a:avLst/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45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694" y="1245518"/>
            <a:ext cx="1376194" cy="67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직사각형 1"/>
          <p:cNvSpPr/>
          <p:nvPr/>
        </p:nvSpPr>
        <p:spPr>
          <a:xfrm>
            <a:off x="971600" y="2060848"/>
            <a:ext cx="739065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 smtClean="0"/>
              <a:t>[</a:t>
            </a:r>
            <a:r>
              <a:rPr lang="ko-KR" altLang="en-US" sz="2400" b="1" dirty="0" smtClean="0"/>
              <a:t>디지털 </a:t>
            </a:r>
            <a:r>
              <a:rPr lang="en-US" altLang="ko-KR" sz="2400" b="1" dirty="0" smtClean="0"/>
              <a:t>&amp; </a:t>
            </a:r>
            <a:r>
              <a:rPr lang="ko-KR" altLang="en-US" sz="2400" b="1" dirty="0" smtClean="0"/>
              <a:t>카드</a:t>
            </a:r>
            <a:r>
              <a:rPr lang="en-US" altLang="ko-KR" sz="2400" b="1" dirty="0" smtClean="0"/>
              <a:t>]</a:t>
            </a:r>
          </a:p>
          <a:p>
            <a:endParaRPr lang="en-US" altLang="ko-KR" b="1" dirty="0" smtClean="0"/>
          </a:p>
          <a:p>
            <a:r>
              <a:rPr lang="en-US" altLang="ko-KR" dirty="0"/>
              <a:t> </a:t>
            </a:r>
            <a:r>
              <a:rPr lang="ko-KR" altLang="en-US" b="1" dirty="0" smtClean="0"/>
              <a:t>신용</a:t>
            </a:r>
            <a:r>
              <a:rPr lang="en-US" altLang="ko-KR" dirty="0" smtClean="0"/>
              <a:t>(Credit)</a:t>
            </a:r>
            <a:r>
              <a:rPr lang="ko-KR" altLang="en-US" dirty="0" smtClean="0"/>
              <a:t> </a:t>
            </a:r>
            <a:endParaRPr lang="en-US" altLang="ko-KR" dirty="0"/>
          </a:p>
          <a:p>
            <a:r>
              <a:rPr lang="en-US" altLang="ko-KR" dirty="0" smtClean="0"/>
              <a:t>   =&gt; </a:t>
            </a:r>
            <a:r>
              <a:rPr lang="ko-KR" altLang="en-US" dirty="0" smtClean="0"/>
              <a:t>신용평가모델 변화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빅데이터</a:t>
            </a:r>
            <a:r>
              <a:rPr lang="ko-KR" altLang="en-US" dirty="0" smtClean="0"/>
              <a:t> 분석</a:t>
            </a:r>
            <a:r>
              <a:rPr lang="en-US" altLang="ko-KR" dirty="0" smtClean="0"/>
              <a:t>)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 </a:t>
            </a:r>
            <a:r>
              <a:rPr lang="ko-KR" altLang="en-US" b="1" dirty="0" smtClean="0"/>
              <a:t>재화</a:t>
            </a:r>
            <a:r>
              <a:rPr lang="en-US" altLang="ko-KR" dirty="0" smtClean="0"/>
              <a:t>(Goods)</a:t>
            </a:r>
            <a:endParaRPr lang="en-US" altLang="ko-KR" dirty="0"/>
          </a:p>
          <a:p>
            <a:r>
              <a:rPr lang="en-US" altLang="ko-KR" dirty="0" smtClean="0"/>
              <a:t>   =&gt; </a:t>
            </a:r>
            <a:r>
              <a:rPr lang="ko-KR" altLang="en-US" dirty="0" smtClean="0"/>
              <a:t>디지털화폐 증가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게임머니</a:t>
            </a:r>
            <a:r>
              <a:rPr lang="en-US" altLang="ko-KR" dirty="0" smtClean="0"/>
              <a:t>, </a:t>
            </a:r>
            <a:r>
              <a:rPr lang="ko-KR" altLang="en-US" dirty="0" smtClean="0"/>
              <a:t>비트코인 등</a:t>
            </a:r>
            <a:r>
              <a:rPr lang="en-US" altLang="ko-KR" dirty="0" smtClean="0"/>
              <a:t>)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 </a:t>
            </a:r>
            <a:r>
              <a:rPr lang="ko-KR" altLang="en-US" b="1" dirty="0" smtClean="0"/>
              <a:t>이동</a:t>
            </a:r>
            <a:r>
              <a:rPr lang="en-US" altLang="ko-KR" dirty="0" smtClean="0"/>
              <a:t>(Network)</a:t>
            </a:r>
            <a:endParaRPr lang="en-US" altLang="ko-KR" dirty="0"/>
          </a:p>
          <a:p>
            <a:r>
              <a:rPr lang="en-US" altLang="ko-KR" dirty="0" smtClean="0"/>
              <a:t>   =&gt; POS, PG Network </a:t>
            </a:r>
            <a:r>
              <a:rPr lang="ko-KR" altLang="en-US" dirty="0" smtClean="0"/>
              <a:t>에서</a:t>
            </a:r>
            <a:r>
              <a:rPr lang="en-US" altLang="ko-KR" dirty="0" smtClean="0"/>
              <a:t> </a:t>
            </a:r>
            <a:r>
              <a:rPr lang="ko-KR" altLang="en-US" dirty="0" smtClean="0"/>
              <a:t>이동통신망</a:t>
            </a:r>
            <a:r>
              <a:rPr lang="en-US" altLang="ko-KR" dirty="0" smtClean="0"/>
              <a:t>(</a:t>
            </a:r>
            <a:r>
              <a:rPr lang="ko-KR" altLang="en-US" dirty="0"/>
              <a:t> </a:t>
            </a:r>
            <a:r>
              <a:rPr lang="en-US" altLang="ko-KR" dirty="0" smtClean="0"/>
              <a:t>+ PAYs) </a:t>
            </a:r>
            <a:r>
              <a:rPr lang="ko-KR" altLang="en-US" dirty="0" smtClean="0"/>
              <a:t>이용으로 전환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 </a:t>
            </a:r>
            <a:r>
              <a:rPr lang="ko-KR" altLang="en-US" b="1" dirty="0" smtClean="0"/>
              <a:t>편의</a:t>
            </a:r>
            <a:r>
              <a:rPr lang="en-US" altLang="ko-KR" dirty="0" smtClean="0"/>
              <a:t>(Convenience)</a:t>
            </a:r>
            <a:endParaRPr lang="en-US" altLang="ko-KR" dirty="0"/>
          </a:p>
          <a:p>
            <a:r>
              <a:rPr lang="en-US" altLang="ko-KR" dirty="0" smtClean="0"/>
              <a:t>   =&gt; </a:t>
            </a:r>
            <a:r>
              <a:rPr lang="ko-KR" altLang="en-US" dirty="0" smtClean="0"/>
              <a:t>인증</a:t>
            </a:r>
            <a:r>
              <a:rPr lang="en-US" altLang="ko-KR" dirty="0" smtClean="0"/>
              <a:t>(ID/PW =&gt; BIO)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 =&gt; </a:t>
            </a:r>
            <a:r>
              <a:rPr lang="ko-KR" altLang="en-US" dirty="0" smtClean="0"/>
              <a:t>소통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SMS,ARS,CallCenter</a:t>
            </a:r>
            <a:r>
              <a:rPr lang="en-US" altLang="ko-KR" dirty="0" smtClean="0"/>
              <a:t> =&gt; PUSH, SNS)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5371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직사각형 22"/>
          <p:cNvSpPr/>
          <p:nvPr/>
        </p:nvSpPr>
        <p:spPr>
          <a:xfrm>
            <a:off x="755576" y="3068961"/>
            <a:ext cx="7560841" cy="316835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09663"/>
            <a:ext cx="1924550" cy="93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모서리가 둥근 직사각형 2"/>
          <p:cNvSpPr/>
          <p:nvPr/>
        </p:nvSpPr>
        <p:spPr>
          <a:xfrm>
            <a:off x="1902439" y="3380023"/>
            <a:ext cx="1630013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/>
              <a:t>데이터</a:t>
            </a:r>
            <a:endParaRPr lang="ko-KR" altLang="en-US"/>
          </a:p>
        </p:txBody>
      </p:sp>
      <p:sp>
        <p:nvSpPr>
          <p:cNvPr id="10" name="모서리가 둥근 직사각형 9"/>
          <p:cNvSpPr/>
          <p:nvPr/>
        </p:nvSpPr>
        <p:spPr>
          <a:xfrm>
            <a:off x="3736293" y="3380023"/>
            <a:ext cx="1630013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/>
              <a:t>인증</a:t>
            </a:r>
            <a:endParaRPr lang="ko-KR" altLang="en-US" dirty="0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5597765" y="3380023"/>
            <a:ext cx="1630013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소</a:t>
            </a:r>
            <a:r>
              <a:rPr lang="ko-KR" altLang="en-US" dirty="0"/>
              <a:t>통</a:t>
            </a:r>
          </a:p>
        </p:txBody>
      </p:sp>
      <p:sp>
        <p:nvSpPr>
          <p:cNvPr id="13" name="모서리가 둥근 직사각형 12"/>
          <p:cNvSpPr/>
          <p:nvPr/>
        </p:nvSpPr>
        <p:spPr>
          <a:xfrm>
            <a:off x="1902438" y="4437113"/>
            <a:ext cx="1630013" cy="50405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FDS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3736293" y="4471558"/>
            <a:ext cx="1630013" cy="50405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바이오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5597765" y="5373217"/>
            <a:ext cx="1630013" cy="50405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SNS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6" name="모서리가 둥근 직사각형 15"/>
          <p:cNvSpPr/>
          <p:nvPr/>
        </p:nvSpPr>
        <p:spPr>
          <a:xfrm>
            <a:off x="5597765" y="4480722"/>
            <a:ext cx="1630013" cy="50405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PUSH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7" name="모서리가 둥근 직사각형 16"/>
          <p:cNvSpPr/>
          <p:nvPr/>
        </p:nvSpPr>
        <p:spPr>
          <a:xfrm>
            <a:off x="1902439" y="5373217"/>
            <a:ext cx="1630013" cy="50405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고객분</a:t>
            </a:r>
            <a:r>
              <a:rPr lang="ko-KR" altLang="en-US" dirty="0">
                <a:solidFill>
                  <a:schemeClr val="tx1"/>
                </a:solidFill>
              </a:rPr>
              <a:t>석</a:t>
            </a:r>
          </a:p>
        </p:txBody>
      </p:sp>
      <p:cxnSp>
        <p:nvCxnSpPr>
          <p:cNvPr id="7" name="꺾인 연결선 6"/>
          <p:cNvCxnSpPr>
            <a:stCxn id="13" idx="2"/>
            <a:endCxn id="14" idx="1"/>
          </p:cNvCxnSpPr>
          <p:nvPr/>
        </p:nvCxnSpPr>
        <p:spPr>
          <a:xfrm rot="5400000" flipH="1" flipV="1">
            <a:off x="3118077" y="4322954"/>
            <a:ext cx="217583" cy="1018848"/>
          </a:xfrm>
          <a:prstGeom prst="bentConnector4">
            <a:avLst>
              <a:gd name="adj1" fmla="val -105063"/>
              <a:gd name="adj2" fmla="val 8999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꺾인 연결선 21"/>
          <p:cNvCxnSpPr>
            <a:stCxn id="14" idx="3"/>
            <a:endCxn id="16" idx="2"/>
          </p:cNvCxnSpPr>
          <p:nvPr/>
        </p:nvCxnSpPr>
        <p:spPr>
          <a:xfrm>
            <a:off x="5366306" y="4723586"/>
            <a:ext cx="1046466" cy="261192"/>
          </a:xfrm>
          <a:prstGeom prst="bentConnector4">
            <a:avLst>
              <a:gd name="adj1" fmla="val 11059"/>
              <a:gd name="adj2" fmla="val 18752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060849"/>
            <a:ext cx="3485576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오른쪽 화살표 20"/>
          <p:cNvSpPr/>
          <p:nvPr/>
        </p:nvSpPr>
        <p:spPr>
          <a:xfrm>
            <a:off x="4499424" y="2111740"/>
            <a:ext cx="64807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모서리가 둥근 직사각형 26"/>
          <p:cNvSpPr/>
          <p:nvPr/>
        </p:nvSpPr>
        <p:spPr>
          <a:xfrm>
            <a:off x="5364089" y="2060848"/>
            <a:ext cx="2952328" cy="648073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물리적 </a:t>
            </a:r>
            <a:r>
              <a:rPr lang="en-US" altLang="ko-KR" sz="2000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=&gt; </a:t>
            </a:r>
            <a:r>
              <a:rPr lang="ko-KR" altLang="en-US" sz="2000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기술적 </a:t>
            </a:r>
            <a:endParaRPr lang="en-US" altLang="ko-KR" sz="2000" dirty="0" smtClean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/>
            <a:r>
              <a:rPr lang="ko-KR" altLang="en-US" sz="2000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보안의 중요성 증가</a:t>
            </a:r>
            <a:endParaRPr lang="ko-KR" altLang="en-US" sz="2000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5453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80728"/>
            <a:ext cx="1811674" cy="757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88640"/>
            <a:ext cx="3448050" cy="610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033688"/>
            <a:ext cx="365760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171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9512" y="620688"/>
            <a:ext cx="867645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2400" dirty="0" smtClean="0">
                <a:latin typeface="+mj-ea"/>
              </a:rPr>
              <a:t>미래금융 </a:t>
            </a:r>
            <a:r>
              <a:rPr lang="en-US" altLang="ko-KR" sz="2400" dirty="0" smtClean="0">
                <a:latin typeface="+mj-ea"/>
              </a:rPr>
              <a:t>Biz</a:t>
            </a:r>
            <a:r>
              <a:rPr lang="ko-KR" altLang="en-US" sz="2400" dirty="0" smtClean="0">
                <a:latin typeface="+mj-ea"/>
              </a:rPr>
              <a:t> 대응방안</a:t>
            </a:r>
            <a:endParaRPr lang="en-US" altLang="ko-KR" sz="2400" dirty="0">
              <a:latin typeface="+mj-ea"/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416597" y="5805264"/>
            <a:ext cx="8280920" cy="8136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 smtClean="0">
                <a:solidFill>
                  <a:srgbClr val="0070C0"/>
                </a:solidFill>
                <a:latin typeface="+mj-ea"/>
              </a:rPr>
              <a:t>LINK</a:t>
            </a:r>
            <a:r>
              <a:rPr lang="ko-KR" altLang="en-US" sz="2000" b="1" dirty="0" smtClean="0">
                <a:solidFill>
                  <a:srgbClr val="0070C0"/>
                </a:solidFill>
                <a:latin typeface="+mj-ea"/>
              </a:rPr>
              <a:t>의 중심에 서야 함</a:t>
            </a:r>
            <a:endParaRPr lang="en-US" altLang="ko-KR" sz="2000" b="1" dirty="0" smtClean="0">
              <a:solidFill>
                <a:srgbClr val="0070C0"/>
              </a:solidFill>
              <a:latin typeface="+mj-ea"/>
            </a:endParaRPr>
          </a:p>
          <a:p>
            <a:r>
              <a:rPr lang="ko-KR" altLang="en-US" sz="1600" b="1" dirty="0" smtClean="0">
                <a:solidFill>
                  <a:srgbClr val="0070C0"/>
                </a:solidFill>
                <a:latin typeface="+mj-ea"/>
              </a:rPr>
              <a:t>게임화</a:t>
            </a:r>
            <a:r>
              <a:rPr lang="en-US" altLang="ko-KR" sz="1600" b="1" dirty="0" smtClean="0">
                <a:solidFill>
                  <a:srgbClr val="0070C0"/>
                </a:solidFill>
                <a:latin typeface="+mj-ea"/>
              </a:rPr>
              <a:t>, </a:t>
            </a:r>
            <a:r>
              <a:rPr lang="ko-KR" altLang="en-US" sz="1600" b="1" dirty="0" smtClean="0">
                <a:solidFill>
                  <a:srgbClr val="0070C0"/>
                </a:solidFill>
                <a:latin typeface="+mj-ea"/>
              </a:rPr>
              <a:t>즐거움</a:t>
            </a:r>
            <a:r>
              <a:rPr lang="en-US" altLang="ko-KR" sz="1600" b="1" dirty="0" smtClean="0">
                <a:solidFill>
                  <a:srgbClr val="0070C0"/>
                </a:solidFill>
                <a:latin typeface="+mj-ea"/>
              </a:rPr>
              <a:t>, </a:t>
            </a:r>
            <a:r>
              <a:rPr lang="ko-KR" altLang="en-US" sz="1600" b="1" dirty="0" smtClean="0">
                <a:solidFill>
                  <a:srgbClr val="0070C0"/>
                </a:solidFill>
                <a:latin typeface="+mj-ea"/>
              </a:rPr>
              <a:t>가상화폐 네트워크 확보 전략 등을 통해 </a:t>
            </a:r>
            <a:endParaRPr lang="en-US" altLang="ko-KR" sz="1600" b="1" dirty="0" smtClean="0">
              <a:solidFill>
                <a:srgbClr val="0070C0"/>
              </a:solidFill>
              <a:latin typeface="+mj-ea"/>
            </a:endParaRPr>
          </a:p>
          <a:p>
            <a:r>
              <a:rPr lang="ko-KR" altLang="en-US" sz="1600" b="1" dirty="0" err="1" smtClean="0">
                <a:solidFill>
                  <a:srgbClr val="0070C0"/>
                </a:solidFill>
                <a:latin typeface="+mj-ea"/>
              </a:rPr>
              <a:t>금융앱</a:t>
            </a:r>
            <a:r>
              <a:rPr lang="ko-KR" altLang="en-US" sz="1600" b="1" dirty="0" smtClean="0">
                <a:solidFill>
                  <a:srgbClr val="0070C0"/>
                </a:solidFill>
                <a:latin typeface="+mj-ea"/>
              </a:rPr>
              <a:t> </a:t>
            </a:r>
            <a:r>
              <a:rPr lang="ko-KR" altLang="en-US" sz="1600" b="1" dirty="0" smtClean="0">
                <a:solidFill>
                  <a:srgbClr val="0070C0"/>
                </a:solidFill>
                <a:latin typeface="+mj-ea"/>
              </a:rPr>
              <a:t>이용자의 경험 및 이익을 확장하여 </a:t>
            </a:r>
            <a:r>
              <a:rPr lang="ko-KR" altLang="en-US" sz="1600" b="1" dirty="0" smtClean="0">
                <a:solidFill>
                  <a:srgbClr val="0070C0"/>
                </a:solidFill>
                <a:latin typeface="+mj-ea"/>
              </a:rPr>
              <a:t>제공하여야 </a:t>
            </a:r>
            <a:r>
              <a:rPr lang="ko-KR" altLang="en-US" sz="1600" b="1" dirty="0" smtClean="0">
                <a:solidFill>
                  <a:srgbClr val="0070C0"/>
                </a:solidFill>
                <a:latin typeface="+mj-ea"/>
              </a:rPr>
              <a:t>함</a:t>
            </a:r>
            <a:endParaRPr lang="en-US" altLang="ko-KR" sz="1600" b="1" dirty="0">
              <a:solidFill>
                <a:srgbClr val="0070C0"/>
              </a:solidFill>
              <a:latin typeface="+mj-ea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55576" y="3284984"/>
            <a:ext cx="7704856" cy="237626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모서리가 둥근 직사각형 9"/>
          <p:cNvSpPr/>
          <p:nvPr/>
        </p:nvSpPr>
        <p:spPr>
          <a:xfrm>
            <a:off x="1187624" y="3050616"/>
            <a:ext cx="1080119" cy="463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/>
              <a:t>POS</a:t>
            </a:r>
            <a:endParaRPr lang="ko-KR" altLang="en-US" sz="2000" dirty="0"/>
          </a:p>
        </p:txBody>
      </p:sp>
      <p:sp>
        <p:nvSpPr>
          <p:cNvPr id="13" name="모서리가 둥근 직사각형 12"/>
          <p:cNvSpPr/>
          <p:nvPr/>
        </p:nvSpPr>
        <p:spPr>
          <a:xfrm>
            <a:off x="1475656" y="4493616"/>
            <a:ext cx="1630013" cy="39526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</a:rPr>
              <a:t>카드사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21" name="꺾인 연결선 20"/>
          <p:cNvCxnSpPr>
            <a:stCxn id="13" idx="2"/>
            <a:endCxn id="24" idx="0"/>
          </p:cNvCxnSpPr>
          <p:nvPr/>
        </p:nvCxnSpPr>
        <p:spPr>
          <a:xfrm rot="5400000">
            <a:off x="2186848" y="4992696"/>
            <a:ext cx="207631" cy="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모서리가 둥근 직사각형 23"/>
          <p:cNvSpPr/>
          <p:nvPr/>
        </p:nvSpPr>
        <p:spPr>
          <a:xfrm>
            <a:off x="1475655" y="5096512"/>
            <a:ext cx="1630013" cy="39526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tx1"/>
                </a:solidFill>
              </a:rPr>
              <a:t>은행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26" name="모서리가 둥근 직사각형 25"/>
          <p:cNvSpPr/>
          <p:nvPr/>
        </p:nvSpPr>
        <p:spPr>
          <a:xfrm>
            <a:off x="1475660" y="3669415"/>
            <a:ext cx="1630008" cy="50405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VAN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7" name="모서리가 둥근 직사각형 26"/>
          <p:cNvSpPr/>
          <p:nvPr/>
        </p:nvSpPr>
        <p:spPr>
          <a:xfrm>
            <a:off x="2333199" y="3053392"/>
            <a:ext cx="1080119" cy="463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/>
              <a:t>PG</a:t>
            </a:r>
            <a:endParaRPr lang="ko-KR" altLang="en-US" sz="2000" dirty="0"/>
          </a:p>
        </p:txBody>
      </p:sp>
      <p:cxnSp>
        <p:nvCxnSpPr>
          <p:cNvPr id="28" name="꺾인 연결선 27"/>
          <p:cNvCxnSpPr>
            <a:stCxn id="26" idx="2"/>
            <a:endCxn id="13" idx="0"/>
          </p:cNvCxnSpPr>
          <p:nvPr/>
        </p:nvCxnSpPr>
        <p:spPr>
          <a:xfrm rot="5400000">
            <a:off x="2130592" y="4333543"/>
            <a:ext cx="320145" cy="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224" y="1288602"/>
            <a:ext cx="1683444" cy="993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모서리가 둥근 직사각형 29"/>
          <p:cNvSpPr/>
          <p:nvPr/>
        </p:nvSpPr>
        <p:spPr>
          <a:xfrm>
            <a:off x="3851920" y="3068960"/>
            <a:ext cx="792088" cy="46318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/>
              <a:t>POS</a:t>
            </a:r>
            <a:endParaRPr lang="ko-KR" altLang="en-US" sz="2000" dirty="0"/>
          </a:p>
        </p:txBody>
      </p:sp>
      <p:sp>
        <p:nvSpPr>
          <p:cNvPr id="31" name="모서리가 둥근 직사각형 30"/>
          <p:cNvSpPr/>
          <p:nvPr/>
        </p:nvSpPr>
        <p:spPr>
          <a:xfrm>
            <a:off x="4090885" y="4491468"/>
            <a:ext cx="1165192" cy="39526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카드사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32" name="꺾인 연결선 31"/>
          <p:cNvCxnSpPr>
            <a:stCxn id="31" idx="2"/>
            <a:endCxn id="33" idx="0"/>
          </p:cNvCxnSpPr>
          <p:nvPr/>
        </p:nvCxnSpPr>
        <p:spPr>
          <a:xfrm rot="5400000">
            <a:off x="4586149" y="4974065"/>
            <a:ext cx="174665" cy="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모서리가 둥근 직사각형 32"/>
          <p:cNvSpPr/>
          <p:nvPr/>
        </p:nvSpPr>
        <p:spPr>
          <a:xfrm>
            <a:off x="3858473" y="5061398"/>
            <a:ext cx="1630013" cy="52803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tx1"/>
                </a:solidFill>
              </a:rPr>
              <a:t>은행</a:t>
            </a:r>
            <a:endParaRPr lang="en-US" altLang="ko-KR" sz="16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1600" dirty="0" smtClean="0">
                <a:solidFill>
                  <a:schemeClr val="tx1"/>
                </a:solidFill>
              </a:rPr>
              <a:t>(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CheckCard</a:t>
            </a:r>
            <a:r>
              <a:rPr lang="en-US" altLang="ko-KR" sz="1600" dirty="0" smtClean="0">
                <a:solidFill>
                  <a:schemeClr val="tx1"/>
                </a:solidFill>
              </a:rPr>
              <a:t>)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34" name="모서리가 둥근 직사각형 33"/>
          <p:cNvSpPr/>
          <p:nvPr/>
        </p:nvSpPr>
        <p:spPr>
          <a:xfrm>
            <a:off x="4090887" y="3667267"/>
            <a:ext cx="1165190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VAN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36" name="꺾인 연결선 35"/>
          <p:cNvCxnSpPr>
            <a:stCxn id="34" idx="2"/>
            <a:endCxn id="31" idx="0"/>
          </p:cNvCxnSpPr>
          <p:nvPr/>
        </p:nvCxnSpPr>
        <p:spPr>
          <a:xfrm rot="5400000">
            <a:off x="4513410" y="4331395"/>
            <a:ext cx="320145" cy="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435" y="1146149"/>
            <a:ext cx="864096" cy="1278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모서리가 둥근 직사각형 37"/>
          <p:cNvSpPr/>
          <p:nvPr/>
        </p:nvSpPr>
        <p:spPr>
          <a:xfrm>
            <a:off x="4038483" y="2151948"/>
            <a:ext cx="1355068" cy="27308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XX PAYs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39" name="꺾인 연결선 38"/>
          <p:cNvCxnSpPr>
            <a:stCxn id="38" idx="3"/>
            <a:endCxn id="31" idx="3"/>
          </p:cNvCxnSpPr>
          <p:nvPr/>
        </p:nvCxnSpPr>
        <p:spPr>
          <a:xfrm flipH="1">
            <a:off x="5256077" y="2288491"/>
            <a:ext cx="137474" cy="2400610"/>
          </a:xfrm>
          <a:prstGeom prst="bentConnector3">
            <a:avLst>
              <a:gd name="adj1" fmla="val -16628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모서리가 둥근 직사각형 49"/>
          <p:cNvSpPr/>
          <p:nvPr/>
        </p:nvSpPr>
        <p:spPr>
          <a:xfrm>
            <a:off x="6205262" y="5025795"/>
            <a:ext cx="1630013" cy="6354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은행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dirty="0">
                <a:solidFill>
                  <a:schemeClr val="tx1"/>
                </a:solidFill>
              </a:rPr>
              <a:t>(</a:t>
            </a:r>
            <a:r>
              <a:rPr lang="en-US" altLang="ko-KR" dirty="0" err="1">
                <a:solidFill>
                  <a:schemeClr val="tx1"/>
                </a:solidFill>
              </a:rPr>
              <a:t>CheckCard</a:t>
            </a:r>
            <a:r>
              <a:rPr lang="en-US" altLang="ko-KR" dirty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1" name="모서리가 둥근 직사각형 50"/>
          <p:cNvSpPr/>
          <p:nvPr/>
        </p:nvSpPr>
        <p:spPr>
          <a:xfrm>
            <a:off x="6601160" y="3728085"/>
            <a:ext cx="837866" cy="38671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VAN</a:t>
            </a:r>
            <a:endParaRPr lang="ko-KR" altLang="en-US" dirty="0">
              <a:solidFill>
                <a:schemeClr val="tx1"/>
              </a:solidFill>
            </a:endParaRPr>
          </a:p>
        </p:txBody>
      </p:sp>
      <p:pic>
        <p:nvPicPr>
          <p:cNvPr id="54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146149"/>
            <a:ext cx="864096" cy="1278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모서리가 둥근 직사각형 54"/>
          <p:cNvSpPr/>
          <p:nvPr/>
        </p:nvSpPr>
        <p:spPr>
          <a:xfrm>
            <a:off x="6247799" y="2090858"/>
            <a:ext cx="1630013" cy="39526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XX PAYs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56" name="꺾인 연결선 55"/>
          <p:cNvCxnSpPr>
            <a:stCxn id="55" idx="3"/>
            <a:endCxn id="50" idx="3"/>
          </p:cNvCxnSpPr>
          <p:nvPr/>
        </p:nvCxnSpPr>
        <p:spPr>
          <a:xfrm flipH="1">
            <a:off x="7835275" y="2288491"/>
            <a:ext cx="42537" cy="3055031"/>
          </a:xfrm>
          <a:prstGeom prst="bentConnector3">
            <a:avLst>
              <a:gd name="adj1" fmla="val -80612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모서리가 둥근 직사각형 64"/>
          <p:cNvSpPr/>
          <p:nvPr/>
        </p:nvSpPr>
        <p:spPr>
          <a:xfrm>
            <a:off x="6611044" y="4520450"/>
            <a:ext cx="818456" cy="3373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chemeClr val="tx1"/>
                </a:solidFill>
              </a:rPr>
              <a:t>카드사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cxnSp>
        <p:nvCxnSpPr>
          <p:cNvPr id="66" name="꺾인 연결선 65"/>
          <p:cNvCxnSpPr>
            <a:stCxn id="51" idx="2"/>
            <a:endCxn id="65" idx="0"/>
          </p:cNvCxnSpPr>
          <p:nvPr/>
        </p:nvCxnSpPr>
        <p:spPr>
          <a:xfrm rot="16200000" flipH="1">
            <a:off x="6817358" y="4317535"/>
            <a:ext cx="405649" cy="179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꺾인 연결선 71"/>
          <p:cNvCxnSpPr>
            <a:stCxn id="55" idx="3"/>
            <a:endCxn id="65" idx="3"/>
          </p:cNvCxnSpPr>
          <p:nvPr/>
        </p:nvCxnSpPr>
        <p:spPr>
          <a:xfrm flipH="1">
            <a:off x="7429500" y="2288491"/>
            <a:ext cx="448312" cy="2400609"/>
          </a:xfrm>
          <a:prstGeom prst="bentConnector3">
            <a:avLst>
              <a:gd name="adj1" fmla="val -5099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모서리가 둥근 직사각형 75"/>
          <p:cNvSpPr/>
          <p:nvPr/>
        </p:nvSpPr>
        <p:spPr>
          <a:xfrm>
            <a:off x="6321896" y="3154388"/>
            <a:ext cx="554360" cy="29232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POS</a:t>
            </a:r>
            <a:endParaRPr lang="ko-KR" altLang="en-US" sz="1400" dirty="0"/>
          </a:p>
        </p:txBody>
      </p:sp>
      <p:cxnSp>
        <p:nvCxnSpPr>
          <p:cNvPr id="80" name="꺾인 연결선 79"/>
          <p:cNvCxnSpPr>
            <a:stCxn id="65" idx="2"/>
            <a:endCxn id="50" idx="0"/>
          </p:cNvCxnSpPr>
          <p:nvPr/>
        </p:nvCxnSpPr>
        <p:spPr>
          <a:xfrm rot="5400000">
            <a:off x="6936249" y="4941771"/>
            <a:ext cx="168045" cy="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모서리가 둥근 직사각형 82"/>
          <p:cNvSpPr/>
          <p:nvPr/>
        </p:nvSpPr>
        <p:spPr>
          <a:xfrm>
            <a:off x="4676452" y="3039458"/>
            <a:ext cx="812034" cy="463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/>
              <a:t>PG</a:t>
            </a:r>
            <a:endParaRPr lang="ko-KR" altLang="en-US" sz="2000" dirty="0"/>
          </a:p>
        </p:txBody>
      </p:sp>
      <p:sp>
        <p:nvSpPr>
          <p:cNvPr id="84" name="모서리가 둥근 직사각형 83"/>
          <p:cNvSpPr/>
          <p:nvPr/>
        </p:nvSpPr>
        <p:spPr>
          <a:xfrm>
            <a:off x="7020093" y="3053392"/>
            <a:ext cx="812034" cy="463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/>
              <a:t>PG</a:t>
            </a:r>
            <a:endParaRPr lang="ko-KR" altLang="en-US" sz="2000" dirty="0"/>
          </a:p>
        </p:txBody>
      </p:sp>
      <p:sp>
        <p:nvSpPr>
          <p:cNvPr id="82" name="오른쪽 화살표 81"/>
          <p:cNvSpPr/>
          <p:nvPr/>
        </p:nvSpPr>
        <p:spPr>
          <a:xfrm rot="7463515">
            <a:off x="7734519" y="1392102"/>
            <a:ext cx="792088" cy="68407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6" name="오른쪽 화살표 85"/>
          <p:cNvSpPr/>
          <p:nvPr/>
        </p:nvSpPr>
        <p:spPr>
          <a:xfrm rot="7463515">
            <a:off x="7574697" y="2444643"/>
            <a:ext cx="792088" cy="68407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191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직사각형 1038"/>
          <p:cNvSpPr/>
          <p:nvPr/>
        </p:nvSpPr>
        <p:spPr>
          <a:xfrm>
            <a:off x="179512" y="6372036"/>
            <a:ext cx="86764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/>
              <a:t>http://thetally.efinancialnews.com/2014/06/fintech-focus/</a:t>
            </a:r>
            <a:endParaRPr lang="ko-KR" altLang="en-US" dirty="0"/>
          </a:p>
        </p:txBody>
      </p:sp>
      <p:sp>
        <p:nvSpPr>
          <p:cNvPr id="1040" name="직사각형 1039"/>
          <p:cNvSpPr/>
          <p:nvPr/>
        </p:nvSpPr>
        <p:spPr>
          <a:xfrm>
            <a:off x="224588" y="1268760"/>
            <a:ext cx="8631380" cy="4887251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ko-KR" sz="1100" dirty="0"/>
              <a:t> </a:t>
            </a:r>
            <a:r>
              <a:rPr lang="en-US" altLang="ko-KR" sz="1600" dirty="0" smtClean="0"/>
              <a:t>1. </a:t>
            </a:r>
            <a:r>
              <a:rPr lang="en-US" altLang="ko-KR" sz="1600" dirty="0"/>
              <a:t> </a:t>
            </a:r>
            <a:r>
              <a:rPr lang="ko-KR" altLang="en-US" sz="1600" dirty="0"/>
              <a:t>은행과 금융 서비스 회사들은 지금보다 더 </a:t>
            </a:r>
            <a:r>
              <a:rPr lang="ko-KR" altLang="en-US" sz="2000" b="1" dirty="0">
                <a:solidFill>
                  <a:srgbClr val="00B0F0"/>
                </a:solidFill>
              </a:rPr>
              <a:t>소비자</a:t>
            </a:r>
            <a:r>
              <a:rPr lang="ko-KR" altLang="en-US" sz="2000" b="1" dirty="0"/>
              <a:t>의 선택</a:t>
            </a:r>
            <a:r>
              <a:rPr lang="ko-KR" altLang="en-US" sz="1600" dirty="0"/>
              <a:t>이 중심이 돼서 운영될 </a:t>
            </a:r>
            <a:r>
              <a:rPr lang="ko-KR" altLang="en-US" sz="1600" dirty="0" smtClean="0"/>
              <a:t>것</a:t>
            </a:r>
            <a:r>
              <a:rPr lang="en-US" altLang="ko-KR" sz="1600" dirty="0"/>
              <a:t> </a:t>
            </a:r>
          </a:p>
          <a:p>
            <a:r>
              <a:rPr lang="en-US" altLang="ko-KR" sz="1600" dirty="0"/>
              <a:t>2.  </a:t>
            </a:r>
            <a:r>
              <a:rPr lang="ko-KR" altLang="en-US" sz="1600" dirty="0"/>
              <a:t>미래 은행들은 </a:t>
            </a:r>
            <a:r>
              <a:rPr lang="ko-KR" altLang="en-US" sz="2000" b="1" dirty="0" err="1">
                <a:solidFill>
                  <a:srgbClr val="00B0F0"/>
                </a:solidFill>
              </a:rPr>
              <a:t>모바일</a:t>
            </a:r>
            <a:r>
              <a:rPr lang="ko-KR" altLang="en-US" sz="2000" b="1" dirty="0"/>
              <a:t> 기기</a:t>
            </a:r>
            <a:r>
              <a:rPr lang="ko-KR" altLang="en-US" sz="1600" dirty="0"/>
              <a:t>로 옮겨갈 </a:t>
            </a:r>
            <a:r>
              <a:rPr lang="ko-KR" altLang="en-US" sz="1600" dirty="0" smtClean="0"/>
              <a:t>것</a:t>
            </a:r>
            <a:r>
              <a:rPr lang="en-US" altLang="ko-KR" sz="1600" dirty="0"/>
              <a:t> </a:t>
            </a:r>
          </a:p>
          <a:p>
            <a:r>
              <a:rPr lang="en-US" altLang="ko-KR" sz="1600" dirty="0"/>
              <a:t>3.  </a:t>
            </a:r>
            <a:r>
              <a:rPr lang="ko-KR" altLang="en-US" sz="1600" dirty="0"/>
              <a:t>시스템의 도움으로 항상 빈틈없이 </a:t>
            </a:r>
            <a:r>
              <a:rPr lang="ko-KR" altLang="en-US" sz="2000" b="1" dirty="0"/>
              <a:t>실시간</a:t>
            </a:r>
            <a:r>
              <a:rPr lang="ko-KR" altLang="en-US" sz="1600" dirty="0"/>
              <a:t>으로 고객의 잘못된 재정 운영을 멈추게 하고 </a:t>
            </a:r>
            <a:endParaRPr lang="en-US" altLang="ko-KR" sz="1600" dirty="0" smtClean="0"/>
          </a:p>
          <a:p>
            <a:r>
              <a:rPr lang="en-US" altLang="ko-KR" sz="1600" dirty="0"/>
              <a:t> </a:t>
            </a:r>
            <a:r>
              <a:rPr lang="en-US" altLang="ko-KR" sz="1600" dirty="0" smtClean="0"/>
              <a:t>   </a:t>
            </a:r>
            <a:r>
              <a:rPr lang="ko-KR" altLang="en-US" sz="1600" dirty="0" smtClean="0"/>
              <a:t>올바른 </a:t>
            </a:r>
            <a:r>
              <a:rPr lang="ko-KR" altLang="en-US" sz="1600" dirty="0"/>
              <a:t>선택을 할 수 있도록 돕게 될 </a:t>
            </a:r>
            <a:r>
              <a:rPr lang="ko-KR" altLang="en-US" sz="1600" dirty="0" smtClean="0"/>
              <a:t>것</a:t>
            </a:r>
            <a:r>
              <a:rPr lang="en-US" altLang="ko-KR" sz="1600" dirty="0"/>
              <a:t> </a:t>
            </a:r>
          </a:p>
          <a:p>
            <a:r>
              <a:rPr lang="en-US" altLang="ko-KR" sz="1600" dirty="0"/>
              <a:t>4.  </a:t>
            </a:r>
            <a:r>
              <a:rPr lang="ko-KR" altLang="en-US" sz="1600" dirty="0"/>
              <a:t>강력한 </a:t>
            </a:r>
            <a:r>
              <a:rPr lang="ko-KR" altLang="en-US" sz="2000" b="1" dirty="0">
                <a:solidFill>
                  <a:srgbClr val="00B0F0"/>
                </a:solidFill>
              </a:rPr>
              <a:t>알고리즘</a:t>
            </a:r>
            <a:r>
              <a:rPr lang="ko-KR" altLang="en-US" sz="1600" dirty="0"/>
              <a:t>으로 은행 </a:t>
            </a:r>
            <a:r>
              <a:rPr lang="ko-KR" altLang="en-US" sz="2000" b="1" dirty="0" err="1">
                <a:solidFill>
                  <a:srgbClr val="00B0F0"/>
                </a:solidFill>
              </a:rPr>
              <a:t>데이타</a:t>
            </a:r>
            <a:r>
              <a:rPr lang="ko-KR" altLang="en-US" sz="1600" dirty="0" err="1"/>
              <a:t>의</a:t>
            </a:r>
            <a:r>
              <a:rPr lang="ko-KR" altLang="en-US" sz="1600" dirty="0"/>
              <a:t> 동향을 감시하게 될 </a:t>
            </a:r>
            <a:r>
              <a:rPr lang="ko-KR" altLang="en-US" sz="1600" dirty="0" smtClean="0"/>
              <a:t>것</a:t>
            </a:r>
            <a:r>
              <a:rPr lang="en-US" altLang="ko-KR" sz="1600" dirty="0"/>
              <a:t> </a:t>
            </a:r>
          </a:p>
          <a:p>
            <a:r>
              <a:rPr lang="en-US" altLang="ko-KR" sz="1600" dirty="0"/>
              <a:t>5.  </a:t>
            </a:r>
            <a:r>
              <a:rPr lang="ko-KR" altLang="en-US" sz="1600" dirty="0"/>
              <a:t>은행들은 고객 신분 정보 브로커가 될 가능성이 </a:t>
            </a:r>
            <a:r>
              <a:rPr lang="ko-KR" altLang="en-US" sz="1600" dirty="0" smtClean="0"/>
              <a:t>있</a:t>
            </a:r>
            <a:r>
              <a:rPr lang="ko-KR" altLang="en-US" sz="1600" dirty="0"/>
              <a:t>음</a:t>
            </a:r>
            <a:r>
              <a:rPr lang="en-US" altLang="ko-KR" sz="1600" dirty="0" smtClean="0"/>
              <a:t>.</a:t>
            </a:r>
            <a:endParaRPr lang="en-US" altLang="ko-KR" sz="1600" dirty="0"/>
          </a:p>
          <a:p>
            <a:r>
              <a:rPr lang="en-US" altLang="ko-KR" sz="1600" dirty="0"/>
              <a:t>    </a:t>
            </a:r>
            <a:r>
              <a:rPr lang="ko-KR" altLang="en-US" sz="1600" dirty="0" smtClean="0"/>
              <a:t>고객정보분석과 </a:t>
            </a:r>
            <a:r>
              <a:rPr lang="ko-KR" altLang="en-US" sz="1600" dirty="0"/>
              <a:t>행태를 </a:t>
            </a:r>
            <a:r>
              <a:rPr lang="ko-KR" altLang="en-US" sz="1600" dirty="0" err="1" smtClean="0"/>
              <a:t>추적관리하여</a:t>
            </a:r>
            <a:r>
              <a:rPr lang="ko-KR" altLang="en-US" sz="1600" dirty="0" smtClean="0"/>
              <a:t> </a:t>
            </a:r>
            <a:r>
              <a:rPr lang="ko-KR" altLang="en-US" sz="2000" b="1" dirty="0"/>
              <a:t>새로운 유용한 </a:t>
            </a:r>
            <a:r>
              <a:rPr lang="ko-KR" altLang="en-US" sz="2000" b="1" dirty="0">
                <a:solidFill>
                  <a:srgbClr val="00B0F0"/>
                </a:solidFill>
              </a:rPr>
              <a:t>정보</a:t>
            </a:r>
            <a:r>
              <a:rPr lang="ko-KR" altLang="en-US" sz="2000" b="1" dirty="0"/>
              <a:t>를 </a:t>
            </a:r>
            <a:r>
              <a:rPr lang="ko-KR" altLang="en-US" sz="2000" b="1" dirty="0" smtClean="0"/>
              <a:t>창조하고 </a:t>
            </a:r>
            <a:r>
              <a:rPr lang="ko-KR" altLang="en-US" sz="2000" b="1" dirty="0"/>
              <a:t>전달</a:t>
            </a:r>
            <a:r>
              <a:rPr lang="ko-KR" altLang="en-US" sz="1600" dirty="0"/>
              <a:t>하는 </a:t>
            </a:r>
            <a:endParaRPr lang="en-US" altLang="ko-KR" sz="1600" dirty="0" smtClean="0"/>
          </a:p>
          <a:p>
            <a:r>
              <a:rPr lang="en-US" altLang="ko-KR" sz="1600" dirty="0"/>
              <a:t> </a:t>
            </a:r>
            <a:r>
              <a:rPr lang="en-US" altLang="ko-KR" sz="1600" dirty="0" smtClean="0"/>
              <a:t>   </a:t>
            </a:r>
            <a:r>
              <a:rPr lang="ko-KR" altLang="en-US" sz="1600" dirty="0" smtClean="0"/>
              <a:t>업무 수행</a:t>
            </a:r>
            <a:r>
              <a:rPr lang="en-US" altLang="ko-KR" sz="1600" dirty="0"/>
              <a:t> </a:t>
            </a:r>
          </a:p>
          <a:p>
            <a:r>
              <a:rPr lang="en-US" altLang="ko-KR" sz="1600" dirty="0"/>
              <a:t>6.  </a:t>
            </a:r>
            <a:r>
              <a:rPr lang="ko-KR" altLang="en-US" sz="1600" dirty="0"/>
              <a:t>은행들은 플랫폼으로 대체 될 </a:t>
            </a:r>
            <a:r>
              <a:rPr lang="ko-KR" altLang="en-US" sz="1600" dirty="0" smtClean="0"/>
              <a:t>것</a:t>
            </a:r>
            <a:endParaRPr lang="en-US" altLang="ko-KR" sz="1600" dirty="0"/>
          </a:p>
          <a:p>
            <a:r>
              <a:rPr lang="en-US" altLang="ko-KR" sz="1600" dirty="0"/>
              <a:t>    </a:t>
            </a:r>
            <a:r>
              <a:rPr lang="ko-KR" altLang="en-US" sz="1600" dirty="0" smtClean="0"/>
              <a:t>고객</a:t>
            </a:r>
            <a:r>
              <a:rPr lang="en-US" altLang="ko-KR" sz="1600" dirty="0" smtClean="0"/>
              <a:t>,</a:t>
            </a:r>
            <a:r>
              <a:rPr lang="ko-KR" altLang="en-US" sz="1600" dirty="0" smtClean="0"/>
              <a:t>금융상품</a:t>
            </a:r>
            <a:r>
              <a:rPr lang="en-US" altLang="ko-KR" sz="1600" dirty="0" smtClean="0"/>
              <a:t>,</a:t>
            </a:r>
            <a:r>
              <a:rPr lang="ko-KR" altLang="en-US" sz="1600" dirty="0" smtClean="0"/>
              <a:t>서비스를 분석</a:t>
            </a:r>
            <a:r>
              <a:rPr lang="en-US" altLang="ko-KR" sz="1600" dirty="0" smtClean="0"/>
              <a:t>,</a:t>
            </a:r>
            <a:r>
              <a:rPr lang="ko-KR" altLang="en-US" sz="1600" dirty="0" smtClean="0"/>
              <a:t> </a:t>
            </a:r>
            <a:r>
              <a:rPr lang="ko-KR" altLang="en-US" sz="2000" b="1" dirty="0"/>
              <a:t>고객 </a:t>
            </a:r>
            <a:r>
              <a:rPr lang="ko-KR" altLang="en-US" sz="2000" b="1" dirty="0">
                <a:solidFill>
                  <a:srgbClr val="00B0F0"/>
                </a:solidFill>
              </a:rPr>
              <a:t>정보</a:t>
            </a:r>
            <a:r>
              <a:rPr lang="ko-KR" altLang="en-US" sz="2000" b="1" dirty="0"/>
              <a:t>를 가공</a:t>
            </a:r>
            <a:r>
              <a:rPr lang="ko-KR" altLang="en-US" sz="1600" dirty="0"/>
              <a:t>하는 기술을 지향하는 </a:t>
            </a:r>
            <a:r>
              <a:rPr lang="ko-KR" altLang="en-US" sz="1600" dirty="0" smtClean="0"/>
              <a:t>플랫폼 회사로</a:t>
            </a:r>
            <a:endParaRPr lang="en-US" altLang="ko-KR" sz="1600" dirty="0" smtClean="0"/>
          </a:p>
          <a:p>
            <a:r>
              <a:rPr lang="en-US" altLang="ko-KR" sz="1600" dirty="0"/>
              <a:t> </a:t>
            </a:r>
            <a:r>
              <a:rPr lang="en-US" altLang="ko-KR" sz="1600" dirty="0" smtClean="0"/>
              <a:t>  </a:t>
            </a:r>
            <a:r>
              <a:rPr lang="ko-KR" altLang="en-US" sz="1600" dirty="0" smtClean="0"/>
              <a:t> 변신</a:t>
            </a:r>
            <a:endParaRPr lang="en-US" altLang="ko-KR" sz="1600" dirty="0"/>
          </a:p>
          <a:p>
            <a:r>
              <a:rPr lang="en-US" altLang="ko-KR" sz="1600" dirty="0"/>
              <a:t>7.  </a:t>
            </a:r>
            <a:r>
              <a:rPr lang="ko-KR" altLang="en-US" sz="1600" dirty="0" smtClean="0"/>
              <a:t>금융 </a:t>
            </a:r>
            <a:r>
              <a:rPr lang="ko-KR" altLang="en-US" sz="1600" dirty="0"/>
              <a:t>계정은 오픈 </a:t>
            </a:r>
            <a:r>
              <a:rPr lang="ko-KR" altLang="en-US" sz="1600" dirty="0" smtClean="0"/>
              <a:t>금융 </a:t>
            </a:r>
            <a:r>
              <a:rPr lang="ko-KR" altLang="en-US" sz="1600" dirty="0"/>
              <a:t>생태계에서 모든 거래에서 유일한 신분증 역할을 수행하게 </a:t>
            </a:r>
            <a:r>
              <a:rPr lang="ko-KR" altLang="en-US" sz="1600" dirty="0" smtClean="0"/>
              <a:t>될 것</a:t>
            </a:r>
            <a:r>
              <a:rPr lang="en-US" altLang="ko-KR" sz="1600" dirty="0"/>
              <a:t/>
            </a:r>
            <a:br>
              <a:rPr lang="en-US" altLang="ko-KR" sz="1600" dirty="0"/>
            </a:br>
            <a:r>
              <a:rPr lang="en-US" altLang="ko-KR" sz="1600" dirty="0"/>
              <a:t>    </a:t>
            </a:r>
            <a:r>
              <a:rPr lang="ko-KR" altLang="en-US" sz="1600" b="1" dirty="0" smtClean="0"/>
              <a:t>하나의 </a:t>
            </a:r>
            <a:r>
              <a:rPr lang="ko-KR" altLang="en-US" sz="1600" b="1" dirty="0"/>
              <a:t>계정으로 모든 거래</a:t>
            </a:r>
            <a:r>
              <a:rPr lang="ko-KR" altLang="en-US" sz="1600" dirty="0"/>
              <a:t>를 하게 </a:t>
            </a:r>
            <a:r>
              <a:rPr lang="ko-KR" altLang="en-US" sz="1600" dirty="0" smtClean="0"/>
              <a:t>됨</a:t>
            </a:r>
            <a:endParaRPr lang="en-US" altLang="ko-KR" sz="1600" dirty="0" smtClean="0"/>
          </a:p>
          <a:p>
            <a:r>
              <a:rPr lang="en-US" altLang="ko-KR" sz="1600" dirty="0" smtClean="0"/>
              <a:t>8</a:t>
            </a:r>
            <a:r>
              <a:rPr lang="en-US" altLang="ko-KR" sz="1600" dirty="0"/>
              <a:t>.  </a:t>
            </a:r>
            <a:r>
              <a:rPr lang="ko-KR" altLang="en-US" sz="1600" dirty="0" err="1"/>
              <a:t>블럭체인</a:t>
            </a:r>
            <a:r>
              <a:rPr lang="en-US" altLang="ko-KR" sz="1600" dirty="0"/>
              <a:t>(block chain) </a:t>
            </a:r>
            <a:r>
              <a:rPr lang="ko-KR" altLang="en-US" sz="1600" dirty="0"/>
              <a:t>기술이 널리 사용될 </a:t>
            </a:r>
            <a:r>
              <a:rPr lang="ko-KR" altLang="en-US" sz="1600" dirty="0" smtClean="0"/>
              <a:t>것</a:t>
            </a:r>
            <a:r>
              <a:rPr lang="en-US" altLang="ko-KR" sz="1600" dirty="0" smtClean="0"/>
              <a:t>.</a:t>
            </a:r>
          </a:p>
          <a:p>
            <a:r>
              <a:rPr lang="ko-KR" altLang="en-US" sz="1600" dirty="0" smtClean="0"/>
              <a:t>    위험 </a:t>
            </a:r>
            <a:r>
              <a:rPr lang="ko-KR" altLang="en-US" sz="1600" dirty="0"/>
              <a:t>또한 분산 되겠지만 새로운 문제가 대두될 </a:t>
            </a:r>
            <a:r>
              <a:rPr lang="ko-KR" altLang="en-US" sz="1600" dirty="0" smtClean="0"/>
              <a:t>것</a:t>
            </a:r>
            <a:endParaRPr lang="en-US" altLang="ko-KR" sz="1600" dirty="0" smtClean="0"/>
          </a:p>
          <a:p>
            <a:r>
              <a:rPr lang="en-US" altLang="ko-KR" sz="1600" dirty="0" smtClean="0"/>
              <a:t>9</a:t>
            </a:r>
            <a:r>
              <a:rPr lang="en-US" altLang="ko-KR" sz="1600" dirty="0"/>
              <a:t>.  </a:t>
            </a:r>
            <a:r>
              <a:rPr lang="ko-KR" altLang="en-US" sz="1600" dirty="0" smtClean="0"/>
              <a:t>금융 </a:t>
            </a:r>
            <a:r>
              <a:rPr lang="ko-KR" altLang="en-US" sz="1600" dirty="0"/>
              <a:t>거래가</a:t>
            </a:r>
            <a:r>
              <a:rPr lang="ko-KR" altLang="en-US" sz="1600" dirty="0">
                <a:solidFill>
                  <a:srgbClr val="00B0F0"/>
                </a:solidFill>
              </a:rPr>
              <a:t> </a:t>
            </a:r>
            <a:r>
              <a:rPr lang="en-US" altLang="ko-KR" sz="2000" b="1" dirty="0" smtClean="0">
                <a:solidFill>
                  <a:srgbClr val="00B0F0"/>
                </a:solidFill>
              </a:rPr>
              <a:t>Social Network</a:t>
            </a:r>
            <a:r>
              <a:rPr lang="en-US" altLang="ko-KR" sz="2000" b="1" dirty="0" smtClean="0"/>
              <a:t> Platform</a:t>
            </a:r>
            <a:r>
              <a:rPr lang="ko-KR" altLang="en-US" sz="1600" dirty="0"/>
              <a:t>을 이용하는 추세가 확산될 </a:t>
            </a:r>
            <a:r>
              <a:rPr lang="ko-KR" altLang="en-US" sz="1600" dirty="0" smtClean="0"/>
              <a:t>것</a:t>
            </a:r>
            <a:endParaRPr lang="en-US" altLang="ko-KR" sz="1600" dirty="0"/>
          </a:p>
          <a:p>
            <a:r>
              <a:rPr lang="en-US" altLang="ko-KR" sz="1600" dirty="0"/>
              <a:t>10. </a:t>
            </a:r>
            <a:r>
              <a:rPr lang="ko-KR" altLang="en-US" sz="1600" dirty="0"/>
              <a:t>자본 조달 방식이 </a:t>
            </a:r>
            <a:r>
              <a:rPr lang="en-US" altLang="ko-KR" sz="1600" dirty="0"/>
              <a:t>social network platform</a:t>
            </a:r>
            <a:r>
              <a:rPr lang="ko-KR" altLang="en-US" sz="1600" dirty="0"/>
              <a:t>에 의해서 은행 중계가 사라지고</a:t>
            </a:r>
          </a:p>
          <a:p>
            <a:r>
              <a:rPr lang="ko-KR" altLang="en-US" sz="1600" dirty="0"/>
              <a:t>     </a:t>
            </a:r>
            <a:r>
              <a:rPr lang="ko-KR" altLang="en-US" sz="1600" dirty="0" smtClean="0"/>
              <a:t>투자자가 </a:t>
            </a:r>
            <a:r>
              <a:rPr lang="ko-KR" altLang="en-US" sz="2000" b="1" dirty="0">
                <a:solidFill>
                  <a:srgbClr val="00B0F0"/>
                </a:solidFill>
              </a:rPr>
              <a:t>직접</a:t>
            </a:r>
            <a:r>
              <a:rPr lang="ko-KR" altLang="en-US" sz="2000" b="1" dirty="0"/>
              <a:t> 금융 소비자에게 자본을 제공</a:t>
            </a:r>
            <a:r>
              <a:rPr lang="ko-KR" altLang="en-US" sz="1600" dirty="0"/>
              <a:t>하는 것이 일반화 될 </a:t>
            </a:r>
            <a:r>
              <a:rPr lang="ko-KR" altLang="en-US" sz="1600" dirty="0" smtClean="0"/>
              <a:t>것</a:t>
            </a:r>
            <a:endParaRPr lang="en-US" altLang="ko-KR" sz="14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79512" y="620688"/>
            <a:ext cx="867645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2400" dirty="0" smtClean="0">
                <a:latin typeface="+mj-ea"/>
              </a:rPr>
              <a:t>[</a:t>
            </a:r>
            <a:r>
              <a:rPr lang="ko-KR" altLang="en-US" sz="2400" smtClean="0">
                <a:latin typeface="+mj-ea"/>
              </a:rPr>
              <a:t>참고</a:t>
            </a:r>
            <a:r>
              <a:rPr lang="en-US" altLang="ko-KR" sz="2400" smtClean="0">
                <a:latin typeface="+mj-ea"/>
              </a:rPr>
              <a:t>] </a:t>
            </a:r>
            <a:r>
              <a:rPr lang="en-US" altLang="ko-KR" sz="2400" dirty="0">
                <a:latin typeface="+mj-ea"/>
              </a:rPr>
              <a:t>FN’s 40 leaders in </a:t>
            </a:r>
            <a:r>
              <a:rPr lang="en-US" altLang="ko-KR" sz="2400" dirty="0" err="1" smtClean="0">
                <a:latin typeface="+mj-ea"/>
              </a:rPr>
              <a:t>fintech</a:t>
            </a:r>
            <a:endParaRPr lang="en-US" altLang="ko-KR" sz="24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90632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3482</TotalTime>
  <Words>327</Words>
  <Application>Microsoft Office PowerPoint</Application>
  <PresentationFormat>화면 슬라이드 쇼(4:3)</PresentationFormat>
  <Paragraphs>115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SangShik Min</dc:creator>
  <cp:lastModifiedBy>SangShik Min</cp:lastModifiedBy>
  <cp:revision>425</cp:revision>
  <dcterms:created xsi:type="dcterms:W3CDTF">2015-05-16T01:47:45Z</dcterms:created>
  <dcterms:modified xsi:type="dcterms:W3CDTF">2015-08-01T08:06:27Z</dcterms:modified>
</cp:coreProperties>
</file>